
<file path=[Content_Types].xml><?xml version="1.0" encoding="utf-8"?>
<Types xmlns="http://schemas.openxmlformats.org/package/2006/content-types">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extended-properties" Target="docProps/app.xml"/><Relationship Id="rId2" Type="http://schemas.openxmlformats.org/package/2006/relationships/metadata/core-properties" Target="docProps/core.xml"/><Relationship Id="rId3"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310" r:id="rId61"/>
    <p:sldId id="265" r:id="rId11"/>
    <p:sldId id="266" r:id="rId12"/>
    <p:sldId id="267" r:id="rId13"/>
    <p:sldId id="268" r:id="rId14"/>
    <p:sldId id="269" r:id="rId15"/>
    <p:sldId id="270" r:id="rId16"/>
    <p:sldId id="271" r:id="rId17"/>
    <p:sldId id="272" r:id="rId18"/>
    <p:sldId id="273" r:id="rId19"/>
    <p:sldId id="274" r:id="rId20"/>
    <p:sldId id="276" r:id="rId22"/>
    <p:sldId id="277" r:id="rId23"/>
    <p:sldId id="278" r:id="rId24"/>
    <p:sldId id="279" r:id="rId25"/>
    <p:sldId id="280" r:id="rId26"/>
    <p:sldId id="281" r:id="rId27"/>
    <p:sldId id="309" r:id="rId60"/>
    <p:sldId id="282" r:id="rId28"/>
    <p:sldId id="283" r:id="rId29"/>
    <p:sldId id="284" r:id="rId30"/>
    <p:sldId id="285" r:id="rId31"/>
    <p:sldId id="307" r:id="rId58"/>
    <p:sldId id="308" r:id="rId59"/>
    <p:sldId id="286" r:id="rId32"/>
    <p:sldId id="287" r:id="rId33"/>
    <p:sldId id="289" r:id="rId35"/>
    <p:sldId id="312" r:id="rId63"/>
    <p:sldId id="290" r:id="rId36"/>
    <p:sldId id="291" r:id="rId37"/>
    <p:sldId id="292" r:id="rId38"/>
    <p:sldId id="311" r:id="rId62"/>
    <p:sldId id="293" r:id="rId39"/>
    <p:sldId id="294" r:id="rId40"/>
    <p:sldId id="295" r:id="rId41"/>
    <p:sldId id="296" r:id="rId42"/>
    <p:sldId id="297" r:id="rId43"/>
    <p:sldId id="298" r:id="rId44"/>
    <p:sldId id="299" r:id="rId45"/>
    <p:sldId id="300" r:id="rId46"/>
    <p:sldId id="301" r:id="rId47"/>
    <p:sldId id="302" r:id="rId48"/>
    <p:sldId id="303" r:id="rId49"/>
    <p:sldId id="305" r:id="rId56"/>
    <p:sldId id="306" r:id="rId57"/>
    <p:sldId id="304" r:id="rId50"/>
  </p:sldIdLst>
  <p:notesMasterIdLst>
    <p:notesMasterId r:id="rId51"/>
  </p:notesMasterIdLst>
  <p:sldSz cx="12192000" cy="6858000"/>
  <p:notesSz cx="6858000" cy="12192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1.xml"/><Relationship Id="rId12" Type="http://schemas.openxmlformats.org/officeDocument/2006/relationships/slide" Target="slides/slide12.xml"/><Relationship Id="rId13" Type="http://schemas.openxmlformats.org/officeDocument/2006/relationships/slide" Target="slides/slide13.xml"/><Relationship Id="rId14" Type="http://schemas.openxmlformats.org/officeDocument/2006/relationships/slide" Target="slides/slide14.xml"/><Relationship Id="rId15" Type="http://schemas.openxmlformats.org/officeDocument/2006/relationships/slide" Target="slides/slide15.xml"/><Relationship Id="rId16" Type="http://schemas.openxmlformats.org/officeDocument/2006/relationships/slide" Target="slides/slide16.xml"/><Relationship Id="rId17" Type="http://schemas.openxmlformats.org/officeDocument/2006/relationships/slide" Target="slides/slide17.xml"/><Relationship Id="rId18" Type="http://schemas.openxmlformats.org/officeDocument/2006/relationships/slide" Target="slides/slide18.xml"/><Relationship Id="rId19" Type="http://schemas.openxmlformats.org/officeDocument/2006/relationships/slide" Target="slides/slide19.xml"/><Relationship Id="rId20"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slide" Target="slides/slide24.xml"/><Relationship Id="rId26" Type="http://schemas.openxmlformats.org/officeDocument/2006/relationships/slide" Target="slides/slide25.xml"/><Relationship Id="rId27" Type="http://schemas.openxmlformats.org/officeDocument/2006/relationships/slide" Target="slides/slide26.xml"/><Relationship Id="rId28" Type="http://schemas.openxmlformats.org/officeDocument/2006/relationships/slide" Target="slides/slide28.xml"/><Relationship Id="rId29" Type="http://schemas.openxmlformats.org/officeDocument/2006/relationships/slide" Target="slides/slide29.xml"/><Relationship Id="rId30" Type="http://schemas.openxmlformats.org/officeDocument/2006/relationships/slide" Target="slides/slide30.xml"/><Relationship Id="rId31" Type="http://schemas.openxmlformats.org/officeDocument/2006/relationships/slide" Target="slides/slide31.xml"/><Relationship Id="rId32" Type="http://schemas.openxmlformats.org/officeDocument/2006/relationships/slide" Target="slides/slide34.xml"/><Relationship Id="rId33" Type="http://schemas.openxmlformats.org/officeDocument/2006/relationships/slide" Target="slides/slide35.xml"/><Relationship Id="rId35" Type="http://schemas.openxmlformats.org/officeDocument/2006/relationships/slide" Target="slides/slide36.xml"/><Relationship Id="rId36" Type="http://schemas.openxmlformats.org/officeDocument/2006/relationships/slide" Target="slides/slide38.xml"/><Relationship Id="rId37" Type="http://schemas.openxmlformats.org/officeDocument/2006/relationships/slide" Target="slides/slide39.xml"/><Relationship Id="rId38" Type="http://schemas.openxmlformats.org/officeDocument/2006/relationships/slide" Target="slides/slide40.xml"/><Relationship Id="rId39" Type="http://schemas.openxmlformats.org/officeDocument/2006/relationships/slide" Target="slides/slide42.xml"/><Relationship Id="rId40" Type="http://schemas.openxmlformats.org/officeDocument/2006/relationships/slide" Target="slides/slide43.xml"/><Relationship Id="rId41" Type="http://schemas.openxmlformats.org/officeDocument/2006/relationships/slide" Target="slides/slide44.xml"/><Relationship Id="rId42" Type="http://schemas.openxmlformats.org/officeDocument/2006/relationships/slide" Target="slides/slide45.xml"/><Relationship Id="rId43" Type="http://schemas.openxmlformats.org/officeDocument/2006/relationships/slide" Target="slides/slide46.xml"/><Relationship Id="rId44" Type="http://schemas.openxmlformats.org/officeDocument/2006/relationships/slide" Target="slides/slide47.xml"/><Relationship Id="rId45" Type="http://schemas.openxmlformats.org/officeDocument/2006/relationships/slide" Target="slides/slide48.xml"/><Relationship Id="rId46" Type="http://schemas.openxmlformats.org/officeDocument/2006/relationships/slide" Target="slides/slide49.xml"/><Relationship Id="rId47" Type="http://schemas.openxmlformats.org/officeDocument/2006/relationships/slide" Target="slides/slide50.xml"/><Relationship Id="rId48" Type="http://schemas.openxmlformats.org/officeDocument/2006/relationships/slide" Target="slides/slide51.xml"/><Relationship Id="rId49" Type="http://schemas.openxmlformats.org/officeDocument/2006/relationships/slide" Target="slides/slide52.xml"/><Relationship Id="rId50" Type="http://schemas.openxmlformats.org/officeDocument/2006/relationships/slide" Target="slides/slide55.xml"/><Relationship Id="rId51" Type="http://schemas.openxmlformats.org/officeDocument/2006/relationships/notesMaster" Target="notesMasters/notesMaster1.xml"/><Relationship Id="rId52" Type="http://schemas.openxmlformats.org/officeDocument/2006/relationships/presProps" Target="presProps.xml"/><Relationship Id="rId53" Type="http://schemas.openxmlformats.org/officeDocument/2006/relationships/viewProps" Target="viewProps.xml"/><Relationship Id="rId54" Type="http://schemas.openxmlformats.org/officeDocument/2006/relationships/theme" Target="theme/theme1.xml"/><Relationship Id="rId55" Type="http://schemas.openxmlformats.org/officeDocument/2006/relationships/tableStyles" Target="tableStyles.xml"/><Relationship Id="rId56" Type="http://schemas.openxmlformats.org/officeDocument/2006/relationships/slide" Target="slides/slide53.xml"/><Relationship Id="rId57" Type="http://schemas.openxmlformats.org/officeDocument/2006/relationships/slide" Target="slides/slide54.xml"/><Relationship Id="rId58" Type="http://schemas.openxmlformats.org/officeDocument/2006/relationships/slide" Target="slides/slide32.xml"/><Relationship Id="rId59" Type="http://schemas.openxmlformats.org/officeDocument/2006/relationships/slide" Target="slides/slide33.xml"/><Relationship Id="rId60" Type="http://schemas.openxmlformats.org/officeDocument/2006/relationships/slide" Target="slides/slide27.xml"/><Relationship Id="rId61" Type="http://schemas.openxmlformats.org/officeDocument/2006/relationships/slide" Target="slides/slide10.xml"/><Relationship Id="rId62" Type="http://schemas.openxmlformats.org/officeDocument/2006/relationships/slide" Target="slides/slide41.xml"/><Relationship Id="rId63" Type="http://schemas.openxmlformats.org/officeDocument/2006/relationships/slide" Target="slides/slide37.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4.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5.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6.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7.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8.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9.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0.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2.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3.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4.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5.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6.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8.xm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9.xml"/></Relationships>
</file>

<file path=ppt/notesSlides/_rels/notesSlide2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0.xml"/></Relationships>
</file>

<file path=ppt/notesSlides/_rels/notesSlide3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1.xml"/></Relationships>
</file>

<file path=ppt/notesSlides/_rels/notesSlide3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4.xml"/></Relationships>
</file>

<file path=ppt/notesSlides/_rels/notesSlide3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5.xml"/></Relationships>
</file>

<file path=ppt/notesSlides/_rels/notesSlide3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6.xml"/></Relationships>
</file>

<file path=ppt/notesSlides/_rels/notesSlide3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8.xml"/></Relationships>
</file>

<file path=ppt/notesSlides/_rels/notesSlide3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9.xml"/></Relationships>
</file>

<file path=ppt/notesSlides/_rels/notesSlide3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0.xml"/></Relationships>
</file>

<file path=ppt/notesSlides/_rels/notesSlide3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2.xml"/></Relationships>
</file>

<file path=ppt/notesSlides/_rels/notesSlide3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3.xml"/></Relationships>
</file>

<file path=ppt/notesSlides/_rels/notesSlide4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4.xml"/></Relationships>
</file>

<file path=ppt/notesSlides/_rels/notesSlide4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5.xml"/></Relationships>
</file>

<file path=ppt/notesSlides/_rels/notesSlide4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6.xml"/></Relationships>
</file>

<file path=ppt/notesSlides/_rels/notesSlide4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7.xml"/></Relationships>
</file>

<file path=ppt/notesSlides/_rels/notesSlide4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8.xml"/></Relationships>
</file>

<file path=ppt/notesSlides/_rels/notesSlide4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9.xml"/></Relationships>
</file>

<file path=ppt/notesSlides/_rels/notesSlide4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0.xml"/></Relationships>
</file>

<file path=ppt/notesSlides/_rels/notesSlide4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1.xml"/></Relationships>
</file>

<file path=ppt/notesSlides/_rels/notesSlide4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2.xml"/></Relationships>
</file>

<file path=ppt/notesSlides/_rels/notesSlide4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5.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Housekeeping first: this packet teaches as written. Every Appendix C value ships with a working default, so empty blanks do not stop you. Where your service has set its own number, read that instead of the default as you go.
Open by asking the room: who here has actually applied CPAP to a patient? Get a show of hands. That tells you who you are teaching.
Set expectations: the packet is tiered. CORE boxes are required for everyone. DEEPER boxes are optional background. Nobody is expected to memorize the evidence section.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Read the red box out loud. Tell them if they remember nothing else from the hour, it is those two sentences.
Timing: this deck runs about 45-50 minutes of talk, plus a skills station. If you are tight on time, the sections you can compress are 3 (COPD) and the evidence discussion. Do not compress section 7.</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is the single most important concept in the course and it is worth spending three minutes on.
Analogy that works: a tent pole. It holds the tent open. It does not put air in the tent.
Common misconception to correct out loud: people think CPAP 'pushes air in.' It doesn't push air in on demand — it holds a pressure that the patient breathes against and through. That distinction is what makes COPD hard later.</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Point three is the one crews underestimate. Ask them: have you ever put CPAP on someone and watched them go from panicked to talking to you in ninety seconds, with the sat barely moved? That is work of breathing coming down.
That is also why we titrate to clinical effect and not to a gauge number — covered later.</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left card is the manufacturer's first two contraindications in disguise — respiratory arrest and unconscious. Make that link explicitly; it makes the contraindication list feel logical rather than arbitrary.
The right card sets up section three. Do not go deep on COPD here — just plant it.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Ask the room to describe the last flash pulmonary edema patient they had. You want them anchored on a real face.</a:t>
            </a:r>
          </a:p>
          <a:p/>
          <a:p>
            <a:r>
              <a:t>Emphasise 'often hypertensive' — crews sometimes hold CPAP because the pressure is high. High blood pressure is not a contraindication; these patients are frequently hypertensive and CPAP helps them.</a:t>
            </a:r>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Somebody will say 'but the hospital puts BiPAP on obtunded patients.' They are right, and the packet's DEEPER box covers why — BTS says there are few ABSOLUTE contraindications and adverse features should prompt closer monitoring rather than withholding.
The answer to give: the difference is setting, not evidence. A hospital doing that has a physician at the bedside and an airway team in the building. You have two people and forty minutes of gravel road. Manufacturer list is our rule; anything outside it is a medical control conversation, not a field judgement call.
Do not skip this exchange — if you don't raise it, someone will raise it in the parking lot instead.</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The orange tags matter. Bronchiolitis, croup and drowning are on the exclusion list, but the guidelines they route to bring CPAP back after the first treatment. We come back to children in the pediatric section; flag it now so it is not a surprise.</a:t>
            </a:r>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Be honest with the room: our device is not the guideline-preferred modality for hypercapnic COPD. GOLD never recommends CPAP for a COPD exacerbation — in the entire 2026 report CPAP appears only under sleep apnea.
But NAEMSP, the EMS physician body, explicitly says NIV including CPAP should be used prehospital for COPD and is safe for EMTs. Both are true: the pulmonary guidelines are answering 'best modality in a hospital,' NAEMSP is answering 'is this safe and useful in an ambulance.'
Frame it as: CPAP is a useful bridge that is not the definitive modality. That framing is what makes the earlier failure-watching make sense.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Number three: past 13, more oxygen gives the patient nothing more. Say it twice.</a:t>
            </a:r>
          </a:p>
          <a:p/>
          <a:p>
            <a:r>
              <a:t>The footnote is a genuinely useful clinical point for the ALS and ED people in the room — not every wheezing COPD patient needs positive pressure.</a:t>
            </a:r>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Expect pushback here. Several people in the room will be certain CPAP needs the airway endorsement, because it did from 2014 until 2025.
Have the answer ready: the Department removed it in writing and said CPAP 'falls within EMT scope.' The Airway Endorsement still exists — it now covers supraglottic airways.
Warn them about the trap: the old 2014 endorsement document is STILL live on the state website next to the new one. If they go looking, they will find the wrong document.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slide is the reason the course exists in its current form. If your crews are still working to a 10 cm cap they believe is a state rule, they are working to a document that was retired.
If your service WANTS a 10 cm cap, that is completely legitimate — but it is now a local medical direction decision that gets written into Appendix C, not a state requirement.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Do not skip this slide even if there are no EMRs in the room — the EMTs and medics need to know what to hand off.
The red box is important culturally. You want an EMR who sees vomit to pull the mask, not to look around for permission. Say that plainly.</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Flag the mask row now — we do not stock the child mask, and there is a whole section on why that matters.
The MR line occasionally matters in the ED and people are surprised by it.
'Single patient, multiple use' not 'single use' — it can stay on one patient across a long transport and multiple applications, but it never goes on a second patient.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Have the actual device in your hands for this slide. Set 10 LPM and show the gauge: that is where this course starts. Then set 15 and show it again. Ninety seconds of demonstration beats the table.</a:t>
            </a:r>
          </a:p>
        </p:txBody>
      </p:sp>
      <p:sp>
        <p:nvSpPr>
          <p:cNvPr id="4" name="Slide Number Placeholder 3"/>
          <p:cNvSpPr>
            <a:spLocks noGrp="1"/>
          </p:cNvSpPr>
          <p:nvPr>
            <p:ph type="sldNum" sz="quarter" idx="10"/>
          </p:nvPr>
        </p:nvSpPr>
        <p:spPr/>
        <p:txBody>
          <a:bodyPr/>
          <a:lstStyle/>
          <a:p>
            <a:fld id="{F7021451-1387-4CA6-816F-3879F97B5CBC}" type="slidenum">
              <a:rPr lang="en-US"/>
              <a:t>21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This slide changes behaviour more than almost any other. Crews fiddle with the flowmeter trying to nail a number that the gauge cannot resolve.</a:t>
            </a:r>
          </a:p>
          <a:p/>
          <a:p>
            <a:r>
              <a:t>Ask it out loud here: 'gauge says 10, what is the real pressure?' You want '7 to 13' back from the room.</a:t>
            </a:r>
          </a:p>
        </p:txBody>
      </p:sp>
      <p:sp>
        <p:nvSpPr>
          <p:cNvPr id="4" name="Slide Number Placeholder 3"/>
          <p:cNvSpPr>
            <a:spLocks noGrp="1"/>
          </p:cNvSpPr>
          <p:nvPr>
            <p:ph type="sldNum" sz="quarter" idx="10"/>
          </p:nvPr>
        </p:nvSpPr>
        <p:spPr/>
        <p:txBody>
          <a:bodyPr/>
          <a:lstStyle/>
          <a:p>
            <a:fld id="{F7021451-1387-4CA6-816F-3879F97B5CBC}" type="slidenum">
              <a:rPr lang="en-US"/>
              <a:t>22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Step 4 is highlighted for a reason — it is the step crews skip most often and the one that hurts. Suction staged BEFORE the mask, not fetched after.
Run a quick drill: 'mask is on, patient starts vomiting, go.' Time how long it takes someone to find suction. That is the argument.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Have someone in the room deliver this brief out loud to a partner. It feels awkward the first time and that is exactly why they should practice it here rather than on a patient.
The hold-before-strap point is worth dwelling on. Crews strap first because it is faster, and then spend five minutes fighting a panicking patient. Holding first is slower for thirty seconds and faster for the call.</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Step 3 counter-intuition: crews crank the straps when they see a leak, which deforms the cushion and makes the leak worse. Adjust the forehead pad first, then tighten gently.</a:t>
            </a:r>
          </a:p>
          <a:p/>
          <a:p>
            <a:r>
              <a:t>This whole slide is the skills station. Run it hands-on rather than reading it.</a:t>
            </a:r>
          </a:p>
        </p:txBody>
      </p:sp>
      <p:sp>
        <p:nvSpPr>
          <p:cNvPr id="4" name="Slide Number Placeholder 3"/>
          <p:cNvSpPr>
            <a:spLocks noGrp="1"/>
          </p:cNvSpPr>
          <p:nvPr>
            <p:ph type="sldNum" sz="quarter" idx="10"/>
          </p:nvPr>
        </p:nvSpPr>
        <p:spPr/>
        <p:txBody>
          <a:bodyPr/>
          <a:lstStyle/>
          <a:p>
            <a:fld id="{F7021451-1387-4CA6-816F-3879F97B5CBC}" type="slidenum">
              <a:rPr lang="en-US"/>
              <a:t>26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Teach Rule 1 and Rule 2 together. Both come from the same page of NASEMSO v3.0.</a:t>
            </a:r>
          </a:p>
          <a:p/>
          <a:p>
            <a:r>
              <a:t>Ask the room directly: ‘patient vomits — what do you do?’ You want ‘mask off’ instantly, with no hedging about medical control.</a:t>
            </a:r>
          </a:p>
        </p:txBody>
      </p:sp>
      <p:sp>
        <p:nvSpPr>
          <p:cNvPr id="4" name="Slide Number Placeholder 3"/>
          <p:cNvSpPr>
            <a:spLocks noGrp="1"/>
          </p:cNvSpPr>
          <p:nvPr>
            <p:ph type="sldNum" sz="quarter" idx="10"/>
          </p:nvPr>
        </p:nvSpPr>
        <p:spPr/>
        <p:txBody>
          <a:bodyPr/>
          <a:lstStyle/>
          <a:p>
            <a:fld id="{F7021451-1387-4CA6-816F-3879F97B5CBC}" type="slidenum">
              <a:rPr lang="en-US"/>
              <a:t>28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top two are highlighted because they are the earliest and most reliable. A patient whose respiratory rate is not falling at ten minutes is not responding, regardless of what the sat says.
Warn about the pneumonia patient specifically: ERS/ATS notes NIV failure is an independent mortality risk in that group, and the mechanism is that the mask can make the numbers look acceptable while the patient tires out underneath it.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The italic line at the bottom is the one that lands with rural crews. Ask them: at what point on your longest transport does an intercept stop being possible? That number is their real decision deadline.</a:t>
            </a:r>
          </a:p>
        </p:txBody>
      </p:sp>
      <p:sp>
        <p:nvSpPr>
          <p:cNvPr id="4" name="Slide Number Placeholder 3"/>
          <p:cNvSpPr>
            <a:spLocks noGrp="1"/>
          </p:cNvSpPr>
          <p:nvPr>
            <p:ph type="sldNum" sz="quarter" idx="10"/>
          </p:nvPr>
        </p:nvSpPr>
        <p:spPr/>
        <p:txBody>
          <a:bodyPr/>
          <a:lstStyle/>
          <a:p>
            <a:fld id="{F7021451-1387-4CA6-816F-3879F97B5CBC}" type="slidenum">
              <a:rPr lang="en-US"/>
              <a:t>30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Tell them to photograph this slide, or the equivalent table in the packet. It is the page they will actually want at 3 a.m.
The sedation box is a real trap — a fighting patient looks like they need calming, and sedating them removes the one thing keeping them alive, which is their own respiratory drive. Say that plainly.</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Have the crew say the oxygen plan out loud before the mask goes on: which bottle, how full, how long it will last.</a:t>
            </a:r>
          </a:p>
          <a:p/>
          <a:p>
            <a:r>
              <a:t>The table is the three places the oxygen runs out on us. The regulator box is the one people have not seen before.</a:t>
            </a:r>
          </a:p>
        </p:txBody>
      </p:sp>
      <p:sp>
        <p:nvSpPr>
          <p:cNvPr id="4" name="Slide Number Placeholder 3"/>
          <p:cNvSpPr>
            <a:spLocks noGrp="1"/>
          </p:cNvSpPr>
          <p:nvPr>
            <p:ph type="sldNum" sz="quarter" idx="10"/>
          </p:nvPr>
        </p:nvSpPr>
        <p:spPr/>
        <p:txBody>
          <a:bodyPr/>
          <a:lstStyle/>
          <a:p>
            <a:fld id="{F7021451-1387-4CA6-816F-3879F97B5CBC}" type="slidenum">
              <a:rPr lang="en-US"/>
              <a:t>34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Have all three physically on the table. Let people handle them.
The dark box is the takeaway. If they remember one thing from this section, it is that seal beats monitoring.</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This is a genuine unknown and it is worth being straight about it. We looked for a pressure table for this exact configuration and it does not exist.</a:t>
            </a:r>
          </a:p>
          <a:p/>
          <a:p>
            <a:r>
              <a:t>Rather than guess a direction, the instruction is to measure.</a:t>
            </a:r>
          </a:p>
          <a:p/>
          <a:p>
            <a:r>
              <a:t>Practical note: the 'and again when it runs dry' half gets forgotten. When the neb stops producing mist, the gas dynamics change again.</a:t>
            </a:r>
          </a:p>
        </p:txBody>
      </p:sp>
      <p:sp>
        <p:nvSpPr>
          <p:cNvPr id="4" name="Slide Number Placeholder 3"/>
          <p:cNvSpPr>
            <a:spLocks noGrp="1"/>
          </p:cNvSpPr>
          <p:nvPr>
            <p:ph type="sldNum" sz="quarter" idx="10"/>
          </p:nvPr>
        </p:nvSpPr>
        <p:spPr/>
        <p:txBody>
          <a:bodyPr/>
          <a:lstStyle/>
          <a:p>
            <a:fld id="{F7021451-1387-4CA6-816F-3879F97B5CBC}" type="slidenum">
              <a:rPr lang="en-US"/>
              <a:t>37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dark box is the mechanism and it makes the whole thing click. Say the numbers out loud — 115 litres a minute against a 500 mL breath.
Charting question: whether a tee-derived number goes in the PCR at all is an Appendix C decision. The default is no — document waveform presence or absence only, never a charted number. Say that here, and say so if your service has ruled otherwise.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For a wheezing asthmatic the bronchodilator IS the treatment, and CPAP helps them tolerate it. Do not drop the neb.</a:t>
            </a:r>
          </a:p>
          <a:p/>
          <a:p>
            <a:r>
              <a:t>Drill the question on the slide: call out three patient presentations and have the room answer ‘confident it is bronchospasm’ or ‘not sure.’</a:t>
            </a:r>
          </a:p>
        </p:txBody>
      </p:sp>
      <p:sp>
        <p:nvSpPr>
          <p:cNvPr id="4" name="Slide Number Placeholder 3"/>
          <p:cNvSpPr>
            <a:spLocks noGrp="1"/>
          </p:cNvSpPr>
          <p:nvPr>
            <p:ph type="sldNum" sz="quarter" idx="10"/>
          </p:nvPr>
        </p:nvSpPr>
        <p:spPr/>
        <p:txBody>
          <a:bodyPr/>
          <a:lstStyle/>
          <a:p>
            <a:fld id="{F7021451-1387-4CA6-816F-3879F97B5CBC}" type="slidenum">
              <a:rPr lang="en-US"/>
              <a:t>40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Say plainly that this contradicts what a lot of people assume, including what was assumed when this course was commissioned. It was researched precisely because it should not be taken on anyone's word.
Anyone reading 'aged 2 and older' as 'no CPAP under 2' has the exclusion criteria backwards. That is worth stating in exactly those words.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Print the sizing template at Actual Size on 8.5x11 and pass it around — if it is scaled it will lie to you.
This is also where you name the equipment gap on the next slide. Do not soften it.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Deliver this straight. It is uncomfortable and it should be — it is an action item, not a teaching point.
If someone asks 'so what do I do tonight if a nine-year-old needs CPAP,' the honest answer is: try the medium mask, judge the seal, and if it does not seal you are on BVM and calling for help early. Do not pretend the gap is solved.</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If there are no ED staff in the room, still cover this — the EMS crews need to know what a good handoff sounds like and what to volunteer.
The no-unpressurized-gap point is the one that changes ED behaviour. A crew that has held a seal for forty minutes should not lose it in the last thirty seconds because the hospital device was not ready.</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Roughly one in seventeen patients you put CPAP on avoids a tube who otherwise would have had one. That is a genuinely excellent number and it does not need embellishing.
If the ALS or ED people want the detail: 3CPO, the largest single trial with 1,069 patients, found no mortality difference at all — 9.5% vs 9.8%. But it DID find faster improvement in dyspnea, heart rate, pH and PaCO2 at one hour. Patients feel better sooner. That is what you will see with your own eyes, and it is real.</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People find this genuinely surprising and it builds trust in everything else in the course — you are telling them what nobody knows, not just what you found.</a:t>
            </a:r>
          </a:p>
          <a:p/>
          <a:p>
            <a:r>
              <a:t>This course starts at 10 LPM, about 6–7 cm H2O, and titrates to SpO2 and work of breathing, up to 13.</a:t>
            </a:r>
          </a:p>
        </p:txBody>
      </p:sp>
      <p:sp>
        <p:nvSpPr>
          <p:cNvPr id="4" name="Slide Number Placeholder 3"/>
          <p:cNvSpPr>
            <a:spLocks noGrp="1"/>
          </p:cNvSpPr>
          <p:nvPr>
            <p:ph type="sldNum" sz="quarter" idx="10"/>
          </p:nvPr>
        </p:nvSpPr>
        <p:spPr/>
        <p:txBody>
          <a:bodyPr/>
          <a:lstStyle/>
          <a:p>
            <a:fld id="{F7021451-1387-4CA6-816F-3879F97B5CBC}" type="slidenum">
              <a:rPr lang="en-US"/>
              <a:t>48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Close by asking the room to say the two sentences back to you. It feels a little corny and it works.
Then move straight to the skills station while it is fresh. Do not break in between.
Remind them the packet is theirs to keep and the troubleshooting table is the page to photograph for their phone.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49</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0.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1.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4.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5.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6.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7.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8.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9.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1.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4.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5.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6.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7.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8.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9.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0.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1.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4.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5.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6.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7.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8.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9.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0.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1.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3.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4.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5.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6.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7.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8.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9.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0E1920"/>
        </a:solidFill>
      </p:bgPr>
    </p:bg>
    <p:spTree>
      <p:nvGrpSpPr>
        <p:cNvPr id="1" name=""/>
        <p:cNvGrpSpPr/>
        <p:nvPr/>
      </p:nvGrpSpPr>
      <p:grpSpPr>
        <a:xfrm>
          <a:off x="0" y="0"/>
          <a:ext cx="0" cy="0"/>
          <a:chOff x="0" y="0"/>
          <a:chExt cx="0" cy="0"/>
        </a:xfrm>
      </p:grpSpPr>
      <p:sp>
        <p:nvSpPr>
          <p:cNvPr id="2" name="Shape 0"/>
          <p:cNvSpPr/>
          <p:nvPr/>
        </p:nvSpPr>
        <p:spPr>
          <a:xfrm>
            <a:off x="9098280" y="1261872"/>
            <a:ext cx="2852928" cy="2852928"/>
          </a:xfrm>
          <a:prstGeom prst="ellipse">
            <a:avLst/>
          </a:prstGeom>
          <a:solidFill>
            <a:srgbClr val="3A4955"/>
          </a:solidFill>
          <a:ln w="12700">
            <a:solidFill>
              <a:srgbClr val="3A4955"/>
            </a:solidFill>
            <a:prstDash val="solid"/>
          </a:ln>
        </p:spPr>
      </p:sp>
      <p:sp>
        <p:nvSpPr>
          <p:cNvPr id="3" name="Shape 1"/>
          <p:cNvSpPr/>
          <p:nvPr/>
        </p:nvSpPr>
        <p:spPr>
          <a:xfrm>
            <a:off x="9811512" y="1975104"/>
            <a:ext cx="1426464" cy="1426464"/>
          </a:xfrm>
          <a:prstGeom prst="ellipse">
            <a:avLst/>
          </a:prstGeom>
          <a:solidFill>
            <a:srgbClr val="BE5504"/>
          </a:solidFill>
          <a:ln w="12700">
            <a:solidFill>
              <a:srgbClr val="BE5504"/>
            </a:solidFill>
            <a:prstDash val="solid"/>
          </a:ln>
        </p:spPr>
      </p:sp>
      <p:sp>
        <p:nvSpPr>
          <p:cNvPr id="4" name="Text 2"/>
          <p:cNvSpPr txBox="1"/>
          <p:nvPr/>
        </p:nvSpPr>
        <p:spPr>
          <a:xfrm>
            <a:off x="1088136" y="1371600"/>
            <a:ext cx="7680960" cy="384048"/>
          </a:xfrm>
          <a:prstGeom prst="rect">
            <a:avLst/>
          </a:prstGeom>
          <a:noFill/>
          <a:ln/>
        </p:spPr>
        <p:txBody>
          <a:bodyPr wrap="square" rtlCol="0" anchor="ctr"/>
          <a:lstStyle/>
          <a:p>
            <a:pPr indent="0" marL="0">
              <a:buNone/>
            </a:pPr>
            <a:r>
              <a:rPr lang="en-US" sz="1560" b="1" spc="360" kern="0" dirty="0">
                <a:solidFill>
                  <a:srgbClr val="D8762E"/>
                </a:solidFill>
                <a:latin typeface="Calibri" pitchFamily="34" charset="0"/>
                <a:ea typeface="Calibri" pitchFamily="34" charset="-122"/>
                <a:cs typeface="Calibri" pitchFamily="34" charset="-120"/>
              </a:rPr>
              <a:t>CONTINUING EDUCATION INSERVICE</a:t>
            </a:r>
            <a:endParaRPr lang="en-US" sz="1560" dirty="0"/>
          </a:p>
        </p:txBody>
      </p:sp>
      <p:sp>
        <p:nvSpPr>
          <p:cNvPr id="5" name="Text 3"/>
          <p:cNvSpPr txBox="1"/>
          <p:nvPr/>
        </p:nvSpPr>
        <p:spPr>
          <a:xfrm>
            <a:off x="1088136" y="1865376"/>
            <a:ext cx="8010144" cy="1042416"/>
          </a:xfrm>
          <a:prstGeom prst="rect">
            <a:avLst/>
          </a:prstGeom>
          <a:noFill/>
          <a:ln/>
        </p:spPr>
        <p:txBody>
          <a:bodyPr wrap="square" rtlCol="0" anchor="ctr"/>
          <a:lstStyle/>
          <a:p>
            <a:pPr indent="0" marL="0">
              <a:buNone/>
            </a:pPr>
            <a:r>
              <a:rPr lang="en-US" sz="5280" b="1" dirty="0">
                <a:solidFill>
                  <a:srgbClr val="FFFFFF"/>
                </a:solidFill>
                <a:latin typeface="Cambria" pitchFamily="34" charset="0"/>
                <a:ea typeface="Cambria" pitchFamily="34" charset="-122"/>
                <a:cs typeface="Cambria" pitchFamily="34" charset="-120"/>
              </a:rPr>
              <a:t>Prehospital &amp; ED CPAP</a:t>
            </a:r>
            <a:endParaRPr lang="en-US" sz="5280" dirty="0"/>
          </a:p>
        </p:txBody>
      </p:sp>
      <p:sp>
        <p:nvSpPr>
          <p:cNvPr id="6" name="Text 4"/>
          <p:cNvSpPr txBox="1"/>
          <p:nvPr/>
        </p:nvSpPr>
        <p:spPr>
          <a:xfrm>
            <a:off x="1088136" y="2940710"/>
            <a:ext cx="8010144" cy="548640"/>
          </a:xfrm>
          <a:prstGeom prst="rect">
            <a:avLst/>
          </a:prstGeom>
          <a:noFill/>
          <a:ln/>
        </p:spPr>
        <p:txBody>
          <a:bodyPr wrap="square" rtlCol="0" anchor="ctr"/>
          <a:lstStyle/>
          <a:p>
            <a:pPr indent="0" marL="0">
              <a:buNone/>
            </a:pPr>
            <a:r>
              <a:rPr lang="en-US" sz="2520" dirty="0">
                <a:solidFill>
                  <a:srgbClr val="D8762E"/>
                </a:solidFill>
                <a:latin typeface="Cambria" pitchFamily="34" charset="0"/>
                <a:ea typeface="Cambria" pitchFamily="34" charset="-122"/>
                <a:cs typeface="Cambria" pitchFamily="34" charset="-120"/>
              </a:rPr>
              <a:t>Mercury Medical Flow-Safe II</a:t>
            </a:r>
            <a:endParaRPr lang="en-US" sz="2520" dirty="0"/>
          </a:p>
        </p:txBody>
      </p:sp>
      <p:sp>
        <p:nvSpPr>
          <p:cNvPr id="7" name="Shape 5"/>
          <p:cNvSpPr/>
          <p:nvPr/>
        </p:nvSpPr>
        <p:spPr>
          <a:xfrm>
            <a:off x="1088136" y="3675888"/>
            <a:ext cx="1207008" cy="32918"/>
          </a:xfrm>
          <a:prstGeom prst="rect">
            <a:avLst/>
          </a:prstGeom>
          <a:solidFill>
            <a:srgbClr val="D8762E"/>
          </a:solidFill>
          <a:ln w="12700">
            <a:solidFill>
              <a:srgbClr val="D8762E"/>
            </a:solidFill>
            <a:prstDash val="solid"/>
          </a:ln>
        </p:spPr>
      </p:sp>
      <p:sp>
        <p:nvSpPr>
          <p:cNvPr id="8" name="Text 6"/>
          <p:cNvSpPr txBox="1"/>
          <p:nvPr/>
        </p:nvSpPr>
        <p:spPr>
          <a:xfrm>
            <a:off x="1088136" y="3950208"/>
            <a:ext cx="8010144" cy="384048"/>
          </a:xfrm>
          <a:prstGeom prst="rect">
            <a:avLst/>
          </a:prstGeom>
          <a:noFill/>
          <a:ln/>
        </p:spPr>
        <p:txBody>
          <a:bodyPr wrap="square" rtlCol="0" anchor="ctr"/>
          <a:lstStyle/>
          <a:p>
            <a:pPr indent="0" marL="0">
              <a:buNone/>
            </a:pPr>
            <a:r>
              <a:rPr lang="en-US" sz="1680" dirty="0">
                <a:solidFill>
                  <a:srgbClr val="C8BFB1"/>
                </a:solidFill>
                <a:latin typeface="Calibri" pitchFamily="34" charset="0"/>
                <a:ea typeface="Calibri" pitchFamily="34" charset="-122"/>
                <a:cs typeface="Calibri" pitchFamily="34" charset="-120"/>
              </a:rPr>
              <a:t>EMR · EMT · AEMT · Paramedic · ED RN · ED Provider</a:t>
            </a:r>
            <a:endParaRPr lang="en-US" sz="1680" dirty="0"/>
          </a:p>
        </p:txBody>
      </p:sp>
      <p:sp>
        <p:nvSpPr>
          <p:cNvPr id="9" name="Text 7"/>
          <p:cNvSpPr txBox="1"/>
          <p:nvPr/>
        </p:nvSpPr>
        <p:spPr>
          <a:xfrm>
            <a:off x="1088136" y="4443984"/>
            <a:ext cx="8010144" cy="384048"/>
          </a:xfrm>
          <a:prstGeom prst="rect">
            <a:avLst/>
          </a:prstGeom>
          <a:noFill/>
          <a:ln/>
        </p:spPr>
        <p:txBody>
          <a:bodyPr wrap="square" rtlCol="0" anchor="ctr"/>
          <a:lstStyle/>
          <a:p>
            <a:pPr indent="0" marL="0">
              <a:buNone/>
            </a:pPr>
            <a:r>
              <a:rPr lang="en-US" sz="1680" b="1" dirty="0">
                <a:solidFill>
                  <a:srgbClr val="FFFFFF"/>
                </a:solidFill>
                <a:latin typeface="Calibri" pitchFamily="34" charset="0"/>
                <a:ea typeface="Calibri" pitchFamily="34" charset="-122"/>
                <a:cs typeface="Calibri" pitchFamily="34" charset="-120"/>
              </a:rPr>
              <a:t>CPAP is base EMT scope in Montana.</a:t>
            </a:r>
            <a:endParaRPr lang="en-US" sz="1680" dirty="0"/>
          </a:p>
        </p:txBody>
      </p:sp>
      <p:sp>
        <p:nvSpPr>
          <p:cNvPr id="10" name="Text 8"/>
          <p:cNvSpPr txBox="1"/>
          <p:nvPr/>
        </p:nvSpPr>
        <p:spPr>
          <a:xfrm>
            <a:off x="1088136" y="5321808"/>
            <a:ext cx="4389120" cy="329184"/>
          </a:xfrm>
          <a:prstGeom prst="rect">
            <a:avLst/>
          </a:prstGeom>
          <a:noFill/>
          <a:ln/>
        </p:spPr>
        <p:txBody>
          <a:bodyPr wrap="square" rtlCol="0" anchor="ctr"/>
          <a:lstStyle/>
          <a:p>
            <a:pPr indent="0" marL="0">
              <a:buNone/>
            </a:pPr>
            <a:r>
              <a:rPr lang="en-US" sz="1320" dirty="0">
                <a:solidFill>
                  <a:srgbClr val="7A949C"/>
                </a:solidFill>
                <a:latin typeface="Calibri" pitchFamily="34" charset="0"/>
                <a:ea typeface="Calibri" pitchFamily="34" charset="-122"/>
                <a:cs typeface="Calibri" pitchFamily="34" charset="-120"/>
              </a:rPr>
              <a:t>4 September 2026</a:t>
            </a:r>
            <a:endParaRPr lang="en-US" sz="1320" dirty="0"/>
          </a:p>
        </p:txBody>
      </p:sp>
      <p:sp>
        <p:nvSpPr>
          <p:cNvPr id="11" name="SlideNumber 1"/>
          <p:cNvSpPr txBox="1"/>
          <p:nvPr/>
        </p:nvSpPr>
        <p:spPr>
          <a:xfrm>
            <a:off x="11430000" y="6470000"/>
            <a:ext cx="560000" cy="260000"/>
          </a:xfrm>
          <a:prstGeom prst="rect">
            <a:avLst/>
          </a:prstGeom>
          <a:noFill/>
        </p:spPr>
        <p:txBody>
          <a:bodyPr wrap="none" lIns="0" rIns="0" tIns="0" bIns="0" anchor="ctr">
            <a:spAutoFit/>
          </a:bodyPr>
          <a:lstStyle/>
          <a:p>
            <a:pPr algn="r"/>
            <a:r>
              <a:rPr sz="1300" b="1">
                <a:solidFill>
                  <a:srgbClr val="FBFAF7"/>
                </a:solidFill>
                <a:latin typeface="Calibri"/>
              </a:rPr>
              <a:t>1</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bg>
      <p:bgPr>
        <a:solidFill>
          <a:srgbClr val="FFFFFF"/>
        </a:solidFill>
      </p:bgPr>
    </p:bg>
    <p:spTree>
      <p:nvGrpSpPr>
        <p:cNvPr id="1" name=""/>
        <p:cNvGrpSpPr/>
        <p:nvPr/>
      </p:nvGrpSpPr>
      <p:grpSpPr>
        <a:xfrm>
          <a:off x="0" y="0"/>
          <a:ext cx="0" cy="0"/>
          <a:chOff x="0" y="0"/>
          <a:chExt cx="0" cy="0"/>
        </a:xfrm>
      </p:grpSpPr>
      <p:sp>
        <p:nvSpPr>
          <p:cNvPr id="2" name="Text 0"/>
          <p:cNvSpPr txBox="1"/>
          <p:nvPr/>
        </p:nvSpPr>
        <p:spPr>
          <a:xfrm>
            <a:off x="1033272" y="460858"/>
            <a:ext cx="9875520" cy="790042"/>
          </a:xfrm>
          <a:prstGeom prst="rect">
            <a:avLst/>
          </a:prstGeom>
          <a:noFill/>
          <a:ln/>
        </p:spPr>
        <p:txBody>
          <a:bodyPr wrap="square" rtlCol="0" anchor="ctr"/>
          <a:lstStyle/>
          <a:p>
            <a:pPr indent="0" marL="0">
              <a:buNone/>
            </a:pPr>
            <a:r>
              <a:rPr lang="en-US" sz="3480" b="1" dirty="0">
                <a:solidFill>
                  <a:srgbClr val="142028"/>
                </a:solidFill>
                <a:latin typeface="Cambria" pitchFamily="34" charset="0"/>
                <a:ea typeface="Cambria" pitchFamily="34" charset="-122"/>
                <a:cs typeface="Cambria" pitchFamily="34" charset="-120"/>
              </a:rPr>
              <a:t>What we are covering</a:t>
            </a:r>
            <a:endParaRPr lang="en-US" sz="3480" dirty="0"/>
          </a:p>
        </p:txBody>
      </p:sp>
      <p:sp>
        <p:nvSpPr>
          <p:cNvPr id="3" name="Shape 1"/>
          <p:cNvSpPr/>
          <p:nvPr/>
        </p:nvSpPr>
        <p:spPr>
          <a:xfrm>
            <a:off x="1088136" y="1590000"/>
            <a:ext cx="416966" cy="416966"/>
          </a:xfrm>
          <a:prstGeom prst="ellipse">
            <a:avLst/>
          </a:prstGeom>
          <a:solidFill>
            <a:srgbClr val="BE5504"/>
          </a:solidFill>
          <a:ln w="12700">
            <a:solidFill>
              <a:srgbClr val="BE5504"/>
            </a:solidFill>
            <a:prstDash val="solid"/>
          </a:ln>
        </p:spPr>
      </p:sp>
      <p:sp>
        <p:nvSpPr>
          <p:cNvPr id="4" name="Text 2"/>
          <p:cNvSpPr txBox="1"/>
          <p:nvPr/>
        </p:nvSpPr>
        <p:spPr>
          <a:xfrm>
            <a:off x="1088136" y="1590000"/>
            <a:ext cx="416966" cy="416966"/>
          </a:xfrm>
          <a:prstGeom prst="rect">
            <a:avLst/>
          </a:prstGeom>
          <a:noFill/>
          <a:ln/>
        </p:spPr>
        <p:txBody>
          <a:bodyPr wrap="square" lIns="0" tIns="0" rIns="0" bIns="0" rtlCol="0" anchor="ctr"/>
          <a:lstStyle/>
          <a:p>
            <a:pPr algn="ctr" indent="0" marL="0">
              <a:buNone/>
            </a:pPr>
            <a:r>
              <a:rPr lang="en-US" sz="1440" b="1" dirty="0">
                <a:solidFill>
                  <a:srgbClr val="FFFFFF"/>
                </a:solidFill>
                <a:latin typeface="Calibri" pitchFamily="34" charset="0"/>
                <a:ea typeface="Calibri" pitchFamily="34" charset="-122"/>
                <a:cs typeface="Calibri" pitchFamily="34" charset="-120"/>
              </a:rPr>
              <a:t>1</a:t>
            </a:r>
            <a:endParaRPr lang="en-US" sz="1440" dirty="0"/>
          </a:p>
        </p:txBody>
      </p:sp>
      <p:sp>
        <p:nvSpPr>
          <p:cNvPr id="5" name="Text 3"/>
          <p:cNvSpPr txBox="1"/>
          <p:nvPr/>
        </p:nvSpPr>
        <p:spPr>
          <a:xfrm>
            <a:off x="1691640" y="1546109"/>
            <a:ext cx="4389120" cy="493776"/>
          </a:xfrm>
          <a:prstGeom prst="rect">
            <a:avLst/>
          </a:prstGeom>
          <a:noFill/>
          <a:ln/>
        </p:spPr>
        <p:txBody>
          <a:bodyPr wrap="square" lIns="0" tIns="0" rIns="0" bIns="0" rtlCol="0" anchor="ctr"/>
          <a:lstStyle/>
          <a:p>
            <a:pPr indent="0" marL="0">
              <a:buNone/>
            </a:pPr>
            <a:r>
              <a:rPr lang="en-US" sz="1680" dirty="0">
                <a:solidFill>
                  <a:srgbClr val="142028"/>
                </a:solidFill>
                <a:latin typeface="Calibri" pitchFamily="34" charset="0"/>
                <a:ea typeface="Calibri" pitchFamily="34" charset="-122"/>
                <a:cs typeface="Calibri" pitchFamily="34" charset="-120"/>
              </a:rPr>
              <a:t>What CPAP does — and what it does not</a:t>
            </a:r>
            <a:endParaRPr lang="en-US" sz="1680" dirty="0"/>
          </a:p>
        </p:txBody>
      </p:sp>
      <p:sp>
        <p:nvSpPr>
          <p:cNvPr id="6" name="Shape 4"/>
          <p:cNvSpPr/>
          <p:nvPr/>
        </p:nvSpPr>
        <p:spPr>
          <a:xfrm>
            <a:off x="6300216" y="1590000"/>
            <a:ext cx="416966" cy="416966"/>
          </a:xfrm>
          <a:prstGeom prst="ellipse">
            <a:avLst/>
          </a:prstGeom>
          <a:solidFill>
            <a:srgbClr val="BE5504"/>
          </a:solidFill>
          <a:ln w="12700">
            <a:solidFill>
              <a:srgbClr val="BE5504"/>
            </a:solidFill>
            <a:prstDash val="solid"/>
          </a:ln>
        </p:spPr>
      </p:sp>
      <p:sp>
        <p:nvSpPr>
          <p:cNvPr id="7" name="Text 5"/>
          <p:cNvSpPr txBox="1"/>
          <p:nvPr/>
        </p:nvSpPr>
        <p:spPr>
          <a:xfrm>
            <a:off x="6300216" y="1590000"/>
            <a:ext cx="416966" cy="416966"/>
          </a:xfrm>
          <a:prstGeom prst="rect">
            <a:avLst/>
          </a:prstGeom>
          <a:noFill/>
          <a:ln/>
        </p:spPr>
        <p:txBody>
          <a:bodyPr wrap="square" lIns="0" tIns="0" rIns="0" bIns="0" rtlCol="0" anchor="ctr"/>
          <a:lstStyle/>
          <a:p>
            <a:pPr algn="ctr" indent="0" marL="0">
              <a:buNone/>
            </a:pPr>
            <a:r>
              <a:rPr lang="en-US" sz="1440" b="1" dirty="0">
                <a:solidFill>
                  <a:srgbClr val="FFFFFF"/>
                </a:solidFill>
                <a:latin typeface="Calibri" pitchFamily="34" charset="0"/>
                <a:ea typeface="Calibri" pitchFamily="34" charset="-122"/>
                <a:cs typeface="Calibri" pitchFamily="34" charset="-120"/>
              </a:rPr>
              <a:t>2</a:t>
            </a:r>
            <a:endParaRPr lang="en-US" sz="1440" dirty="0"/>
          </a:p>
        </p:txBody>
      </p:sp>
      <p:sp>
        <p:nvSpPr>
          <p:cNvPr id="8" name="Text 6"/>
          <p:cNvSpPr txBox="1"/>
          <p:nvPr/>
        </p:nvSpPr>
        <p:spPr>
          <a:xfrm>
            <a:off x="6903720" y="1546109"/>
            <a:ext cx="4389120" cy="493776"/>
          </a:xfrm>
          <a:prstGeom prst="rect">
            <a:avLst/>
          </a:prstGeom>
          <a:noFill/>
          <a:ln/>
        </p:spPr>
        <p:txBody>
          <a:bodyPr wrap="square" lIns="0" tIns="0" rIns="0" bIns="0" rtlCol="0" anchor="ctr"/>
          <a:lstStyle/>
          <a:p>
            <a:pPr indent="0" marL="0">
              <a:buNone/>
            </a:pPr>
            <a:r>
              <a:rPr lang="en-US" sz="1680" dirty="0">
                <a:solidFill>
                  <a:srgbClr val="142028"/>
                </a:solidFill>
                <a:latin typeface="Calibri" pitchFamily="34" charset="0"/>
                <a:ea typeface="Calibri" pitchFamily="34" charset="-122"/>
                <a:cs typeface="Calibri" pitchFamily="34" charset="-120"/>
              </a:rPr>
              <a:t>Which patients get it</a:t>
            </a:r>
            <a:endParaRPr lang="en-US" sz="1680" dirty="0"/>
          </a:p>
        </p:txBody>
      </p:sp>
      <p:sp>
        <p:nvSpPr>
          <p:cNvPr id="9" name="Shape 7"/>
          <p:cNvSpPr/>
          <p:nvPr/>
        </p:nvSpPr>
        <p:spPr>
          <a:xfrm>
            <a:off x="1088136" y="2290000"/>
            <a:ext cx="416966" cy="416966"/>
          </a:xfrm>
          <a:prstGeom prst="ellipse">
            <a:avLst/>
          </a:prstGeom>
          <a:solidFill>
            <a:srgbClr val="BE5504"/>
          </a:solidFill>
          <a:ln w="12700">
            <a:solidFill>
              <a:srgbClr val="BE5504"/>
            </a:solidFill>
            <a:prstDash val="solid"/>
          </a:ln>
        </p:spPr>
      </p:sp>
      <p:sp>
        <p:nvSpPr>
          <p:cNvPr id="10" name="Text 8"/>
          <p:cNvSpPr txBox="1"/>
          <p:nvPr/>
        </p:nvSpPr>
        <p:spPr>
          <a:xfrm>
            <a:off x="1088136" y="2290000"/>
            <a:ext cx="416966" cy="416966"/>
          </a:xfrm>
          <a:prstGeom prst="rect">
            <a:avLst/>
          </a:prstGeom>
          <a:noFill/>
          <a:ln/>
        </p:spPr>
        <p:txBody>
          <a:bodyPr wrap="square" lIns="0" tIns="0" rIns="0" bIns="0" rtlCol="0" anchor="ctr"/>
          <a:lstStyle/>
          <a:p>
            <a:pPr algn="ctr" indent="0" marL="0">
              <a:buNone/>
            </a:pPr>
            <a:r>
              <a:rPr lang="en-US" sz="1440" b="1" dirty="0">
                <a:solidFill>
                  <a:srgbClr val="FFFFFF"/>
                </a:solidFill>
                <a:latin typeface="Calibri" pitchFamily="34" charset="0"/>
                <a:ea typeface="Calibri" pitchFamily="34" charset="-122"/>
                <a:cs typeface="Calibri" pitchFamily="34" charset="-120"/>
              </a:rPr>
              <a:t>3</a:t>
            </a:r>
            <a:endParaRPr lang="en-US" sz="1440" dirty="0"/>
          </a:p>
        </p:txBody>
      </p:sp>
      <p:sp>
        <p:nvSpPr>
          <p:cNvPr id="11" name="Text 9"/>
          <p:cNvSpPr txBox="1"/>
          <p:nvPr/>
        </p:nvSpPr>
        <p:spPr>
          <a:xfrm>
            <a:off x="1691640" y="2246109"/>
            <a:ext cx="4389120" cy="493776"/>
          </a:xfrm>
          <a:prstGeom prst="rect">
            <a:avLst/>
          </a:prstGeom>
          <a:noFill/>
          <a:ln/>
        </p:spPr>
        <p:txBody>
          <a:bodyPr wrap="square" lIns="0" tIns="0" rIns="0" bIns="0" rtlCol="0" anchor="ctr"/>
          <a:lstStyle/>
          <a:p>
            <a:pPr indent="0" marL="0">
              <a:buNone/>
            </a:pPr>
            <a:r>
              <a:rPr lang="en-US" sz="1680" dirty="0">
                <a:solidFill>
                  <a:srgbClr val="142028"/>
                </a:solidFill>
                <a:latin typeface="Calibri" pitchFamily="34" charset="0"/>
                <a:ea typeface="Calibri" pitchFamily="34" charset="-122"/>
                <a:cs typeface="Calibri" pitchFamily="34" charset="-120"/>
              </a:rPr>
              <a:t>The COPD problem</a:t>
            </a:r>
            <a:endParaRPr lang="en-US" sz="1680" dirty="0"/>
          </a:p>
        </p:txBody>
      </p:sp>
      <p:sp>
        <p:nvSpPr>
          <p:cNvPr id="12" name="Shape 10"/>
          <p:cNvSpPr/>
          <p:nvPr/>
        </p:nvSpPr>
        <p:spPr>
          <a:xfrm>
            <a:off x="6300216" y="2290000"/>
            <a:ext cx="416966" cy="416966"/>
          </a:xfrm>
          <a:prstGeom prst="ellipse">
            <a:avLst/>
          </a:prstGeom>
          <a:solidFill>
            <a:srgbClr val="BE5504"/>
          </a:solidFill>
          <a:ln w="12700">
            <a:solidFill>
              <a:srgbClr val="BE5504"/>
            </a:solidFill>
            <a:prstDash val="solid"/>
          </a:ln>
        </p:spPr>
      </p:sp>
      <p:sp>
        <p:nvSpPr>
          <p:cNvPr id="13" name="Text 11"/>
          <p:cNvSpPr txBox="1"/>
          <p:nvPr/>
        </p:nvSpPr>
        <p:spPr>
          <a:xfrm>
            <a:off x="6300216" y="2290000"/>
            <a:ext cx="416966" cy="416966"/>
          </a:xfrm>
          <a:prstGeom prst="rect">
            <a:avLst/>
          </a:prstGeom>
          <a:noFill/>
          <a:ln/>
        </p:spPr>
        <p:txBody>
          <a:bodyPr wrap="square" lIns="0" tIns="0" rIns="0" bIns="0" rtlCol="0" anchor="ctr"/>
          <a:lstStyle/>
          <a:p>
            <a:pPr algn="ctr" indent="0" marL="0">
              <a:buNone/>
            </a:pPr>
            <a:r>
              <a:rPr lang="en-US" sz="1440" b="1" dirty="0">
                <a:solidFill>
                  <a:srgbClr val="FFFFFF"/>
                </a:solidFill>
                <a:latin typeface="Calibri" pitchFamily="34" charset="0"/>
                <a:ea typeface="Calibri" pitchFamily="34" charset="-122"/>
                <a:cs typeface="Calibri" pitchFamily="34" charset="-120"/>
              </a:rPr>
              <a:t>4</a:t>
            </a:r>
            <a:endParaRPr lang="en-US" sz="1440" dirty="0"/>
          </a:p>
        </p:txBody>
      </p:sp>
      <p:sp>
        <p:nvSpPr>
          <p:cNvPr id="14" name="Text 12"/>
          <p:cNvSpPr txBox="1"/>
          <p:nvPr/>
        </p:nvSpPr>
        <p:spPr>
          <a:xfrm>
            <a:off x="6903720" y="2246109"/>
            <a:ext cx="4389120" cy="493776"/>
          </a:xfrm>
          <a:prstGeom prst="rect">
            <a:avLst/>
          </a:prstGeom>
          <a:noFill/>
          <a:ln/>
        </p:spPr>
        <p:txBody>
          <a:bodyPr wrap="square" lIns="0" tIns="0" rIns="0" bIns="0" rtlCol="0" anchor="ctr"/>
          <a:lstStyle/>
          <a:p>
            <a:pPr indent="0" marL="0">
              <a:buNone/>
            </a:pPr>
            <a:r>
              <a:rPr lang="en-US" sz="1680" dirty="0">
                <a:solidFill>
                  <a:srgbClr val="142028"/>
                </a:solidFill>
                <a:latin typeface="Calibri" pitchFamily="34" charset="0"/>
                <a:ea typeface="Calibri" pitchFamily="34" charset="-122"/>
                <a:cs typeface="Calibri" pitchFamily="34" charset="-120"/>
              </a:rPr>
              <a:t>Who may do this — Montana scope</a:t>
            </a:r>
            <a:endParaRPr lang="en-US" sz="1680" dirty="0"/>
          </a:p>
        </p:txBody>
      </p:sp>
      <p:sp>
        <p:nvSpPr>
          <p:cNvPr id="15" name="Shape 13"/>
          <p:cNvSpPr/>
          <p:nvPr/>
        </p:nvSpPr>
        <p:spPr>
          <a:xfrm>
            <a:off x="1088136" y="2990000"/>
            <a:ext cx="416966" cy="416966"/>
          </a:xfrm>
          <a:prstGeom prst="ellipse">
            <a:avLst/>
          </a:prstGeom>
          <a:solidFill>
            <a:srgbClr val="BE5504"/>
          </a:solidFill>
          <a:ln w="12700">
            <a:solidFill>
              <a:srgbClr val="BE5504"/>
            </a:solidFill>
            <a:prstDash val="solid"/>
          </a:ln>
        </p:spPr>
      </p:sp>
      <p:sp>
        <p:nvSpPr>
          <p:cNvPr id="16" name="Text 14"/>
          <p:cNvSpPr txBox="1"/>
          <p:nvPr/>
        </p:nvSpPr>
        <p:spPr>
          <a:xfrm>
            <a:off x="1088136" y="2990000"/>
            <a:ext cx="416966" cy="416966"/>
          </a:xfrm>
          <a:prstGeom prst="rect">
            <a:avLst/>
          </a:prstGeom>
          <a:noFill/>
          <a:ln/>
        </p:spPr>
        <p:txBody>
          <a:bodyPr wrap="square" lIns="0" tIns="0" rIns="0" bIns="0" rtlCol="0" anchor="ctr"/>
          <a:lstStyle/>
          <a:p>
            <a:pPr algn="ctr" indent="0" marL="0">
              <a:buNone/>
            </a:pPr>
            <a:r>
              <a:rPr lang="en-US" sz="1440" b="1" dirty="0">
                <a:solidFill>
                  <a:srgbClr val="FFFFFF"/>
                </a:solidFill>
                <a:latin typeface="Calibri" pitchFamily="34" charset="0"/>
                <a:ea typeface="Calibri" pitchFamily="34" charset="-122"/>
                <a:cs typeface="Calibri" pitchFamily="34" charset="-120"/>
              </a:rPr>
              <a:t>5</a:t>
            </a:r>
            <a:endParaRPr lang="en-US" sz="1440" dirty="0"/>
          </a:p>
        </p:txBody>
      </p:sp>
      <p:sp>
        <p:nvSpPr>
          <p:cNvPr id="17" name="Text 15"/>
          <p:cNvSpPr txBox="1"/>
          <p:nvPr/>
        </p:nvSpPr>
        <p:spPr>
          <a:xfrm>
            <a:off x="1691640" y="2946109"/>
            <a:ext cx="4389120" cy="493776"/>
          </a:xfrm>
          <a:prstGeom prst="rect">
            <a:avLst/>
          </a:prstGeom>
          <a:noFill/>
          <a:ln/>
        </p:spPr>
        <p:txBody>
          <a:bodyPr wrap="square" lIns="0" tIns="0" rIns="0" bIns="0" rtlCol="0" anchor="ctr"/>
          <a:lstStyle/>
          <a:p>
            <a:pPr indent="0" marL="0">
              <a:buNone/>
            </a:pPr>
            <a:r>
              <a:rPr lang="en-US" sz="1680" dirty="0">
                <a:solidFill>
                  <a:srgbClr val="142028"/>
                </a:solidFill>
                <a:latin typeface="Calibri" pitchFamily="34" charset="0"/>
                <a:ea typeface="Calibri" pitchFamily="34" charset="-122"/>
                <a:cs typeface="Calibri" pitchFamily="34" charset="-120"/>
              </a:rPr>
              <a:t>The device, and its ceiling</a:t>
            </a:r>
            <a:endParaRPr lang="en-US" sz="1680" dirty="0"/>
          </a:p>
        </p:txBody>
      </p:sp>
      <p:sp>
        <p:nvSpPr>
          <p:cNvPr id="18" name="Shape 16"/>
          <p:cNvSpPr/>
          <p:nvPr/>
        </p:nvSpPr>
        <p:spPr>
          <a:xfrm>
            <a:off x="6300216" y="2990000"/>
            <a:ext cx="416966" cy="416966"/>
          </a:xfrm>
          <a:prstGeom prst="ellipse">
            <a:avLst/>
          </a:prstGeom>
          <a:solidFill>
            <a:srgbClr val="D8762E"/>
          </a:solidFill>
          <a:ln w="12700">
            <a:solidFill>
              <a:srgbClr val="D8762E"/>
            </a:solidFill>
            <a:prstDash val="solid"/>
          </a:ln>
        </p:spPr>
      </p:sp>
      <p:sp>
        <p:nvSpPr>
          <p:cNvPr id="19" name="Text 17"/>
          <p:cNvSpPr txBox="1"/>
          <p:nvPr/>
        </p:nvSpPr>
        <p:spPr>
          <a:xfrm>
            <a:off x="6300216" y="2990000"/>
            <a:ext cx="416966" cy="416966"/>
          </a:xfrm>
          <a:prstGeom prst="rect">
            <a:avLst/>
          </a:prstGeom>
          <a:noFill/>
          <a:ln/>
        </p:spPr>
        <p:txBody>
          <a:bodyPr wrap="square" lIns="0" tIns="0" rIns="0" bIns="0" rtlCol="0" anchor="ctr"/>
          <a:lstStyle/>
          <a:p>
            <a:pPr algn="ctr" indent="0" marL="0">
              <a:buNone/>
            </a:pPr>
            <a:r>
              <a:rPr lang="en-US" sz="1440" b="1" dirty="0">
                <a:solidFill>
                  <a:srgbClr val="FFFFFF"/>
                </a:solidFill>
                <a:latin typeface="Calibri" pitchFamily="34" charset="0"/>
                <a:ea typeface="Calibri" pitchFamily="34" charset="-122"/>
                <a:cs typeface="Calibri" pitchFamily="34" charset="-120"/>
              </a:rPr>
              <a:t>6</a:t>
            </a:r>
            <a:endParaRPr lang="en-US" sz="1440" dirty="0"/>
          </a:p>
        </p:txBody>
      </p:sp>
      <p:sp>
        <p:nvSpPr>
          <p:cNvPr id="20" name="Text 18"/>
          <p:cNvSpPr txBox="1"/>
          <p:nvPr/>
        </p:nvSpPr>
        <p:spPr>
          <a:xfrm>
            <a:off x="6903720" y="2946109"/>
            <a:ext cx="4389120" cy="493776"/>
          </a:xfrm>
          <a:prstGeom prst="rect">
            <a:avLst/>
          </a:prstGeom>
          <a:noFill/>
          <a:ln/>
        </p:spPr>
        <p:txBody>
          <a:bodyPr wrap="square" lIns="0" tIns="0" rIns="0" bIns="0" rtlCol="0" anchor="ctr"/>
          <a:lstStyle/>
          <a:p>
            <a:pPr indent="0" marL="0">
              <a:buNone/>
            </a:pPr>
            <a:r>
              <a:rPr lang="en-US" sz="1680" dirty="0">
                <a:solidFill>
                  <a:srgbClr val="142028"/>
                </a:solidFill>
                <a:latin typeface="Calibri" pitchFamily="34" charset="0"/>
                <a:ea typeface="Calibri" pitchFamily="34" charset="-122"/>
                <a:cs typeface="Calibri" pitchFamily="34" charset="-120"/>
              </a:rPr>
              <a:t>Putting it on</a:t>
            </a:r>
            <a:endParaRPr lang="en-US" sz="1680" dirty="0"/>
          </a:p>
        </p:txBody>
      </p:sp>
      <p:sp>
        <p:nvSpPr>
          <p:cNvPr id="21" name="Shape 19"/>
          <p:cNvSpPr/>
          <p:nvPr/>
        </p:nvSpPr>
        <p:spPr>
          <a:xfrm>
            <a:off x="1088136" y="3690000"/>
            <a:ext cx="416966" cy="416966"/>
          </a:xfrm>
          <a:prstGeom prst="ellipse">
            <a:avLst/>
          </a:prstGeom>
          <a:solidFill>
            <a:srgbClr val="D8762E"/>
          </a:solidFill>
          <a:ln w="12700">
            <a:solidFill>
              <a:srgbClr val="D8762E"/>
            </a:solidFill>
            <a:prstDash val="solid"/>
          </a:ln>
        </p:spPr>
      </p:sp>
      <p:sp>
        <p:nvSpPr>
          <p:cNvPr id="22" name="Text 20"/>
          <p:cNvSpPr txBox="1"/>
          <p:nvPr/>
        </p:nvSpPr>
        <p:spPr>
          <a:xfrm>
            <a:off x="1088136" y="3690000"/>
            <a:ext cx="416966" cy="416966"/>
          </a:xfrm>
          <a:prstGeom prst="rect">
            <a:avLst/>
          </a:prstGeom>
          <a:noFill/>
          <a:ln/>
        </p:spPr>
        <p:txBody>
          <a:bodyPr wrap="square" lIns="0" tIns="0" rIns="0" bIns="0" rtlCol="0" anchor="ctr"/>
          <a:lstStyle/>
          <a:p>
            <a:pPr algn="ctr" indent="0" marL="0">
              <a:buNone/>
            </a:pPr>
            <a:r>
              <a:rPr lang="en-US" sz="1440" b="1" dirty="0">
                <a:solidFill>
                  <a:srgbClr val="FFFFFF"/>
                </a:solidFill>
                <a:latin typeface="Calibri" pitchFamily="34" charset="0"/>
                <a:ea typeface="Calibri" pitchFamily="34" charset="-122"/>
                <a:cs typeface="Calibri" pitchFamily="34" charset="-120"/>
              </a:rPr>
              <a:t>7</a:t>
            </a:r>
            <a:endParaRPr lang="en-US" sz="1440" dirty="0"/>
          </a:p>
        </p:txBody>
      </p:sp>
      <p:sp>
        <p:nvSpPr>
          <p:cNvPr id="23" name="Text 21"/>
          <p:cNvSpPr txBox="1"/>
          <p:nvPr/>
        </p:nvSpPr>
        <p:spPr>
          <a:xfrm>
            <a:off x="1691640" y="3646109"/>
            <a:ext cx="4389120" cy="493776"/>
          </a:xfrm>
          <a:prstGeom prst="rect">
            <a:avLst/>
          </a:prstGeom>
          <a:noFill/>
          <a:ln/>
        </p:spPr>
        <p:txBody>
          <a:bodyPr wrap="square" lIns="0" tIns="0" rIns="0" bIns="0" rtlCol="0" anchor="ctr"/>
          <a:lstStyle/>
          <a:p>
            <a:pPr indent="0" marL="0">
              <a:buNone/>
            </a:pPr>
            <a:r>
              <a:rPr lang="en-US" sz="1680" dirty="0">
                <a:solidFill>
                  <a:srgbClr val="142028"/>
                </a:solidFill>
                <a:latin typeface="Calibri" pitchFamily="34" charset="0"/>
                <a:ea typeface="Calibri" pitchFamily="34" charset="-122"/>
                <a:cs typeface="Calibri" pitchFamily="34" charset="-120"/>
              </a:rPr>
              <a:t>When it is not working</a:t>
            </a:r>
            <a:endParaRPr lang="en-US" sz="1680" dirty="0"/>
          </a:p>
        </p:txBody>
      </p:sp>
      <p:sp>
        <p:nvSpPr>
          <p:cNvPr id="24" name="Shape 22"/>
          <p:cNvSpPr/>
          <p:nvPr/>
        </p:nvSpPr>
        <p:spPr>
          <a:xfrm>
            <a:off x="6300216" y="3690000"/>
            <a:ext cx="416966" cy="416966"/>
          </a:xfrm>
          <a:prstGeom prst="ellipse">
            <a:avLst/>
          </a:prstGeom>
          <a:solidFill>
            <a:srgbClr val="D8762E"/>
          </a:solidFill>
          <a:ln w="12700">
            <a:solidFill>
              <a:srgbClr val="D8762E"/>
            </a:solidFill>
            <a:prstDash val="solid"/>
          </a:ln>
        </p:spPr>
      </p:sp>
      <p:sp>
        <p:nvSpPr>
          <p:cNvPr id="25" name="Text 23"/>
          <p:cNvSpPr txBox="1"/>
          <p:nvPr/>
        </p:nvSpPr>
        <p:spPr>
          <a:xfrm>
            <a:off x="6300216" y="3690000"/>
            <a:ext cx="416966" cy="416966"/>
          </a:xfrm>
          <a:prstGeom prst="rect">
            <a:avLst/>
          </a:prstGeom>
          <a:noFill/>
          <a:ln/>
        </p:spPr>
        <p:txBody>
          <a:bodyPr wrap="square" lIns="0" tIns="0" rIns="0" bIns="0" rtlCol="0" anchor="ctr"/>
          <a:lstStyle/>
          <a:p>
            <a:pPr algn="ctr" indent="0" marL="0">
              <a:buNone/>
            </a:pPr>
            <a:r>
              <a:rPr lang="en-US" sz="1440" b="1" dirty="0">
                <a:solidFill>
                  <a:srgbClr val="FFFFFF"/>
                </a:solidFill>
                <a:latin typeface="Calibri" pitchFamily="34" charset="0"/>
                <a:ea typeface="Calibri" pitchFamily="34" charset="-122"/>
                <a:cs typeface="Calibri" pitchFamily="34" charset="-120"/>
              </a:rPr>
              <a:t>8</a:t>
            </a:r>
            <a:endParaRPr lang="en-US" sz="1440" dirty="0"/>
          </a:p>
        </p:txBody>
      </p:sp>
      <p:sp>
        <p:nvSpPr>
          <p:cNvPr id="26" name="Text 24"/>
          <p:cNvSpPr txBox="1"/>
          <p:nvPr/>
        </p:nvSpPr>
        <p:spPr>
          <a:xfrm>
            <a:off x="6903720" y="3646109"/>
            <a:ext cx="4389120" cy="493776"/>
          </a:xfrm>
          <a:prstGeom prst="rect">
            <a:avLst/>
          </a:prstGeom>
          <a:noFill/>
          <a:ln/>
        </p:spPr>
        <p:txBody>
          <a:bodyPr wrap="square" lIns="0" tIns="0" rIns="0" bIns="0" rtlCol="0" anchor="ctr"/>
          <a:lstStyle/>
          <a:p>
            <a:pPr indent="0" marL="0">
              <a:buNone/>
            </a:pPr>
            <a:r>
              <a:rPr lang="en-US" sz="1680" dirty="0">
                <a:solidFill>
                  <a:srgbClr val="142028"/>
                </a:solidFill>
                <a:latin typeface="Calibri" pitchFamily="34" charset="0"/>
                <a:ea typeface="Calibri" pitchFamily="34" charset="-122"/>
                <a:cs typeface="Calibri" pitchFamily="34" charset="-120"/>
              </a:rPr>
              <a:t>Oxygen</a:t>
            </a:r>
            <a:endParaRPr lang="en-US" sz="1680" dirty="0"/>
          </a:p>
        </p:txBody>
      </p:sp>
      <p:sp>
        <p:nvSpPr>
          <p:cNvPr id="27" name="Shape 25"/>
          <p:cNvSpPr/>
          <p:nvPr/>
        </p:nvSpPr>
        <p:spPr>
          <a:xfrm>
            <a:off x="1088136" y="4390000"/>
            <a:ext cx="416966" cy="416966"/>
          </a:xfrm>
          <a:prstGeom prst="ellipse">
            <a:avLst/>
          </a:prstGeom>
          <a:solidFill>
            <a:srgbClr val="D8762E"/>
          </a:solidFill>
          <a:ln w="12700">
            <a:solidFill>
              <a:srgbClr val="D8762E"/>
            </a:solidFill>
            <a:prstDash val="solid"/>
          </a:ln>
        </p:spPr>
      </p:sp>
      <p:sp>
        <p:nvSpPr>
          <p:cNvPr id="28" name="Text 26"/>
          <p:cNvSpPr txBox="1"/>
          <p:nvPr/>
        </p:nvSpPr>
        <p:spPr>
          <a:xfrm>
            <a:off x="1088136" y="4390000"/>
            <a:ext cx="416966" cy="416966"/>
          </a:xfrm>
          <a:prstGeom prst="rect">
            <a:avLst/>
          </a:prstGeom>
          <a:noFill/>
          <a:ln/>
        </p:spPr>
        <p:txBody>
          <a:bodyPr wrap="square" lIns="0" tIns="0" rIns="0" bIns="0" rtlCol="0" anchor="ctr"/>
          <a:lstStyle/>
          <a:p>
            <a:pPr algn="ctr" indent="0" marL="0">
              <a:buNone/>
            </a:pPr>
            <a:r>
              <a:rPr lang="en-US" sz="1440" b="1" dirty="0">
                <a:solidFill>
                  <a:srgbClr val="FFFFFF"/>
                </a:solidFill>
                <a:latin typeface="Calibri" pitchFamily="34" charset="0"/>
                <a:ea typeface="Calibri" pitchFamily="34" charset="-122"/>
                <a:cs typeface="Calibri" pitchFamily="34" charset="-120"/>
              </a:rPr>
              <a:t>9</a:t>
            </a:r>
            <a:endParaRPr lang="en-US" sz="1440" dirty="0"/>
          </a:p>
        </p:txBody>
      </p:sp>
      <p:sp>
        <p:nvSpPr>
          <p:cNvPr id="29" name="Text 27"/>
          <p:cNvSpPr txBox="1"/>
          <p:nvPr/>
        </p:nvSpPr>
        <p:spPr>
          <a:xfrm>
            <a:off x="1691640" y="4346109"/>
            <a:ext cx="4389120" cy="493776"/>
          </a:xfrm>
          <a:prstGeom prst="rect">
            <a:avLst/>
          </a:prstGeom>
          <a:noFill/>
          <a:ln/>
        </p:spPr>
        <p:txBody>
          <a:bodyPr wrap="square" lIns="0" tIns="0" rIns="0" bIns="0" rtlCol="0" anchor="ctr"/>
          <a:lstStyle/>
          <a:p>
            <a:pPr indent="0" marL="0">
              <a:buNone/>
            </a:pPr>
            <a:r>
              <a:rPr lang="en-US" sz="1680" dirty="0">
                <a:solidFill>
                  <a:srgbClr val="142028"/>
                </a:solidFill>
                <a:latin typeface="Calibri" pitchFamily="34" charset="0"/>
                <a:ea typeface="Calibri" pitchFamily="34" charset="-122"/>
                <a:cs typeface="Calibri" pitchFamily="34" charset="-120"/>
              </a:rPr>
              <a:t>Neb and EtCO2</a:t>
            </a:r>
            <a:endParaRPr lang="en-US" sz="1680" dirty="0"/>
          </a:p>
        </p:txBody>
      </p:sp>
      <p:sp>
        <p:nvSpPr>
          <p:cNvPr id="30" name="Shape 28"/>
          <p:cNvSpPr/>
          <p:nvPr/>
        </p:nvSpPr>
        <p:spPr>
          <a:xfrm>
            <a:off x="6300216" y="4390000"/>
            <a:ext cx="416966" cy="416966"/>
          </a:xfrm>
          <a:prstGeom prst="ellipse">
            <a:avLst/>
          </a:prstGeom>
          <a:solidFill>
            <a:srgbClr val="D8762E"/>
          </a:solidFill>
          <a:ln w="12700">
            <a:solidFill>
              <a:srgbClr val="D8762E"/>
            </a:solidFill>
            <a:prstDash val="solid"/>
          </a:ln>
        </p:spPr>
      </p:sp>
      <p:sp>
        <p:nvSpPr>
          <p:cNvPr id="31" name="Text 29"/>
          <p:cNvSpPr txBox="1"/>
          <p:nvPr/>
        </p:nvSpPr>
        <p:spPr>
          <a:xfrm>
            <a:off x="6300216" y="4390000"/>
            <a:ext cx="416966" cy="416966"/>
          </a:xfrm>
          <a:prstGeom prst="rect">
            <a:avLst/>
          </a:prstGeom>
          <a:noFill/>
          <a:ln/>
        </p:spPr>
        <p:txBody>
          <a:bodyPr wrap="square" lIns="0" tIns="0" rIns="0" bIns="0" rtlCol="0" anchor="ctr"/>
          <a:lstStyle/>
          <a:p>
            <a:pPr algn="ctr" indent="0" marL="0">
              <a:buNone/>
            </a:pPr>
            <a:r>
              <a:rPr lang="en-US" sz="1440" b="1" dirty="0">
                <a:solidFill>
                  <a:srgbClr val="FFFFFF"/>
                </a:solidFill>
                <a:latin typeface="Calibri" pitchFamily="34" charset="0"/>
                <a:ea typeface="Calibri" pitchFamily="34" charset="-122"/>
                <a:cs typeface="Calibri" pitchFamily="34" charset="-120"/>
              </a:rPr>
              <a:t>10</a:t>
            </a:r>
            <a:endParaRPr lang="en-US" sz="1440" dirty="0"/>
          </a:p>
        </p:txBody>
      </p:sp>
      <p:sp>
        <p:nvSpPr>
          <p:cNvPr id="32" name="Text 30"/>
          <p:cNvSpPr txBox="1"/>
          <p:nvPr/>
        </p:nvSpPr>
        <p:spPr>
          <a:xfrm>
            <a:off x="6903720" y="4346109"/>
            <a:ext cx="4389120" cy="493776"/>
          </a:xfrm>
          <a:prstGeom prst="rect">
            <a:avLst/>
          </a:prstGeom>
          <a:noFill/>
          <a:ln/>
        </p:spPr>
        <p:txBody>
          <a:bodyPr wrap="square" lIns="0" tIns="0" rIns="0" bIns="0" rtlCol="0" anchor="ctr"/>
          <a:lstStyle/>
          <a:p>
            <a:pPr indent="0" marL="0">
              <a:buNone/>
            </a:pPr>
            <a:r>
              <a:rPr lang="en-US" sz="1680" dirty="0">
                <a:solidFill>
                  <a:srgbClr val="142028"/>
                </a:solidFill>
                <a:latin typeface="Calibri" pitchFamily="34" charset="0"/>
                <a:ea typeface="Calibri" pitchFamily="34" charset="-122"/>
                <a:cs typeface="Calibri" pitchFamily="34" charset="-120"/>
              </a:rPr>
              <a:t>Short-handed: what comes first</a:t>
            </a:r>
            <a:endParaRPr lang="en-US" sz="1680" dirty="0"/>
          </a:p>
        </p:txBody>
      </p:sp>
      <p:sp>
        <p:nvSpPr>
          <p:cNvPr id="33" name="Shape 31"/>
          <p:cNvSpPr/>
          <p:nvPr/>
        </p:nvSpPr>
        <p:spPr>
          <a:xfrm>
            <a:off x="1088136" y="5705856"/>
            <a:ext cx="9985248" cy="680314"/>
          </a:xfrm>
          <a:prstGeom prst="roundRect">
            <a:avLst>
              <a:gd name="adj" fmla="val 9677"/>
            </a:avLst>
          </a:prstGeom>
          <a:solidFill>
            <a:srgbClr val="F6E7E3"/>
          </a:solidFill>
          <a:ln w="12700">
            <a:solidFill>
              <a:srgbClr val="8A2424"/>
            </a:solidFill>
            <a:prstDash val="solid"/>
          </a:ln>
        </p:spPr>
      </p:sp>
      <p:sp>
        <p:nvSpPr>
          <p:cNvPr id="34" name="Text 32"/>
          <p:cNvSpPr txBox="1"/>
          <p:nvPr/>
        </p:nvSpPr>
        <p:spPr>
          <a:xfrm>
            <a:off x="1362456" y="5793638"/>
            <a:ext cx="9436608" cy="504749"/>
          </a:xfrm>
          <a:prstGeom prst="rect">
            <a:avLst/>
          </a:prstGeom>
          <a:noFill/>
          <a:ln/>
        </p:spPr>
        <p:txBody>
          <a:bodyPr wrap="square" lIns="0" tIns="0" rIns="0" bIns="0" rtlCol="0" anchor="ctr"/>
          <a:lstStyle/>
          <a:p>
            <a:pPr indent="0" marL="0">
              <a:buNone/>
            </a:pPr>
            <a:r>
              <a:rPr lang="en-US" sz="1560" b="1" dirty="0">
                <a:solidFill>
                  <a:srgbClr val="8A2424"/>
                </a:solidFill>
                <a:latin typeface="Calibri" pitchFamily="34" charset="0"/>
                <a:ea typeface="Calibri" pitchFamily="34" charset="-122"/>
                <a:cs typeface="Calibri" pitchFamily="34" charset="-120"/>
              </a:rPr>
              <a:t>Two things you must leave with: CPAP is a splint, not a breath. And titrate up to 13 — past 13, escalate, because there is nothing left in the device.</a:t>
            </a:r>
            <a:endParaRPr lang="en-US" sz="1560" dirty="0"/>
          </a:p>
        </p:txBody>
      </p:sp>
      <p:sp>
        <p:nvSpPr>
          <p:cNvPr id="27" name="Shape 25"/>
          <p:cNvSpPr/>
          <p:nvPr/>
        </p:nvSpPr>
        <p:spPr>
          <a:xfrm>
            <a:off x="1088136" y="5090000"/>
            <a:ext cx="416966" cy="416966"/>
          </a:xfrm>
          <a:prstGeom prst="ellipse">
            <a:avLst/>
          </a:prstGeom>
          <a:solidFill>
            <a:srgbClr val="D8762E"/>
          </a:solidFill>
          <a:ln w="12700">
            <a:solidFill>
              <a:srgbClr val="D8762E"/>
            </a:solidFill>
            <a:prstDash val="solid"/>
          </a:ln>
        </p:spPr>
      </p:sp>
      <p:sp>
        <p:nvSpPr>
          <p:cNvPr id="28" name="Text 26"/>
          <p:cNvSpPr txBox="1"/>
          <p:nvPr/>
        </p:nvSpPr>
        <p:spPr>
          <a:xfrm>
            <a:off x="1088136" y="5090000"/>
            <a:ext cx="416966" cy="416966"/>
          </a:xfrm>
          <a:prstGeom prst="rect">
            <a:avLst/>
          </a:prstGeom>
          <a:noFill/>
          <a:ln/>
        </p:spPr>
        <p:txBody>
          <a:bodyPr wrap="square" lIns="0" tIns="0" rIns="0" bIns="0" rtlCol="0" anchor="ctr"/>
          <a:lstStyle/>
          <a:p>
            <a:pPr algn="ctr" indent="0" marL="0">
              <a:buNone/>
            </a:pPr>
            <a:r>
              <a:rPr lang="en-US" sz="1440" b="1" dirty="0">
                <a:solidFill>
                  <a:srgbClr val="FFFFFF"/>
                </a:solidFill>
                <a:latin typeface="Calibri" pitchFamily="34" charset="0"/>
                <a:ea typeface="Calibri" pitchFamily="34" charset="-122"/>
                <a:cs typeface="Calibri" pitchFamily="34" charset="-120"/>
              </a:rPr>
              <a:t>11</a:t>
            </a:r>
            <a:endParaRPr lang="en-US" sz="1440" dirty="0"/>
          </a:p>
        </p:txBody>
      </p:sp>
      <p:sp>
        <p:nvSpPr>
          <p:cNvPr id="29" name="Text 27"/>
          <p:cNvSpPr txBox="1"/>
          <p:nvPr/>
        </p:nvSpPr>
        <p:spPr>
          <a:xfrm>
            <a:off x="1691640" y="5046109"/>
            <a:ext cx="4389120" cy="493776"/>
          </a:xfrm>
          <a:prstGeom prst="rect">
            <a:avLst/>
          </a:prstGeom>
          <a:noFill/>
          <a:ln/>
        </p:spPr>
        <p:txBody>
          <a:bodyPr wrap="square" lIns="0" tIns="0" rIns="0" bIns="0" rtlCol="0" anchor="ctr"/>
          <a:lstStyle/>
          <a:p>
            <a:pPr indent="0" marL="0">
              <a:buNone/>
            </a:pPr>
            <a:r>
              <a:rPr lang="en-US" sz="1680" dirty="0">
                <a:solidFill>
                  <a:srgbClr val="142028"/>
                </a:solidFill>
                <a:latin typeface="Calibri" pitchFamily="34" charset="0"/>
                <a:ea typeface="Calibri" pitchFamily="34" charset="-122"/>
                <a:cs typeface="Calibri" pitchFamily="34" charset="-120"/>
              </a:rPr>
              <a:t>Pediatric patients</a:t>
            </a:r>
            <a:endParaRPr lang="en-US" sz="1680" dirty="0"/>
          </a:p>
        </p:txBody>
      </p:sp>
      <p:sp>
        <p:nvSpPr>
          <p:cNvPr id="30" name="Shape 28"/>
          <p:cNvSpPr/>
          <p:nvPr/>
        </p:nvSpPr>
        <p:spPr>
          <a:xfrm>
            <a:off x="6300216" y="5090000"/>
            <a:ext cx="416966" cy="416966"/>
          </a:xfrm>
          <a:prstGeom prst="ellipse">
            <a:avLst/>
          </a:prstGeom>
          <a:solidFill>
            <a:srgbClr val="D8762E"/>
          </a:solidFill>
          <a:ln w="12700">
            <a:solidFill>
              <a:srgbClr val="D8762E"/>
            </a:solidFill>
            <a:prstDash val="solid"/>
          </a:ln>
        </p:spPr>
      </p:sp>
      <p:sp>
        <p:nvSpPr>
          <p:cNvPr id="31" name="Text 29"/>
          <p:cNvSpPr txBox="1"/>
          <p:nvPr/>
        </p:nvSpPr>
        <p:spPr>
          <a:xfrm>
            <a:off x="6300216" y="5090000"/>
            <a:ext cx="416966" cy="416966"/>
          </a:xfrm>
          <a:prstGeom prst="rect">
            <a:avLst/>
          </a:prstGeom>
          <a:noFill/>
          <a:ln/>
        </p:spPr>
        <p:txBody>
          <a:bodyPr wrap="square" lIns="0" tIns="0" rIns="0" bIns="0" rtlCol="0" anchor="ctr"/>
          <a:lstStyle/>
          <a:p>
            <a:pPr algn="ctr" indent="0" marL="0">
              <a:buNone/>
            </a:pPr>
            <a:r>
              <a:rPr lang="en-US" sz="1440" b="1" dirty="0">
                <a:solidFill>
                  <a:srgbClr val="FFFFFF"/>
                </a:solidFill>
                <a:latin typeface="Calibri" pitchFamily="34" charset="0"/>
                <a:ea typeface="Calibri" pitchFamily="34" charset="-122"/>
                <a:cs typeface="Calibri" pitchFamily="34" charset="-120"/>
              </a:rPr>
              <a:t>12</a:t>
            </a:r>
            <a:endParaRPr lang="en-US" sz="1440" dirty="0"/>
          </a:p>
        </p:txBody>
      </p:sp>
      <p:sp>
        <p:nvSpPr>
          <p:cNvPr id="32" name="Text 30"/>
          <p:cNvSpPr txBox="1"/>
          <p:nvPr/>
        </p:nvSpPr>
        <p:spPr>
          <a:xfrm>
            <a:off x="6903720" y="5046109"/>
            <a:ext cx="4389120" cy="493776"/>
          </a:xfrm>
          <a:prstGeom prst="rect">
            <a:avLst/>
          </a:prstGeom>
          <a:noFill/>
          <a:ln/>
        </p:spPr>
        <p:txBody>
          <a:bodyPr wrap="square" lIns="0" tIns="0" rIns="0" bIns="0" rtlCol="0" anchor="ctr"/>
          <a:lstStyle/>
          <a:p>
            <a:pPr indent="0" marL="0">
              <a:buNone/>
            </a:pPr>
            <a:r>
              <a:rPr lang="en-US" sz="1680" dirty="0">
                <a:solidFill>
                  <a:srgbClr val="142028"/>
                </a:solidFill>
                <a:latin typeface="Calibri" pitchFamily="34" charset="0"/>
                <a:ea typeface="Calibri" pitchFamily="34" charset="-122"/>
                <a:cs typeface="Calibri" pitchFamily="34" charset="-120"/>
              </a:rPr>
              <a:t>What the evidence shows</a:t>
            </a:r>
            <a:endParaRPr lang="en-US" sz="1680" dirty="0"/>
          </a:p>
        </p:txBody>
      </p:sp>
      <p:sp>
        <p:nvSpPr>
          <p:cNvPr id="35" name="SlideNumber 2"/>
          <p:cNvSpPr txBox="1"/>
          <p:nvPr/>
        </p:nvSpPr>
        <p:spPr>
          <a:xfrm>
            <a:off x="11430000" y="6470000"/>
            <a:ext cx="560000" cy="260000"/>
          </a:xfrm>
          <a:prstGeom prst="rect">
            <a:avLst/>
          </a:prstGeom>
          <a:noFill/>
        </p:spPr>
        <p:txBody>
          <a:bodyPr wrap="none" lIns="0" rIns="0" tIns="0" bIns="0" anchor="ctr">
            <a:spAutoFit/>
          </a:bodyPr>
          <a:lstStyle/>
          <a:p>
            <a:pPr algn="r"/>
            <a:r>
              <a:rPr sz="1300" b="1">
                <a:solidFill>
                  <a:srgbClr val="142028"/>
                </a:solidFill>
                <a:latin typeface="Calibri"/>
              </a:rPr>
              <a:t>2</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bg>
      <p:bgPr>
        <a:solidFill>
          <a:srgbClr val="0E1920"/>
        </a:solidFill>
      </p:bgPr>
    </p:bg>
    <p:spTree>
      <p:nvGrpSpPr>
        <p:cNvPr id="1" name=""/>
        <p:cNvGrpSpPr/>
        <p:nvPr/>
      </p:nvGrpSpPr>
      <p:grpSpPr>
        <a:xfrm>
          <a:off x="0" y="0"/>
          <a:ext cx="0" cy="0"/>
          <a:chOff x="0" y="0"/>
          <a:chExt cx="0" cy="0"/>
        </a:xfrm>
      </p:grpSpPr>
      <p:sp>
        <p:nvSpPr>
          <p:cNvPr id="2" name="Shape 0"/>
          <p:cNvSpPr/>
          <p:nvPr/>
        </p:nvSpPr>
        <p:spPr>
          <a:xfrm>
            <a:off x="9811512" y="4773168"/>
            <a:ext cx="1645920" cy="1645920"/>
          </a:xfrm>
          <a:prstGeom prst="ellipse">
            <a:avLst/>
          </a:prstGeom>
          <a:solidFill>
            <a:srgbClr val="BE5504"/>
          </a:solidFill>
          <a:ln w="12700">
            <a:solidFill>
              <a:srgbClr val="BE5504"/>
            </a:solidFill>
            <a:prstDash val="solid"/>
          </a:ln>
        </p:spPr>
      </p:sp>
      <p:sp>
        <p:nvSpPr>
          <p:cNvPr id="3" name="Shape 1"/>
          <p:cNvSpPr/>
          <p:nvPr/>
        </p:nvSpPr>
        <p:spPr>
          <a:xfrm>
            <a:off x="10634472" y="5596128"/>
            <a:ext cx="822960" cy="822960"/>
          </a:xfrm>
          <a:prstGeom prst="ellipse">
            <a:avLst/>
          </a:prstGeom>
          <a:solidFill>
            <a:srgbClr val="D8762E"/>
          </a:solidFill>
          <a:ln w="12700">
            <a:solidFill>
              <a:srgbClr val="D8762E"/>
            </a:solidFill>
            <a:prstDash val="solid"/>
          </a:ln>
        </p:spPr>
      </p:sp>
      <p:sp>
        <p:nvSpPr>
          <p:cNvPr id="4" name="Text 2"/>
          <p:cNvSpPr txBox="1"/>
          <p:nvPr/>
        </p:nvSpPr>
        <p:spPr>
          <a:xfrm>
            <a:off x="1197864" y="1920240"/>
            <a:ext cx="8778240" cy="438912"/>
          </a:xfrm>
          <a:prstGeom prst="rect">
            <a:avLst/>
          </a:prstGeom>
          <a:noFill/>
          <a:ln/>
        </p:spPr>
        <p:txBody>
          <a:bodyPr wrap="square" rtlCol="0" anchor="ctr"/>
          <a:lstStyle/>
          <a:p>
            <a:pPr indent="0" marL="0">
              <a:buNone/>
            </a:pPr>
            <a:r>
              <a:rPr lang="en-US" sz="1680" b="1" spc="360" kern="0" dirty="0">
                <a:solidFill>
                  <a:srgbClr val="D8762E"/>
                </a:solidFill>
                <a:latin typeface="Calibri" pitchFamily="34" charset="0"/>
                <a:ea typeface="Calibri" pitchFamily="34" charset="-122"/>
                <a:cs typeface="Calibri" pitchFamily="34" charset="-120"/>
              </a:rPr>
              <a:t>SECTION ONE</a:t>
            </a:r>
            <a:endParaRPr lang="en-US" sz="1680" dirty="0"/>
          </a:p>
        </p:txBody>
      </p:sp>
      <p:sp>
        <p:nvSpPr>
          <p:cNvPr id="5" name="Text 3"/>
          <p:cNvSpPr txBox="1"/>
          <p:nvPr/>
        </p:nvSpPr>
        <p:spPr>
          <a:xfrm>
            <a:off x="1197864" y="2414016"/>
            <a:ext cx="9436608" cy="1645920"/>
          </a:xfrm>
          <a:prstGeom prst="rect">
            <a:avLst/>
          </a:prstGeom>
          <a:noFill/>
          <a:ln/>
        </p:spPr>
        <p:txBody>
          <a:bodyPr wrap="square" rtlCol="0" anchor="ctr"/>
          <a:lstStyle/>
          <a:p>
            <a:pPr indent="0" marL="0">
              <a:buNone/>
            </a:pPr>
            <a:r>
              <a:rPr lang="en-US" sz="4800" b="1" dirty="0">
                <a:solidFill>
                  <a:srgbClr val="FFFFFF"/>
                </a:solidFill>
                <a:latin typeface="Cambria" pitchFamily="34" charset="0"/>
                <a:ea typeface="Cambria" pitchFamily="34" charset="-122"/>
                <a:cs typeface="Cambria" pitchFamily="34" charset="-120"/>
              </a:rPr>
              <a:t>What CPAP actually does</a:t>
            </a:r>
            <a:endParaRPr lang="en-US" sz="4800" dirty="0"/>
          </a:p>
        </p:txBody>
      </p:sp>
      <p:sp>
        <p:nvSpPr>
          <p:cNvPr id="6" name="Text 4"/>
          <p:cNvSpPr txBox="1"/>
          <p:nvPr/>
        </p:nvSpPr>
        <p:spPr>
          <a:xfrm>
            <a:off x="1197864" y="4114800"/>
            <a:ext cx="8997696" cy="987552"/>
          </a:xfrm>
          <a:prstGeom prst="rect">
            <a:avLst/>
          </a:prstGeom>
          <a:noFill/>
          <a:ln/>
        </p:spPr>
        <p:txBody>
          <a:bodyPr wrap="square" rtlCol="0" anchor="ctr"/>
          <a:lstStyle/>
          <a:p>
            <a:pPr indent="0" marL="0">
              <a:buNone/>
            </a:pPr>
            <a:r>
              <a:rPr lang="en-US" sz="1920" dirty="0">
                <a:solidFill>
                  <a:srgbClr val="C8BFB1"/>
                </a:solidFill>
                <a:latin typeface="Calibri" pitchFamily="34" charset="0"/>
                <a:ea typeface="Calibri" pitchFamily="34" charset="-122"/>
                <a:cs typeface="Calibri" pitchFamily="34" charset="-120"/>
              </a:rPr>
              <a:t>Start here even if you have used it for years — the mechanism explains every rule that follows.</a:t>
            </a:r>
            <a:endParaRPr lang="en-US" sz="1920" dirty="0"/>
          </a:p>
        </p:txBody>
      </p:sp>
      <p:sp>
        <p:nvSpPr>
          <p:cNvPr id="7" name="SlideNumber 3"/>
          <p:cNvSpPr txBox="1"/>
          <p:nvPr/>
        </p:nvSpPr>
        <p:spPr>
          <a:xfrm>
            <a:off x="11430000" y="6470000"/>
            <a:ext cx="560000" cy="260000"/>
          </a:xfrm>
          <a:prstGeom prst="rect">
            <a:avLst/>
          </a:prstGeom>
          <a:noFill/>
        </p:spPr>
        <p:txBody>
          <a:bodyPr wrap="none" lIns="0" rIns="0" tIns="0" bIns="0" anchor="ctr">
            <a:spAutoFit/>
          </a:bodyPr>
          <a:lstStyle/>
          <a:p>
            <a:pPr algn="r"/>
            <a:r>
              <a:rPr sz="1300" b="1">
                <a:solidFill>
                  <a:srgbClr val="FBFAF7"/>
                </a:solidFill>
                <a:latin typeface="Calibri"/>
              </a:rPr>
              <a:t>3</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bg>
      <p:bgPr>
        <a:solidFill>
          <a:srgbClr val="FBFAF7"/>
        </a:solidFill>
      </p:bgPr>
    </p:bg>
    <p:spTree>
      <p:nvGrpSpPr>
        <p:cNvPr id="1" name=""/>
        <p:cNvGrpSpPr/>
        <p:nvPr/>
      </p:nvGrpSpPr>
      <p:grpSpPr>
        <a:xfrm>
          <a:off x="0" y="0"/>
          <a:ext cx="0" cy="0"/>
          <a:chOff x="0" y="0"/>
          <a:chExt cx="0" cy="0"/>
        </a:xfrm>
      </p:grpSpPr>
      <p:sp>
        <p:nvSpPr>
          <p:cNvPr id="2" name="Text 0"/>
          <p:cNvSpPr txBox="1"/>
          <p:nvPr/>
        </p:nvSpPr>
        <p:spPr>
          <a:xfrm>
            <a:off x="1197864" y="1700784"/>
            <a:ext cx="9436608" cy="932688"/>
          </a:xfrm>
          <a:prstGeom prst="rect">
            <a:avLst/>
          </a:prstGeom>
          <a:noFill/>
          <a:ln/>
        </p:spPr>
        <p:txBody>
          <a:bodyPr wrap="square" rtlCol="0" anchor="ctr"/>
          <a:lstStyle/>
          <a:p>
            <a:pPr indent="0" marL="0">
              <a:buNone/>
            </a:pPr>
            <a:r>
              <a:rPr lang="en-US" sz="5520" b="1" dirty="0">
                <a:solidFill>
                  <a:srgbClr val="142028"/>
                </a:solidFill>
                <a:latin typeface="Cambria" pitchFamily="34" charset="0"/>
                <a:ea typeface="Cambria" pitchFamily="34" charset="-122"/>
                <a:cs typeface="Cambria" pitchFamily="34" charset="-120"/>
              </a:rPr>
              <a:t>CPAP is a splint,</a:t>
            </a:r>
            <a:endParaRPr lang="en-US" sz="5520" dirty="0"/>
          </a:p>
        </p:txBody>
      </p:sp>
      <p:sp>
        <p:nvSpPr>
          <p:cNvPr id="3" name="Text 1"/>
          <p:cNvSpPr txBox="1"/>
          <p:nvPr/>
        </p:nvSpPr>
        <p:spPr>
          <a:xfrm>
            <a:off x="1197864" y="2633472"/>
            <a:ext cx="9436608" cy="932688"/>
          </a:xfrm>
          <a:prstGeom prst="rect">
            <a:avLst/>
          </a:prstGeom>
          <a:noFill/>
          <a:ln/>
        </p:spPr>
        <p:txBody>
          <a:bodyPr wrap="square" rtlCol="0" anchor="ctr"/>
          <a:lstStyle/>
          <a:p>
            <a:pPr indent="0" marL="0">
              <a:buNone/>
            </a:pPr>
            <a:r>
              <a:rPr lang="en-US" sz="5520" b="1" dirty="0">
                <a:solidFill>
                  <a:srgbClr val="BE5504"/>
                </a:solidFill>
                <a:latin typeface="Cambria" pitchFamily="34" charset="0"/>
                <a:ea typeface="Cambria" pitchFamily="34" charset="-122"/>
                <a:cs typeface="Cambria" pitchFamily="34" charset="-120"/>
              </a:rPr>
              <a:t>not a breath.</a:t>
            </a:r>
            <a:endParaRPr lang="en-US" sz="5520" dirty="0"/>
          </a:p>
        </p:txBody>
      </p:sp>
      <p:sp>
        <p:nvSpPr>
          <p:cNvPr id="4" name="Text 2"/>
          <p:cNvSpPr txBox="1"/>
          <p:nvPr/>
        </p:nvSpPr>
        <p:spPr>
          <a:xfrm>
            <a:off x="1197864" y="3840480"/>
            <a:ext cx="8339328" cy="987552"/>
          </a:xfrm>
          <a:prstGeom prst="rect">
            <a:avLst/>
          </a:prstGeom>
          <a:noFill/>
          <a:ln/>
        </p:spPr>
        <p:txBody>
          <a:bodyPr wrap="square" rtlCol="0" anchor="ctr"/>
          <a:lstStyle/>
          <a:p>
            <a:pPr indent="0" marL="0">
              <a:buNone/>
            </a:pPr>
            <a:r>
              <a:rPr lang="en-US" sz="1920" dirty="0">
                <a:solidFill>
                  <a:srgbClr val="3A4955"/>
                </a:solidFill>
                <a:latin typeface="Calibri" pitchFamily="34" charset="0"/>
                <a:ea typeface="Calibri" pitchFamily="34" charset="-122"/>
                <a:cs typeface="Calibri" pitchFamily="34" charset="-120"/>
              </a:rPr>
              <a:t>One continuous pressure, all the way through the breathing cycle. In and out. It never stops pushing — and it never pushes harder to help you inhale.</a:t>
            </a:r>
            <a:endParaRPr lang="en-US" sz="1920" dirty="0"/>
          </a:p>
        </p:txBody>
      </p:sp>
      <p:sp>
        <p:nvSpPr>
          <p:cNvPr id="5" name="Shape 3"/>
          <p:cNvSpPr/>
          <p:nvPr/>
        </p:nvSpPr>
        <p:spPr>
          <a:xfrm>
            <a:off x="1197864" y="4992624"/>
            <a:ext cx="9436608" cy="822960"/>
          </a:xfrm>
          <a:prstGeom prst="roundRect">
            <a:avLst>
              <a:gd name="adj" fmla="val 8000"/>
            </a:avLst>
          </a:prstGeom>
          <a:solidFill>
            <a:srgbClr val="FFFFFF"/>
          </a:solidFill>
          <a:ln w="12700">
            <a:solidFill>
              <a:srgbClr val="F1ECE3"/>
            </a:solidFill>
            <a:prstDash val="solid"/>
          </a:ln>
        </p:spPr>
      </p:sp>
      <p:sp>
        <p:nvSpPr>
          <p:cNvPr id="6" name="Text 4"/>
          <p:cNvSpPr txBox="1"/>
          <p:nvPr/>
        </p:nvSpPr>
        <p:spPr>
          <a:xfrm>
            <a:off x="1472184" y="5080406"/>
            <a:ext cx="8887968" cy="658368"/>
          </a:xfrm>
          <a:prstGeom prst="rect">
            <a:avLst/>
          </a:prstGeom>
          <a:noFill/>
          <a:ln/>
        </p:spPr>
        <p:txBody>
          <a:bodyPr wrap="square" lIns="0" tIns="0" rIns="0" bIns="0" rtlCol="0" anchor="ctr"/>
          <a:lstStyle/>
          <a:p>
            <a:pPr indent="0" marL="0">
              <a:buNone/>
            </a:pPr>
            <a:r>
              <a:rPr lang="en-US" sz="1560" b="1" dirty="0">
                <a:solidFill>
                  <a:srgbClr val="142028"/>
                </a:solidFill>
                <a:latin typeface="Calibri" pitchFamily="34" charset="0"/>
                <a:ea typeface="Calibri" pitchFamily="34" charset="-122"/>
                <a:cs typeface="Calibri" pitchFamily="34" charset="-120"/>
              </a:rPr>
              <a:t>Manufacturer indication: </a:t>
            </a:r>
            <a:pPr indent="0" marL="0">
              <a:buNone/>
            </a:pPr>
            <a:r>
              <a:rPr lang="en-US" sz="1560" dirty="0">
                <a:solidFill>
                  <a:srgbClr val="142028"/>
                </a:solidFill>
                <a:latin typeface="Calibri" pitchFamily="34" charset="0"/>
                <a:ea typeface="Calibri" pitchFamily="34" charset="-122"/>
                <a:cs typeface="Calibri" pitchFamily="34" charset="-120"/>
              </a:rPr>
              <a:t>"intended to provide CPAP to spontaneously breathing patients."  If they are not breathing, this is the wrong device.</a:t>
            </a:r>
            <a:endParaRPr lang="en-US" sz="1560" dirty="0"/>
          </a:p>
        </p:txBody>
      </p:sp>
      <p:sp>
        <p:nvSpPr>
          <p:cNvPr id="7" name="SlideNumber 4"/>
          <p:cNvSpPr txBox="1"/>
          <p:nvPr/>
        </p:nvSpPr>
        <p:spPr>
          <a:xfrm>
            <a:off x="11430000" y="6470000"/>
            <a:ext cx="560000" cy="260000"/>
          </a:xfrm>
          <a:prstGeom prst="rect">
            <a:avLst/>
          </a:prstGeom>
          <a:noFill/>
        </p:spPr>
        <p:txBody>
          <a:bodyPr wrap="none" lIns="0" rIns="0" tIns="0" bIns="0" anchor="ctr">
            <a:spAutoFit/>
          </a:bodyPr>
          <a:lstStyle/>
          <a:p>
            <a:pPr algn="r"/>
            <a:r>
              <a:rPr sz="1300" b="1">
                <a:solidFill>
                  <a:srgbClr val="142028"/>
                </a:solidFill>
                <a:latin typeface="Calibri"/>
              </a:rPr>
              <a:t>4</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bg>
      <p:bgPr>
        <a:solidFill>
          <a:srgbClr val="FFFFFF"/>
        </a:solidFill>
      </p:bgPr>
    </p:bg>
    <p:spTree>
      <p:nvGrpSpPr>
        <p:cNvPr id="1" name=""/>
        <p:cNvGrpSpPr/>
        <p:nvPr/>
      </p:nvGrpSpPr>
      <p:grpSpPr>
        <a:xfrm>
          <a:off x="0" y="0"/>
          <a:ext cx="0" cy="0"/>
          <a:chOff x="0" y="0"/>
          <a:chExt cx="0" cy="0"/>
        </a:xfrm>
      </p:grpSpPr>
      <p:sp>
        <p:nvSpPr>
          <p:cNvPr id="2" name="Text 0"/>
          <p:cNvSpPr txBox="1"/>
          <p:nvPr/>
        </p:nvSpPr>
        <p:spPr>
          <a:xfrm>
            <a:off x="1033272" y="351130"/>
            <a:ext cx="9875520" cy="329184"/>
          </a:xfrm>
          <a:prstGeom prst="rect">
            <a:avLst/>
          </a:prstGeom>
          <a:noFill/>
          <a:ln/>
        </p:spPr>
        <p:txBody>
          <a:bodyPr wrap="square" rtlCol="0" anchor="ctr"/>
          <a:lstStyle/>
          <a:p>
            <a:pPr indent="0" marL="0">
              <a:buNone/>
            </a:pPr>
            <a:r>
              <a:rPr lang="en-US" sz="1320" b="1" spc="240" kern="0" dirty="0">
                <a:solidFill>
                  <a:srgbClr val="BE5504"/>
                </a:solidFill>
                <a:latin typeface="Calibri" pitchFamily="34" charset="0"/>
                <a:ea typeface="Calibri" pitchFamily="34" charset="-122"/>
                <a:cs typeface="Calibri" pitchFamily="34" charset="-120"/>
              </a:rPr>
              <a:t>THE MECHANISM</a:t>
            </a:r>
            <a:endParaRPr lang="en-US" sz="1320" dirty="0"/>
          </a:p>
        </p:txBody>
      </p:sp>
      <p:sp>
        <p:nvSpPr>
          <p:cNvPr id="3" name="Text 1"/>
          <p:cNvSpPr txBox="1"/>
          <p:nvPr/>
        </p:nvSpPr>
        <p:spPr>
          <a:xfrm>
            <a:off x="1033272" y="680314"/>
            <a:ext cx="9875520" cy="790042"/>
          </a:xfrm>
          <a:prstGeom prst="rect">
            <a:avLst/>
          </a:prstGeom>
          <a:noFill/>
          <a:ln/>
        </p:spPr>
        <p:txBody>
          <a:bodyPr wrap="square" rtlCol="0" anchor="ctr"/>
          <a:lstStyle/>
          <a:p>
            <a:pPr indent="0" marL="0">
              <a:buNone/>
            </a:pPr>
            <a:r>
              <a:rPr lang="en-US" sz="3480" b="1" dirty="0">
                <a:solidFill>
                  <a:srgbClr val="142028"/>
                </a:solidFill>
                <a:latin typeface="Cambria" pitchFamily="34" charset="0"/>
                <a:ea typeface="Cambria" pitchFamily="34" charset="-122"/>
                <a:cs typeface="Cambria" pitchFamily="34" charset="-120"/>
              </a:rPr>
              <a:t>Three things that pressure does</a:t>
            </a:r>
            <a:endParaRPr lang="en-US" sz="3480" dirty="0"/>
          </a:p>
        </p:txBody>
      </p:sp>
      <p:sp>
        <p:nvSpPr>
          <p:cNvPr id="4" name="Shape 2"/>
          <p:cNvSpPr/>
          <p:nvPr/>
        </p:nvSpPr>
        <p:spPr>
          <a:xfrm>
            <a:off x="1088136" y="1755648"/>
            <a:ext cx="9985248" cy="1228954"/>
          </a:xfrm>
          <a:prstGeom prst="roundRect">
            <a:avLst>
              <a:gd name="adj" fmla="val 5357"/>
            </a:avLst>
          </a:prstGeom>
          <a:solidFill>
            <a:srgbClr val="FBFAF7"/>
          </a:solidFill>
          <a:ln w="12700">
            <a:solidFill>
              <a:srgbClr val="F1ECE3"/>
            </a:solidFill>
            <a:prstDash val="solid"/>
          </a:ln>
        </p:spPr>
      </p:sp>
      <p:sp>
        <p:nvSpPr>
          <p:cNvPr id="5" name="Shape 3"/>
          <p:cNvSpPr/>
          <p:nvPr/>
        </p:nvSpPr>
        <p:spPr>
          <a:xfrm>
            <a:off x="1417320" y="2128723"/>
            <a:ext cx="482803" cy="482803"/>
          </a:xfrm>
          <a:prstGeom prst="ellipse">
            <a:avLst/>
          </a:prstGeom>
          <a:solidFill>
            <a:srgbClr val="BE5504"/>
          </a:solidFill>
          <a:ln w="12700">
            <a:solidFill>
              <a:srgbClr val="BE5504"/>
            </a:solidFill>
            <a:prstDash val="solid"/>
          </a:ln>
        </p:spPr>
      </p:sp>
      <p:sp>
        <p:nvSpPr>
          <p:cNvPr id="6" name="Text 4"/>
          <p:cNvSpPr txBox="1"/>
          <p:nvPr/>
        </p:nvSpPr>
        <p:spPr>
          <a:xfrm>
            <a:off x="1417320" y="2128723"/>
            <a:ext cx="482803" cy="482803"/>
          </a:xfrm>
          <a:prstGeom prst="rect">
            <a:avLst/>
          </a:prstGeom>
          <a:noFill/>
          <a:ln/>
        </p:spPr>
        <p:txBody>
          <a:bodyPr wrap="square" lIns="0" tIns="0" rIns="0" bIns="0" rtlCol="0" anchor="ctr"/>
          <a:lstStyle/>
          <a:p>
            <a:pPr algn="ctr" indent="0" marL="0">
              <a:buNone/>
            </a:pPr>
            <a:r>
              <a:rPr lang="en-US" sz="1440" b="1" dirty="0">
                <a:solidFill>
                  <a:srgbClr val="FFFFFF"/>
                </a:solidFill>
                <a:latin typeface="Calibri" pitchFamily="34" charset="0"/>
                <a:ea typeface="Calibri" pitchFamily="34" charset="-122"/>
                <a:cs typeface="Calibri" pitchFamily="34" charset="-120"/>
              </a:rPr>
              <a:t>1</a:t>
            </a:r>
            <a:endParaRPr lang="en-US" sz="1440" dirty="0"/>
          </a:p>
        </p:txBody>
      </p:sp>
      <p:sp>
        <p:nvSpPr>
          <p:cNvPr id="7" name="Text 5"/>
          <p:cNvSpPr txBox="1"/>
          <p:nvPr/>
        </p:nvSpPr>
        <p:spPr>
          <a:xfrm>
            <a:off x="2130552" y="1931213"/>
            <a:ext cx="8668512" cy="384048"/>
          </a:xfrm>
          <a:prstGeom prst="rect">
            <a:avLst/>
          </a:prstGeom>
          <a:noFill/>
          <a:ln/>
        </p:spPr>
        <p:txBody>
          <a:bodyPr wrap="square" lIns="0" tIns="0" rIns="0" bIns="0" rtlCol="0" anchor="ctr"/>
          <a:lstStyle/>
          <a:p>
            <a:pPr indent="0" marL="0">
              <a:buNone/>
            </a:pPr>
            <a:r>
              <a:rPr lang="en-US" sz="2040" b="1" dirty="0">
                <a:solidFill>
                  <a:srgbClr val="142028"/>
                </a:solidFill>
                <a:latin typeface="Cambria" pitchFamily="34" charset="0"/>
                <a:ea typeface="Cambria" pitchFamily="34" charset="-122"/>
                <a:cs typeface="Cambria" pitchFamily="34" charset="-120"/>
              </a:rPr>
              <a:t>Props open alveoli</a:t>
            </a:r>
            <a:endParaRPr lang="en-US" sz="2040" dirty="0"/>
          </a:p>
        </p:txBody>
      </p:sp>
      <p:sp>
        <p:nvSpPr>
          <p:cNvPr id="8" name="Text 6"/>
          <p:cNvSpPr txBox="1"/>
          <p:nvPr/>
        </p:nvSpPr>
        <p:spPr>
          <a:xfrm>
            <a:off x="2130552" y="2337206"/>
            <a:ext cx="8668512" cy="548640"/>
          </a:xfrm>
          <a:prstGeom prst="rect">
            <a:avLst/>
          </a:prstGeom>
          <a:noFill/>
          <a:ln/>
        </p:spPr>
        <p:txBody>
          <a:bodyPr wrap="square" lIns="0" tIns="0" rIns="0" bIns="0" rtlCol="0" anchor="ctr"/>
          <a:lstStyle/>
          <a:p>
            <a:pPr indent="0" marL="0">
              <a:buNone/>
            </a:pPr>
            <a:r>
              <a:rPr lang="en-US" sz="1500" dirty="0">
                <a:solidFill>
                  <a:srgbClr val="3A4955"/>
                </a:solidFill>
                <a:latin typeface="Calibri" pitchFamily="34" charset="0"/>
                <a:ea typeface="Calibri" pitchFamily="34" charset="-122"/>
                <a:cs typeface="Calibri" pitchFamily="34" charset="-120"/>
              </a:rPr>
              <a:t>Collapsed and fluid-filled air sacs are held open. More surface area for gas exchange. This is why the pulse ox comes up.</a:t>
            </a:r>
            <a:endParaRPr lang="en-US" sz="1500" dirty="0"/>
          </a:p>
        </p:txBody>
      </p:sp>
      <p:sp>
        <p:nvSpPr>
          <p:cNvPr id="9" name="Shape 7"/>
          <p:cNvSpPr/>
          <p:nvPr/>
        </p:nvSpPr>
        <p:spPr>
          <a:xfrm>
            <a:off x="1088136" y="3160166"/>
            <a:ext cx="9985248" cy="1228954"/>
          </a:xfrm>
          <a:prstGeom prst="roundRect">
            <a:avLst>
              <a:gd name="adj" fmla="val 5357"/>
            </a:avLst>
          </a:prstGeom>
          <a:solidFill>
            <a:srgbClr val="FBFAF7"/>
          </a:solidFill>
          <a:ln w="12700">
            <a:solidFill>
              <a:srgbClr val="F1ECE3"/>
            </a:solidFill>
            <a:prstDash val="solid"/>
          </a:ln>
        </p:spPr>
      </p:sp>
      <p:sp>
        <p:nvSpPr>
          <p:cNvPr id="10" name="Shape 8"/>
          <p:cNvSpPr/>
          <p:nvPr/>
        </p:nvSpPr>
        <p:spPr>
          <a:xfrm>
            <a:off x="1417320" y="3533242"/>
            <a:ext cx="482803" cy="482803"/>
          </a:xfrm>
          <a:prstGeom prst="ellipse">
            <a:avLst/>
          </a:prstGeom>
          <a:solidFill>
            <a:srgbClr val="BE5504"/>
          </a:solidFill>
          <a:ln w="12700">
            <a:solidFill>
              <a:srgbClr val="BE5504"/>
            </a:solidFill>
            <a:prstDash val="solid"/>
          </a:ln>
        </p:spPr>
      </p:sp>
      <p:sp>
        <p:nvSpPr>
          <p:cNvPr id="11" name="Text 9"/>
          <p:cNvSpPr txBox="1"/>
          <p:nvPr/>
        </p:nvSpPr>
        <p:spPr>
          <a:xfrm>
            <a:off x="1417320" y="3533242"/>
            <a:ext cx="482803" cy="482803"/>
          </a:xfrm>
          <a:prstGeom prst="rect">
            <a:avLst/>
          </a:prstGeom>
          <a:noFill/>
          <a:ln/>
        </p:spPr>
        <p:txBody>
          <a:bodyPr wrap="square" lIns="0" tIns="0" rIns="0" bIns="0" rtlCol="0" anchor="ctr"/>
          <a:lstStyle/>
          <a:p>
            <a:pPr algn="ctr" indent="0" marL="0">
              <a:buNone/>
            </a:pPr>
            <a:r>
              <a:rPr lang="en-US" sz="1440" b="1" dirty="0">
                <a:solidFill>
                  <a:srgbClr val="FFFFFF"/>
                </a:solidFill>
                <a:latin typeface="Calibri" pitchFamily="34" charset="0"/>
                <a:ea typeface="Calibri" pitchFamily="34" charset="-122"/>
                <a:cs typeface="Calibri" pitchFamily="34" charset="-120"/>
              </a:rPr>
              <a:t>2</a:t>
            </a:r>
            <a:endParaRPr lang="en-US" sz="1440" dirty="0"/>
          </a:p>
        </p:txBody>
      </p:sp>
      <p:sp>
        <p:nvSpPr>
          <p:cNvPr id="12" name="Text 10"/>
          <p:cNvSpPr txBox="1"/>
          <p:nvPr/>
        </p:nvSpPr>
        <p:spPr>
          <a:xfrm>
            <a:off x="2130552" y="3335731"/>
            <a:ext cx="8668512" cy="384048"/>
          </a:xfrm>
          <a:prstGeom prst="rect">
            <a:avLst/>
          </a:prstGeom>
          <a:noFill/>
          <a:ln/>
        </p:spPr>
        <p:txBody>
          <a:bodyPr wrap="square" lIns="0" tIns="0" rIns="0" bIns="0" rtlCol="0" anchor="ctr"/>
          <a:lstStyle/>
          <a:p>
            <a:pPr indent="0" marL="0">
              <a:buNone/>
            </a:pPr>
            <a:r>
              <a:rPr lang="en-US" sz="2040" b="1" dirty="0">
                <a:solidFill>
                  <a:srgbClr val="142028"/>
                </a:solidFill>
                <a:latin typeface="Cambria" pitchFamily="34" charset="0"/>
                <a:ea typeface="Cambria" pitchFamily="34" charset="-122"/>
                <a:cs typeface="Cambria" pitchFamily="34" charset="-120"/>
              </a:rPr>
              <a:t>Pushes fluid back</a:t>
            </a:r>
            <a:endParaRPr lang="en-US" sz="2040" dirty="0"/>
          </a:p>
        </p:txBody>
      </p:sp>
      <p:sp>
        <p:nvSpPr>
          <p:cNvPr id="13" name="Text 11"/>
          <p:cNvSpPr txBox="1"/>
          <p:nvPr/>
        </p:nvSpPr>
        <p:spPr>
          <a:xfrm>
            <a:off x="2130552" y="3741725"/>
            <a:ext cx="8668512" cy="548640"/>
          </a:xfrm>
          <a:prstGeom prst="rect">
            <a:avLst/>
          </a:prstGeom>
          <a:noFill/>
          <a:ln/>
        </p:spPr>
        <p:txBody>
          <a:bodyPr wrap="square" lIns="0" tIns="0" rIns="0" bIns="0" rtlCol="0" anchor="ctr"/>
          <a:lstStyle/>
          <a:p>
            <a:pPr indent="0" marL="0">
              <a:buNone/>
            </a:pPr>
            <a:r>
              <a:rPr lang="en-US" sz="1500" dirty="0">
                <a:solidFill>
                  <a:srgbClr val="3A4955"/>
                </a:solidFill>
                <a:latin typeface="Calibri" pitchFamily="34" charset="0"/>
                <a:ea typeface="Calibri" pitchFamily="34" charset="-122"/>
                <a:cs typeface="Calibri" pitchFamily="34" charset="-120"/>
              </a:rPr>
              <a:t>In pulmonary edema, airway pressure pushes back against fluid leaking into the alveoli.</a:t>
            </a:r>
            <a:endParaRPr lang="en-US" sz="1500" dirty="0"/>
          </a:p>
        </p:txBody>
      </p:sp>
      <p:sp>
        <p:nvSpPr>
          <p:cNvPr id="14" name="Shape 12"/>
          <p:cNvSpPr/>
          <p:nvPr/>
        </p:nvSpPr>
        <p:spPr>
          <a:xfrm>
            <a:off x="1088136" y="4564685"/>
            <a:ext cx="9985248" cy="1228954"/>
          </a:xfrm>
          <a:prstGeom prst="roundRect">
            <a:avLst>
              <a:gd name="adj" fmla="val 5357"/>
            </a:avLst>
          </a:prstGeom>
          <a:solidFill>
            <a:srgbClr val="FBFAF7"/>
          </a:solidFill>
          <a:ln w="12700">
            <a:solidFill>
              <a:srgbClr val="F1ECE3"/>
            </a:solidFill>
            <a:prstDash val="solid"/>
          </a:ln>
        </p:spPr>
      </p:sp>
      <p:sp>
        <p:nvSpPr>
          <p:cNvPr id="15" name="Shape 13"/>
          <p:cNvSpPr/>
          <p:nvPr/>
        </p:nvSpPr>
        <p:spPr>
          <a:xfrm>
            <a:off x="1417320" y="4937760"/>
            <a:ext cx="482803" cy="482803"/>
          </a:xfrm>
          <a:prstGeom prst="ellipse">
            <a:avLst/>
          </a:prstGeom>
          <a:solidFill>
            <a:srgbClr val="BE5504"/>
          </a:solidFill>
          <a:ln w="12700">
            <a:solidFill>
              <a:srgbClr val="BE5504"/>
            </a:solidFill>
            <a:prstDash val="solid"/>
          </a:ln>
        </p:spPr>
      </p:sp>
      <p:sp>
        <p:nvSpPr>
          <p:cNvPr id="16" name="Text 14"/>
          <p:cNvSpPr txBox="1"/>
          <p:nvPr/>
        </p:nvSpPr>
        <p:spPr>
          <a:xfrm>
            <a:off x="1417320" y="4937760"/>
            <a:ext cx="482803" cy="482803"/>
          </a:xfrm>
          <a:prstGeom prst="rect">
            <a:avLst/>
          </a:prstGeom>
          <a:noFill/>
          <a:ln/>
        </p:spPr>
        <p:txBody>
          <a:bodyPr wrap="square" lIns="0" tIns="0" rIns="0" bIns="0" rtlCol="0" anchor="ctr"/>
          <a:lstStyle/>
          <a:p>
            <a:pPr algn="ctr" indent="0" marL="0">
              <a:buNone/>
            </a:pPr>
            <a:r>
              <a:rPr lang="en-US" sz="1440" b="1" dirty="0">
                <a:solidFill>
                  <a:srgbClr val="FFFFFF"/>
                </a:solidFill>
                <a:latin typeface="Calibri" pitchFamily="34" charset="0"/>
                <a:ea typeface="Calibri" pitchFamily="34" charset="-122"/>
                <a:cs typeface="Calibri" pitchFamily="34" charset="-120"/>
              </a:rPr>
              <a:t>3</a:t>
            </a:r>
            <a:endParaRPr lang="en-US" sz="1440" dirty="0"/>
          </a:p>
        </p:txBody>
      </p:sp>
      <p:sp>
        <p:nvSpPr>
          <p:cNvPr id="17" name="Text 15"/>
          <p:cNvSpPr txBox="1"/>
          <p:nvPr/>
        </p:nvSpPr>
        <p:spPr>
          <a:xfrm>
            <a:off x="2130552" y="4740250"/>
            <a:ext cx="8668512" cy="384048"/>
          </a:xfrm>
          <a:prstGeom prst="rect">
            <a:avLst/>
          </a:prstGeom>
          <a:noFill/>
          <a:ln/>
        </p:spPr>
        <p:txBody>
          <a:bodyPr wrap="square" lIns="0" tIns="0" rIns="0" bIns="0" rtlCol="0" anchor="ctr"/>
          <a:lstStyle/>
          <a:p>
            <a:pPr indent="0" marL="0">
              <a:buNone/>
            </a:pPr>
            <a:r>
              <a:rPr lang="en-US" sz="2040" b="1" dirty="0">
                <a:solidFill>
                  <a:srgbClr val="142028"/>
                </a:solidFill>
                <a:latin typeface="Cambria" pitchFamily="34" charset="0"/>
                <a:ea typeface="Cambria" pitchFamily="34" charset="-122"/>
                <a:cs typeface="Cambria" pitchFamily="34" charset="-120"/>
              </a:rPr>
              <a:t>Does part of the work</a:t>
            </a:r>
            <a:endParaRPr lang="en-US" sz="2040" dirty="0"/>
          </a:p>
        </p:txBody>
      </p:sp>
      <p:sp>
        <p:nvSpPr>
          <p:cNvPr id="18" name="Text 16"/>
          <p:cNvSpPr txBox="1"/>
          <p:nvPr/>
        </p:nvSpPr>
        <p:spPr>
          <a:xfrm>
            <a:off x="2130552" y="5146243"/>
            <a:ext cx="8668512" cy="548640"/>
          </a:xfrm>
          <a:prstGeom prst="rect">
            <a:avLst/>
          </a:prstGeom>
          <a:noFill/>
          <a:ln/>
        </p:spPr>
        <p:txBody>
          <a:bodyPr wrap="square" lIns="0" tIns="0" rIns="0" bIns="0" rtlCol="0" anchor="ctr"/>
          <a:lstStyle/>
          <a:p>
            <a:pPr indent="0" marL="0">
              <a:buNone/>
            </a:pPr>
            <a:r>
              <a:rPr lang="en-US" sz="1500" dirty="0">
                <a:solidFill>
                  <a:srgbClr val="3A4955"/>
                </a:solidFill>
                <a:latin typeface="Calibri" pitchFamily="34" charset="0"/>
                <a:ea typeface="Calibri" pitchFamily="34" charset="-122"/>
                <a:cs typeface="Calibri" pitchFamily="34" charset="-120"/>
              </a:rPr>
              <a:t>The patient fighting a stiff wet lung gets help holding it open. Their muscles do less.</a:t>
            </a:r>
            <a:endParaRPr lang="en-US" sz="1500" dirty="0"/>
          </a:p>
        </p:txBody>
      </p:sp>
      <p:sp>
        <p:nvSpPr>
          <p:cNvPr id="19" name="Text 17"/>
          <p:cNvSpPr txBox="1"/>
          <p:nvPr/>
        </p:nvSpPr>
        <p:spPr>
          <a:xfrm>
            <a:off x="1088136" y="6035040"/>
            <a:ext cx="9985248" cy="438912"/>
          </a:xfrm>
          <a:prstGeom prst="rect">
            <a:avLst/>
          </a:prstGeom>
          <a:noFill/>
          <a:ln/>
        </p:spPr>
        <p:txBody>
          <a:bodyPr wrap="square" rtlCol="0" anchor="ctr"/>
          <a:lstStyle/>
          <a:p>
            <a:pPr indent="0" marL="0">
              <a:buNone/>
            </a:pPr>
            <a:r>
              <a:rPr lang="en-US" sz="1560" i="1" dirty="0">
                <a:solidFill>
                  <a:srgbClr val="BE5504"/>
                </a:solidFill>
                <a:latin typeface="Calibri" pitchFamily="34" charset="0"/>
                <a:ea typeface="Calibri" pitchFamily="34" charset="-122"/>
                <a:cs typeface="Calibri" pitchFamily="34" charset="-120"/>
              </a:rPr>
              <a:t>Patients often look better before the numbers move. Believe your eyes — reduced work of breathing is real improvement.</a:t>
            </a:r>
            <a:endParaRPr lang="en-US" sz="1560" dirty="0"/>
          </a:p>
        </p:txBody>
      </p:sp>
      <p:sp>
        <p:nvSpPr>
          <p:cNvPr id="20" name="SlideNumber 5"/>
          <p:cNvSpPr txBox="1"/>
          <p:nvPr/>
        </p:nvSpPr>
        <p:spPr>
          <a:xfrm>
            <a:off x="11430000" y="6470000"/>
            <a:ext cx="560000" cy="260000"/>
          </a:xfrm>
          <a:prstGeom prst="rect">
            <a:avLst/>
          </a:prstGeom>
          <a:noFill/>
        </p:spPr>
        <p:txBody>
          <a:bodyPr wrap="none" lIns="0" rIns="0" tIns="0" bIns="0" anchor="ctr">
            <a:spAutoFit/>
          </a:bodyPr>
          <a:lstStyle/>
          <a:p>
            <a:pPr algn="r"/>
            <a:r>
              <a:rPr sz="1300" b="1">
                <a:solidFill>
                  <a:srgbClr val="142028"/>
                </a:solidFill>
                <a:latin typeface="Calibri"/>
              </a:rPr>
              <a:t>5</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bg>
      <p:bgPr>
        <a:solidFill>
          <a:srgbClr val="FFFFFF"/>
        </a:solidFill>
      </p:bgPr>
    </p:bg>
    <p:spTree>
      <p:nvGrpSpPr>
        <p:cNvPr id="1" name=""/>
        <p:cNvGrpSpPr/>
        <p:nvPr/>
      </p:nvGrpSpPr>
      <p:grpSpPr>
        <a:xfrm>
          <a:off x="0" y="0"/>
          <a:ext cx="0" cy="0"/>
          <a:chOff x="0" y="0"/>
          <a:chExt cx="0" cy="0"/>
        </a:xfrm>
      </p:grpSpPr>
      <p:sp>
        <p:nvSpPr>
          <p:cNvPr id="2" name="Text 0"/>
          <p:cNvSpPr txBox="1"/>
          <p:nvPr/>
        </p:nvSpPr>
        <p:spPr>
          <a:xfrm>
            <a:off x="1033272" y="351130"/>
            <a:ext cx="9875520" cy="329184"/>
          </a:xfrm>
          <a:prstGeom prst="rect">
            <a:avLst/>
          </a:prstGeom>
          <a:noFill/>
          <a:ln/>
        </p:spPr>
        <p:txBody>
          <a:bodyPr wrap="square" rtlCol="0" anchor="ctr"/>
          <a:lstStyle/>
          <a:p>
            <a:pPr indent="0" marL="0">
              <a:buNone/>
            </a:pPr>
            <a:r>
              <a:rPr lang="en-US" sz="1320" b="1" spc="240" kern="0" dirty="0">
                <a:solidFill>
                  <a:srgbClr val="BE5504"/>
                </a:solidFill>
                <a:latin typeface="Calibri" pitchFamily="34" charset="0"/>
                <a:ea typeface="Calibri" pitchFamily="34" charset="-122"/>
                <a:cs typeface="Calibri" pitchFamily="34" charset="-120"/>
              </a:rPr>
              <a:t>THE LIMITS</a:t>
            </a:r>
            <a:endParaRPr lang="en-US" sz="1320" dirty="0"/>
          </a:p>
        </p:txBody>
      </p:sp>
      <p:sp>
        <p:nvSpPr>
          <p:cNvPr id="3" name="Text 1"/>
          <p:cNvSpPr txBox="1"/>
          <p:nvPr/>
        </p:nvSpPr>
        <p:spPr>
          <a:xfrm>
            <a:off x="1033272" y="680314"/>
            <a:ext cx="9875520" cy="790042"/>
          </a:xfrm>
          <a:prstGeom prst="rect">
            <a:avLst/>
          </a:prstGeom>
          <a:noFill/>
          <a:ln/>
        </p:spPr>
        <p:txBody>
          <a:bodyPr wrap="square" rtlCol="0" anchor="ctr"/>
          <a:lstStyle/>
          <a:p>
            <a:pPr indent="0" marL="0">
              <a:buNone/>
            </a:pPr>
            <a:r>
              <a:rPr lang="en-US" sz="3480" b="1" dirty="0">
                <a:solidFill>
                  <a:srgbClr val="142028"/>
                </a:solidFill>
                <a:latin typeface="Cambria" pitchFamily="34" charset="0"/>
                <a:ea typeface="Cambria" pitchFamily="34" charset="-122"/>
                <a:cs typeface="Cambria" pitchFamily="34" charset="-120"/>
              </a:rPr>
              <a:t>What CPAP does NOT do</a:t>
            </a:r>
            <a:endParaRPr lang="en-US" sz="3480" dirty="0"/>
          </a:p>
        </p:txBody>
      </p:sp>
      <p:sp>
        <p:nvSpPr>
          <p:cNvPr id="4" name="Shape 2"/>
          <p:cNvSpPr/>
          <p:nvPr/>
        </p:nvSpPr>
        <p:spPr>
          <a:xfrm>
            <a:off x="1088136" y="1645920"/>
            <a:ext cx="4828032" cy="2743200"/>
          </a:xfrm>
          <a:prstGeom prst="roundRect">
            <a:avLst>
              <a:gd name="adj" fmla="val 2400"/>
            </a:avLst>
          </a:prstGeom>
          <a:solidFill>
            <a:srgbClr val="F6E7E3"/>
          </a:solidFill>
          <a:ln w="12700">
            <a:solidFill>
              <a:srgbClr val="8A2424"/>
            </a:solidFill>
            <a:prstDash val="solid"/>
          </a:ln>
        </p:spPr>
        <p:txBody>
          <a:bodyPr/>
          <a:p/>
        </p:txBody>
      </p:sp>
      <p:sp>
        <p:nvSpPr>
          <p:cNvPr id="5" name="Text 3"/>
          <p:cNvSpPr txBox="1"/>
          <p:nvPr/>
        </p:nvSpPr>
        <p:spPr>
          <a:xfrm>
            <a:off x="1417320" y="1887322"/>
            <a:ext cx="4169664" cy="658368"/>
          </a:xfrm>
          <a:prstGeom prst="rect">
            <a:avLst/>
          </a:prstGeom>
          <a:noFill/>
          <a:ln/>
        </p:spPr>
        <p:txBody>
          <a:bodyPr wrap="square" lIns="0" tIns="0" rIns="0" bIns="0" rtlCol="0" anchor="ctr"/>
          <a:lstStyle/>
          <a:p>
            <a:pPr indent="0" marL="0">
              <a:buNone/>
            </a:pPr>
            <a:r>
              <a:rPr lang="en-US" sz="2160" b="1" dirty="0">
                <a:solidFill>
                  <a:srgbClr val="8A2424"/>
                </a:solidFill>
                <a:latin typeface="Cambria" pitchFamily="34" charset="0"/>
                <a:ea typeface="Cambria" pitchFamily="34" charset="-122"/>
                <a:cs typeface="Cambria" pitchFamily="34" charset="-120"/>
              </a:rPr>
              <a:t>It does not breathe for them</a:t>
            </a:r>
            <a:endParaRPr lang="en-US" sz="2160" dirty="0"/>
          </a:p>
        </p:txBody>
      </p:sp>
      <p:sp>
        <p:nvSpPr>
          <p:cNvPr id="6" name="Text 4"/>
          <p:cNvSpPr txBox="1"/>
          <p:nvPr/>
        </p:nvSpPr>
        <p:spPr>
          <a:xfrm>
            <a:off x="1417320" y="2655418"/>
            <a:ext cx="4224528" cy="1536192"/>
          </a:xfrm>
          <a:prstGeom prst="rect">
            <a:avLst/>
          </a:prstGeom>
          <a:noFill/>
          <a:ln/>
        </p:spPr>
        <p:txBody>
          <a:bodyPr wrap="square" lIns="0" tIns="0" rIns="0" bIns="0" rtlCol="0" anchor="ctr"/>
          <a:lstStyle/>
          <a:p>
            <a:pPr indent="0" marL="0">
              <a:buNone/>
            </a:pPr>
            <a:r>
              <a:rPr lang="en-US" sz="1560" dirty="0">
                <a:solidFill>
                  <a:srgbClr val="142028"/>
                </a:solidFill>
                <a:latin typeface="Calibri" pitchFamily="34" charset="0"/>
                <a:ea typeface="Calibri" pitchFamily="34" charset="-122"/>
                <a:cs typeface="Calibri" pitchFamily="34" charset="-120"/>
              </a:rPr>
              <a:t>One pressure means no extra push on inhalation. The patient must be breathing on their own. An apneic or unconscious patient is a BVM patient, not a CPAP patient.</a:t>
            </a:r>
            <a:endParaRPr lang="en-US" sz="1560" dirty="0"/>
          </a:p>
        </p:txBody>
      </p:sp>
      <p:sp>
        <p:nvSpPr>
          <p:cNvPr id="7" name="Shape 5"/>
          <p:cNvSpPr/>
          <p:nvPr/>
        </p:nvSpPr>
        <p:spPr>
          <a:xfrm>
            <a:off x="6245352" y="1645920"/>
            <a:ext cx="4828032" cy="2743200"/>
          </a:xfrm>
          <a:prstGeom prst="roundRect">
            <a:avLst>
              <a:gd name="adj" fmla="val 2400"/>
            </a:avLst>
          </a:prstGeom>
          <a:solidFill>
            <a:srgbClr val="F6E7E3"/>
          </a:solidFill>
          <a:ln w="12700">
            <a:solidFill>
              <a:srgbClr val="8A2424"/>
            </a:solidFill>
            <a:prstDash val="solid"/>
          </a:ln>
        </p:spPr>
        <p:txBody>
          <a:bodyPr/>
          <a:p/>
        </p:txBody>
      </p:sp>
      <p:sp>
        <p:nvSpPr>
          <p:cNvPr id="8" name="Text 6"/>
          <p:cNvSpPr txBox="1"/>
          <p:nvPr/>
        </p:nvSpPr>
        <p:spPr>
          <a:xfrm>
            <a:off x="6574536" y="1887322"/>
            <a:ext cx="4169664" cy="658368"/>
          </a:xfrm>
          <a:prstGeom prst="rect">
            <a:avLst/>
          </a:prstGeom>
          <a:noFill/>
          <a:ln/>
        </p:spPr>
        <p:txBody>
          <a:bodyPr wrap="square" lIns="0" tIns="0" rIns="0" bIns="0" rtlCol="0" anchor="ctr"/>
          <a:lstStyle/>
          <a:p>
            <a:pPr indent="0" marL="0">
              <a:buNone/>
            </a:pPr>
            <a:r>
              <a:rPr lang="en-US" sz="2160" b="1" dirty="0">
                <a:solidFill>
                  <a:srgbClr val="8A2424"/>
                </a:solidFill>
                <a:latin typeface="Cambria" pitchFamily="34" charset="0"/>
                <a:ea typeface="Cambria" pitchFamily="34" charset="-122"/>
                <a:cs typeface="Cambria" pitchFamily="34" charset="-120"/>
              </a:rPr>
              <a:t>It does not clear CO2 by itself</a:t>
            </a:r>
            <a:endParaRPr lang="en-US" sz="2160" dirty="0"/>
          </a:p>
        </p:txBody>
      </p:sp>
      <p:sp>
        <p:nvSpPr>
          <p:cNvPr id="9" name="Text 7"/>
          <p:cNvSpPr txBox="1"/>
          <p:nvPr/>
        </p:nvSpPr>
        <p:spPr>
          <a:xfrm>
            <a:off x="6574536" y="2655418"/>
            <a:ext cx="4224528" cy="1536192"/>
          </a:xfrm>
          <a:prstGeom prst="rect">
            <a:avLst/>
          </a:prstGeom>
          <a:noFill/>
          <a:ln/>
        </p:spPr>
        <p:txBody>
          <a:bodyPr wrap="square" lIns="0" tIns="0" rIns="0" bIns="0" rtlCol="0" anchor="ctr"/>
          <a:lstStyle/>
          <a:p>
            <a:pPr indent="0" marL="0">
              <a:buNone/>
            </a:pPr>
            <a:r>
              <a:rPr lang="en-US" sz="1560" dirty="0">
                <a:solidFill>
                  <a:srgbClr val="142028"/>
                </a:solidFill>
                <a:latin typeface="Calibri" pitchFamily="34" charset="0"/>
                <a:ea typeface="Calibri" pitchFamily="34" charset="-122"/>
                <a:cs typeface="Calibri" pitchFamily="34" charset="-120"/>
              </a:rPr>
              <a:t>It adds no breath, so CO2 comes down only when the patient’s own breathing gets easier and more effective. In pulmonary edema that often happens fast. In a COPD patient who is tiring out, expect less.</a:t>
            </a:r>
            <a:endParaRPr lang="en-US" sz="1560" dirty="0"/>
          </a:p>
        </p:txBody>
      </p:sp>
      <p:sp>
        <p:nvSpPr>
          <p:cNvPr id="10" name="Shape 8"/>
          <p:cNvSpPr/>
          <p:nvPr/>
        </p:nvSpPr>
        <p:spPr>
          <a:xfrm>
            <a:off x="1088136" y="4696358"/>
            <a:ext cx="9985248" cy="1261872"/>
          </a:xfrm>
          <a:prstGeom prst="roundRect">
            <a:avLst>
              <a:gd name="adj" fmla="val 5217"/>
            </a:avLst>
          </a:prstGeom>
          <a:solidFill>
            <a:srgbClr val="0E1920"/>
          </a:solidFill>
          <a:ln w="12700">
            <a:solidFill>
              <a:srgbClr val="0E1920"/>
            </a:solidFill>
            <a:prstDash val="solid"/>
          </a:ln>
        </p:spPr>
        <p:txBody>
          <a:bodyPr/>
          <a:p/>
        </p:txBody>
      </p:sp>
      <p:sp>
        <p:nvSpPr>
          <p:cNvPr id="11" name="Text 9"/>
          <p:cNvSpPr txBox="1"/>
          <p:nvPr/>
        </p:nvSpPr>
        <p:spPr>
          <a:xfrm>
            <a:off x="1472184" y="4849978"/>
            <a:ext cx="9217152" cy="384048"/>
          </a:xfrm>
          <a:prstGeom prst="rect">
            <a:avLst/>
          </a:prstGeom>
          <a:noFill/>
          <a:ln/>
        </p:spPr>
        <p:txBody>
          <a:bodyPr wrap="square" lIns="0" tIns="0" rIns="0" bIns="0" rtlCol="0" anchor="ctr"/>
          <a:lstStyle/>
          <a:p>
            <a:pPr indent="0" marL="0">
              <a:buNone/>
            </a:pPr>
            <a:r>
              <a:rPr lang="en-US" sz="1680" b="1" dirty="0">
                <a:solidFill>
                  <a:srgbClr val="D8762E"/>
                </a:solidFill>
                <a:latin typeface="Calibri" pitchFamily="34" charset="0"/>
                <a:ea typeface="Calibri" pitchFamily="34" charset="-122"/>
                <a:cs typeface="Calibri" pitchFamily="34" charset="-120"/>
              </a:rPr>
              <a:t>So who is the ideal patient?</a:t>
            </a:r>
            <a:endParaRPr lang="en-US" sz="1680" dirty="0"/>
          </a:p>
        </p:txBody>
      </p:sp>
      <p:sp>
        <p:nvSpPr>
          <p:cNvPr id="12" name="Text 10"/>
          <p:cNvSpPr txBox="1"/>
          <p:nvPr/>
        </p:nvSpPr>
        <p:spPr>
          <a:xfrm>
            <a:off x="1472184" y="5244998"/>
            <a:ext cx="9217152" cy="548640"/>
          </a:xfrm>
          <a:prstGeom prst="rect">
            <a:avLst/>
          </a:prstGeom>
          <a:noFill/>
          <a:ln/>
        </p:spPr>
        <p:txBody>
          <a:bodyPr wrap="square" lIns="0" tIns="0" rIns="0" bIns="0" rtlCol="0" anchor="ctr"/>
          <a:lstStyle/>
          <a:p>
            <a:pPr indent="0" marL="0">
              <a:buNone/>
            </a:pPr>
            <a:r>
              <a:rPr lang="en-US" sz="2040" b="1" dirty="0">
                <a:solidFill>
                  <a:srgbClr val="FFFFFF"/>
                </a:solidFill>
                <a:latin typeface="Cambria" pitchFamily="34" charset="0"/>
                <a:ea typeface="Cambria" pitchFamily="34" charset="-122"/>
                <a:cs typeface="Cambria" pitchFamily="34" charset="-120"/>
              </a:rPr>
              <a:t>Awake. Cooperative. Breathing hard on their own. Working too hard to keep it up much longer.</a:t>
            </a:r>
            <a:endParaRPr lang="en-US" sz="2040" dirty="0"/>
          </a:p>
        </p:txBody>
      </p:sp>
      <p:sp>
        <p:nvSpPr>
          <p:cNvPr id="13" name="SlideNumber 6"/>
          <p:cNvSpPr txBox="1"/>
          <p:nvPr/>
        </p:nvSpPr>
        <p:spPr>
          <a:xfrm>
            <a:off x="11430000" y="6470000"/>
            <a:ext cx="560000" cy="260000"/>
          </a:xfrm>
          <a:prstGeom prst="rect">
            <a:avLst/>
          </a:prstGeom>
          <a:noFill/>
        </p:spPr>
        <p:txBody>
          <a:bodyPr wrap="none" lIns="0" rIns="0" tIns="0" bIns="0" anchor="ctr">
            <a:spAutoFit/>
          </a:bodyPr>
          <a:lstStyle/>
          <a:p>
            <a:pPr algn="r"/>
            <a:r>
              <a:rPr sz="1300" b="1">
                <a:solidFill>
                  <a:srgbClr val="142028"/>
                </a:solidFill>
                <a:latin typeface="Calibri"/>
              </a:rPr>
              <a:t>6</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bg>
      <p:bgPr>
        <a:solidFill>
          <a:srgbClr val="0E1920"/>
        </a:solidFill>
      </p:bgPr>
    </p:bg>
    <p:spTree>
      <p:nvGrpSpPr>
        <p:cNvPr id="1" name=""/>
        <p:cNvGrpSpPr/>
        <p:nvPr/>
      </p:nvGrpSpPr>
      <p:grpSpPr>
        <a:xfrm>
          <a:off x="0" y="0"/>
          <a:ext cx="0" cy="0"/>
          <a:chOff x="0" y="0"/>
          <a:chExt cx="0" cy="0"/>
        </a:xfrm>
      </p:grpSpPr>
      <p:sp>
        <p:nvSpPr>
          <p:cNvPr id="2" name="Shape 0"/>
          <p:cNvSpPr/>
          <p:nvPr/>
        </p:nvSpPr>
        <p:spPr>
          <a:xfrm>
            <a:off x="9811512" y="4773168"/>
            <a:ext cx="1645920" cy="1645920"/>
          </a:xfrm>
          <a:prstGeom prst="ellipse">
            <a:avLst/>
          </a:prstGeom>
          <a:solidFill>
            <a:srgbClr val="BE5504"/>
          </a:solidFill>
          <a:ln w="12700">
            <a:solidFill>
              <a:srgbClr val="BE5504"/>
            </a:solidFill>
            <a:prstDash val="solid"/>
          </a:ln>
        </p:spPr>
      </p:sp>
      <p:sp>
        <p:nvSpPr>
          <p:cNvPr id="3" name="Shape 1"/>
          <p:cNvSpPr/>
          <p:nvPr/>
        </p:nvSpPr>
        <p:spPr>
          <a:xfrm>
            <a:off x="10634472" y="5596128"/>
            <a:ext cx="822960" cy="822960"/>
          </a:xfrm>
          <a:prstGeom prst="ellipse">
            <a:avLst/>
          </a:prstGeom>
          <a:solidFill>
            <a:srgbClr val="D8762E"/>
          </a:solidFill>
          <a:ln w="12700">
            <a:solidFill>
              <a:srgbClr val="D8762E"/>
            </a:solidFill>
            <a:prstDash val="solid"/>
          </a:ln>
        </p:spPr>
      </p:sp>
      <p:sp>
        <p:nvSpPr>
          <p:cNvPr id="4" name="Text 2"/>
          <p:cNvSpPr txBox="1"/>
          <p:nvPr/>
        </p:nvSpPr>
        <p:spPr>
          <a:xfrm>
            <a:off x="1197864" y="1920240"/>
            <a:ext cx="8778240" cy="438912"/>
          </a:xfrm>
          <a:prstGeom prst="rect">
            <a:avLst/>
          </a:prstGeom>
          <a:noFill/>
          <a:ln/>
        </p:spPr>
        <p:txBody>
          <a:bodyPr wrap="square" rtlCol="0" anchor="ctr"/>
          <a:lstStyle/>
          <a:p>
            <a:pPr indent="0" marL="0">
              <a:buNone/>
            </a:pPr>
            <a:r>
              <a:rPr lang="en-US" sz="1680" b="1" spc="360" kern="0" dirty="0">
                <a:solidFill>
                  <a:srgbClr val="D8762E"/>
                </a:solidFill>
                <a:latin typeface="Calibri" pitchFamily="34" charset="0"/>
                <a:ea typeface="Calibri" pitchFamily="34" charset="-122"/>
                <a:cs typeface="Calibri" pitchFamily="34" charset="-120"/>
              </a:rPr>
              <a:t>SECTION TWO</a:t>
            </a:r>
            <a:endParaRPr lang="en-US" sz="1680" dirty="0"/>
          </a:p>
        </p:txBody>
      </p:sp>
      <p:sp>
        <p:nvSpPr>
          <p:cNvPr id="5" name="Text 3"/>
          <p:cNvSpPr txBox="1"/>
          <p:nvPr/>
        </p:nvSpPr>
        <p:spPr>
          <a:xfrm>
            <a:off x="1197864" y="2414016"/>
            <a:ext cx="9436608" cy="1645920"/>
          </a:xfrm>
          <a:prstGeom prst="rect">
            <a:avLst/>
          </a:prstGeom>
          <a:noFill/>
          <a:ln/>
        </p:spPr>
        <p:txBody>
          <a:bodyPr wrap="square" rtlCol="0" anchor="ctr"/>
          <a:lstStyle/>
          <a:p>
            <a:pPr indent="0" marL="0">
              <a:buNone/>
            </a:pPr>
            <a:r>
              <a:rPr lang="en-US" sz="4800" b="1" dirty="0">
                <a:solidFill>
                  <a:srgbClr val="FFFFFF"/>
                </a:solidFill>
                <a:latin typeface="Cambria" pitchFamily="34" charset="0"/>
                <a:ea typeface="Cambria" pitchFamily="34" charset="-122"/>
                <a:cs typeface="Cambria" pitchFamily="34" charset="-120"/>
              </a:rPr>
              <a:t>Which patients get it?</a:t>
            </a:r>
            <a:endParaRPr lang="en-US" sz="4800" dirty="0"/>
          </a:p>
        </p:txBody>
      </p:sp>
      <p:sp>
        <p:nvSpPr>
          <p:cNvPr id="6" name="Text 4"/>
          <p:cNvSpPr txBox="1"/>
          <p:nvPr/>
        </p:nvSpPr>
        <p:spPr>
          <a:xfrm>
            <a:off x="1197864" y="4114800"/>
            <a:ext cx="8997696" cy="987552"/>
          </a:xfrm>
          <a:prstGeom prst="rect">
            <a:avLst/>
          </a:prstGeom>
          <a:noFill/>
          <a:ln/>
        </p:spPr>
        <p:txBody>
          <a:bodyPr wrap="square" rtlCol="0" anchor="ctr"/>
          <a:lstStyle/>
          <a:p>
            <a:pPr indent="0" marL="0">
              <a:buNone/>
            </a:pPr>
            <a:r>
              <a:rPr lang="en-US" sz="1920" dirty="0">
                <a:solidFill>
                  <a:srgbClr val="C8BFB1"/>
                </a:solidFill>
                <a:latin typeface="Calibri" pitchFamily="34" charset="0"/>
                <a:ea typeface="Calibri" pitchFamily="34" charset="-122"/>
                <a:cs typeface="Calibri" pitchFamily="34" charset="-120"/>
              </a:rPr>
              <a:t>And the seven who don't.</a:t>
            </a:r>
            <a:endParaRPr lang="en-US" sz="1920" dirty="0"/>
          </a:p>
        </p:txBody>
      </p:sp>
      <p:sp>
        <p:nvSpPr>
          <p:cNvPr id="7" name="SlideNumber 7"/>
          <p:cNvSpPr txBox="1"/>
          <p:nvPr/>
        </p:nvSpPr>
        <p:spPr>
          <a:xfrm>
            <a:off x="11430000" y="6470000"/>
            <a:ext cx="560000" cy="260000"/>
          </a:xfrm>
          <a:prstGeom prst="rect">
            <a:avLst/>
          </a:prstGeom>
          <a:noFill/>
        </p:spPr>
        <p:txBody>
          <a:bodyPr wrap="none" lIns="0" rIns="0" tIns="0" bIns="0" anchor="ctr">
            <a:spAutoFit/>
          </a:bodyPr>
          <a:lstStyle/>
          <a:p>
            <a:pPr algn="r"/>
            <a:r>
              <a:rPr sz="1300" b="1">
                <a:solidFill>
                  <a:srgbClr val="FBFAF7"/>
                </a:solidFill>
                <a:latin typeface="Calibri"/>
              </a:rPr>
              <a:t>7</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bg>
      <p:bgPr>
        <a:solidFill>
          <a:srgbClr val="FFFFFF"/>
        </a:solidFill>
      </p:bgPr>
    </p:bg>
    <p:spTree>
      <p:nvGrpSpPr>
        <p:cNvPr id="1" name=""/>
        <p:cNvGrpSpPr/>
        <p:nvPr/>
      </p:nvGrpSpPr>
      <p:grpSpPr>
        <a:xfrm>
          <a:off x="0" y="0"/>
          <a:ext cx="0" cy="0"/>
          <a:chOff x="0" y="0"/>
          <a:chExt cx="0" cy="0"/>
        </a:xfrm>
      </p:grpSpPr>
      <p:sp>
        <p:nvSpPr>
          <p:cNvPr id="2" name="Text 0"/>
          <p:cNvSpPr txBox="1"/>
          <p:nvPr/>
        </p:nvSpPr>
        <p:spPr>
          <a:xfrm>
            <a:off x="1033272" y="351130"/>
            <a:ext cx="9875520" cy="329184"/>
          </a:xfrm>
          <a:prstGeom prst="rect">
            <a:avLst/>
          </a:prstGeom>
          <a:noFill/>
          <a:ln/>
        </p:spPr>
        <p:txBody>
          <a:bodyPr wrap="square" rtlCol="0" anchor="ctr"/>
          <a:lstStyle/>
          <a:p>
            <a:pPr indent="0" marL="0">
              <a:buNone/>
            </a:pPr>
            <a:r>
              <a:rPr lang="en-US" sz="1320" b="1" spc="240" kern="0" dirty="0">
                <a:solidFill>
                  <a:srgbClr val="BE5504"/>
                </a:solidFill>
                <a:latin typeface="Calibri" pitchFamily="34" charset="0"/>
                <a:ea typeface="Calibri" pitchFamily="34" charset="-122"/>
                <a:cs typeface="Calibri" pitchFamily="34" charset="-120"/>
              </a:rPr>
              <a:t>PRIMARY INDICATION</a:t>
            </a:r>
            <a:endParaRPr lang="en-US" sz="1320" dirty="0"/>
          </a:p>
        </p:txBody>
      </p:sp>
      <p:sp>
        <p:nvSpPr>
          <p:cNvPr id="3" name="Text 1"/>
          <p:cNvSpPr txBox="1"/>
          <p:nvPr/>
        </p:nvSpPr>
        <p:spPr>
          <a:xfrm>
            <a:off x="1033272" y="680314"/>
            <a:ext cx="9875520" cy="790042"/>
          </a:xfrm>
          <a:prstGeom prst="rect">
            <a:avLst/>
          </a:prstGeom>
          <a:noFill/>
          <a:ln/>
        </p:spPr>
        <p:txBody>
          <a:bodyPr wrap="square" rtlCol="0" anchor="ctr"/>
          <a:lstStyle/>
          <a:p>
            <a:pPr indent="0" marL="0">
              <a:buNone/>
            </a:pPr>
            <a:r>
              <a:rPr lang="en-US" sz="3480" b="1" dirty="0">
                <a:solidFill>
                  <a:srgbClr val="142028"/>
                </a:solidFill>
                <a:latin typeface="Cambria" pitchFamily="34" charset="0"/>
                <a:ea typeface="Cambria" pitchFamily="34" charset="-122"/>
                <a:cs typeface="Cambria" pitchFamily="34" charset="-120"/>
              </a:rPr>
              <a:t>The patient this works best on</a:t>
            </a:r>
            <a:endParaRPr lang="en-US" sz="3480" dirty="0"/>
          </a:p>
        </p:txBody>
      </p:sp>
      <p:sp>
        <p:nvSpPr>
          <p:cNvPr id="4" name="Shape 2"/>
          <p:cNvSpPr/>
          <p:nvPr/>
        </p:nvSpPr>
        <p:spPr>
          <a:xfrm>
            <a:off x="1088136" y="1645920"/>
            <a:ext cx="6144768" cy="3840480"/>
          </a:xfrm>
          <a:prstGeom prst="roundRect">
            <a:avLst>
              <a:gd name="adj" fmla="val 1714"/>
            </a:avLst>
          </a:prstGeom>
          <a:solidFill>
            <a:srgbClr val="FBFAF7"/>
          </a:solidFill>
          <a:ln w="12700">
            <a:solidFill>
              <a:srgbClr val="BE5504"/>
            </a:solidFill>
            <a:prstDash val="solid"/>
          </a:ln>
        </p:spPr>
      </p:sp>
      <p:sp>
        <p:nvSpPr>
          <p:cNvPr id="5" name="Text 3"/>
          <p:cNvSpPr txBox="1"/>
          <p:nvPr/>
        </p:nvSpPr>
        <p:spPr>
          <a:xfrm>
            <a:off x="1417320" y="1865376"/>
            <a:ext cx="5486400" cy="658368"/>
          </a:xfrm>
          <a:prstGeom prst="rect">
            <a:avLst/>
          </a:prstGeom>
          <a:noFill/>
          <a:ln/>
        </p:spPr>
        <p:txBody>
          <a:bodyPr wrap="square" lIns="0" tIns="0" rIns="0" bIns="0" rtlCol="0" anchor="ctr"/>
          <a:lstStyle/>
          <a:p>
            <a:pPr indent="0" marL="0">
              <a:buNone/>
            </a:pPr>
            <a:r>
              <a:rPr lang="en-US" sz="2520" b="1" dirty="0">
                <a:solidFill>
                  <a:srgbClr val="BE5504"/>
                </a:solidFill>
                <a:latin typeface="Cambria" pitchFamily="34" charset="0"/>
                <a:ea typeface="Cambria" pitchFamily="34" charset="-122"/>
                <a:cs typeface="Cambria" pitchFamily="34" charset="-120"/>
              </a:rPr>
              <a:t>Acute cardiogenic pulmonary edema</a:t>
            </a:r>
            <a:endParaRPr lang="en-US" sz="2520" dirty="0"/>
          </a:p>
        </p:txBody>
      </p:sp>
      <p:sp>
        <p:nvSpPr>
          <p:cNvPr id="6" name="Text 4"/>
          <p:cNvSpPr txBox="1"/>
          <p:nvPr/>
        </p:nvSpPr>
        <p:spPr>
          <a:xfrm>
            <a:off x="1417320" y="2523744"/>
            <a:ext cx="5486400" cy="384048"/>
          </a:xfrm>
          <a:prstGeom prst="rect">
            <a:avLst/>
          </a:prstGeom>
          <a:noFill/>
          <a:ln/>
        </p:spPr>
        <p:txBody>
          <a:bodyPr wrap="square" lIns="0" tIns="0" rIns="0" bIns="0" rtlCol="0" anchor="ctr"/>
          <a:lstStyle/>
          <a:p>
            <a:pPr indent="0" marL="0">
              <a:buNone/>
            </a:pPr>
            <a:r>
              <a:rPr lang="en-US" sz="1800" b="1" dirty="0">
                <a:solidFill>
                  <a:srgbClr val="142028"/>
                </a:solidFill>
                <a:latin typeface="Calibri" pitchFamily="34" charset="0"/>
                <a:ea typeface="Calibri" pitchFamily="34" charset="-122"/>
                <a:cs typeface="Calibri" pitchFamily="34" charset="-120"/>
              </a:rPr>
              <a:t>The classic presentation.</a:t>
            </a:r>
            <a:endParaRPr lang="en-US" sz="1800" dirty="0"/>
          </a:p>
        </p:txBody>
      </p:sp>
      <p:sp>
        <p:nvSpPr>
          <p:cNvPr id="7" name="Text 5"/>
          <p:cNvSpPr txBox="1"/>
          <p:nvPr/>
        </p:nvSpPr>
        <p:spPr>
          <a:xfrm>
            <a:off x="1527048" y="2984602"/>
            <a:ext cx="5486400" cy="351130"/>
          </a:xfrm>
          <a:prstGeom prst="rect">
            <a:avLst/>
          </a:prstGeom>
          <a:noFill/>
          <a:ln/>
        </p:spPr>
        <p:txBody>
          <a:bodyPr wrap="square" lIns="0" tIns="0" rIns="0" bIns="0" rtlCol="0" anchor="ctr"/>
          <a:lstStyle/>
          <a:p>
            <a:pPr marL="342900" indent="-342900">
              <a:buSzPct val="142028"/>
              <a:buChar char="•"/>
            </a:pPr>
            <a:r>
              <a:rPr lang="en-US" sz="1560" dirty="0">
                <a:solidFill>
                  <a:srgbClr val="142028"/>
                </a:solidFill>
                <a:latin typeface="Calibri" pitchFamily="34" charset="0"/>
                <a:ea typeface="Calibri" pitchFamily="34" charset="-122"/>
                <a:cs typeface="Calibri" pitchFamily="34" charset="-120"/>
              </a:rPr>
              <a:t>Sudden, severe shortness of breath</a:t>
            </a:r>
            <a:endParaRPr lang="en-US" sz="1560" dirty="0"/>
          </a:p>
        </p:txBody>
      </p:sp>
      <p:sp>
        <p:nvSpPr>
          <p:cNvPr id="8" name="Text 6"/>
          <p:cNvSpPr txBox="1"/>
          <p:nvPr/>
        </p:nvSpPr>
        <p:spPr>
          <a:xfrm>
            <a:off x="1527048" y="3357677"/>
            <a:ext cx="5486400" cy="351130"/>
          </a:xfrm>
          <a:prstGeom prst="rect">
            <a:avLst/>
          </a:prstGeom>
          <a:noFill/>
          <a:ln/>
        </p:spPr>
        <p:txBody>
          <a:bodyPr wrap="square" lIns="0" tIns="0" rIns="0" bIns="0" rtlCol="0" anchor="ctr"/>
          <a:lstStyle/>
          <a:p>
            <a:pPr marL="342900" indent="-342900">
              <a:buSzPct val="142028"/>
              <a:buChar char="•"/>
            </a:pPr>
            <a:r>
              <a:rPr lang="en-US" sz="1560" dirty="0">
                <a:solidFill>
                  <a:srgbClr val="142028"/>
                </a:solidFill>
                <a:latin typeface="Calibri" pitchFamily="34" charset="0"/>
                <a:ea typeface="Calibri" pitchFamily="34" charset="-122"/>
                <a:cs typeface="Calibri" pitchFamily="34" charset="-120"/>
              </a:rPr>
              <a:t>Worse lying flat — they want to sit up</a:t>
            </a:r>
            <a:endParaRPr lang="en-US" sz="1560" dirty="0"/>
          </a:p>
        </p:txBody>
      </p:sp>
      <p:sp>
        <p:nvSpPr>
          <p:cNvPr id="9" name="Text 7"/>
          <p:cNvSpPr txBox="1"/>
          <p:nvPr/>
        </p:nvSpPr>
        <p:spPr>
          <a:xfrm>
            <a:off x="1527048" y="3730752"/>
            <a:ext cx="5486400" cy="351130"/>
          </a:xfrm>
          <a:prstGeom prst="rect">
            <a:avLst/>
          </a:prstGeom>
          <a:noFill/>
          <a:ln/>
        </p:spPr>
        <p:txBody>
          <a:bodyPr wrap="square" lIns="0" tIns="0" rIns="0" bIns="0" rtlCol="0" anchor="ctr"/>
          <a:lstStyle/>
          <a:p>
            <a:pPr marL="342900" indent="-342900">
              <a:buSzPct val="142028"/>
              <a:buChar char="•"/>
            </a:pPr>
            <a:r>
              <a:rPr lang="en-US" sz="1560" dirty="0">
                <a:solidFill>
                  <a:srgbClr val="142028"/>
                </a:solidFill>
                <a:latin typeface="Calibri" pitchFamily="34" charset="0"/>
                <a:ea typeface="Calibri" pitchFamily="34" charset="-122"/>
                <a:cs typeface="Calibri" pitchFamily="34" charset="-120"/>
              </a:rPr>
              <a:t>Crackles</a:t>
            </a:r>
            <a:endParaRPr lang="en-US" sz="1560" dirty="0"/>
          </a:p>
        </p:txBody>
      </p:sp>
      <p:sp>
        <p:nvSpPr>
          <p:cNvPr id="10" name="Text 8"/>
          <p:cNvSpPr txBox="1"/>
          <p:nvPr/>
        </p:nvSpPr>
        <p:spPr>
          <a:xfrm>
            <a:off x="1527048" y="4103827"/>
            <a:ext cx="5486400" cy="351130"/>
          </a:xfrm>
          <a:prstGeom prst="rect">
            <a:avLst/>
          </a:prstGeom>
          <a:noFill/>
          <a:ln/>
        </p:spPr>
        <p:txBody>
          <a:bodyPr wrap="square" lIns="0" tIns="0" rIns="0" bIns="0" rtlCol="0" anchor="ctr"/>
          <a:lstStyle/>
          <a:p>
            <a:pPr marL="342900" indent="-342900">
              <a:buSzPct val="142028"/>
              <a:buChar char="•"/>
            </a:pPr>
            <a:r>
              <a:rPr lang="en-US" sz="1560" dirty="0">
                <a:solidFill>
                  <a:srgbClr val="142028"/>
                </a:solidFill>
                <a:latin typeface="Calibri" pitchFamily="34" charset="0"/>
                <a:ea typeface="Calibri" pitchFamily="34" charset="-122"/>
                <a:cs typeface="Calibri" pitchFamily="34" charset="-120"/>
              </a:rPr>
              <a:t>Sometimes frothy or pink sputum</a:t>
            </a:r>
            <a:endParaRPr lang="en-US" sz="1560" dirty="0"/>
          </a:p>
        </p:txBody>
      </p:sp>
      <p:sp>
        <p:nvSpPr>
          <p:cNvPr id="11" name="Text 9"/>
          <p:cNvSpPr txBox="1"/>
          <p:nvPr/>
        </p:nvSpPr>
        <p:spPr>
          <a:xfrm>
            <a:off x="1527048" y="4476902"/>
            <a:ext cx="5486400" cy="351130"/>
          </a:xfrm>
          <a:prstGeom prst="rect">
            <a:avLst/>
          </a:prstGeom>
          <a:noFill/>
          <a:ln/>
        </p:spPr>
        <p:txBody>
          <a:bodyPr wrap="square" lIns="0" tIns="0" rIns="0" bIns="0" rtlCol="0" anchor="ctr"/>
          <a:lstStyle/>
          <a:p>
            <a:pPr marL="342900" indent="-342900">
              <a:buSzPct val="142028"/>
              <a:buChar char="•"/>
            </a:pPr>
            <a:r>
              <a:rPr lang="en-US" sz="1560" dirty="0">
                <a:solidFill>
                  <a:srgbClr val="142028"/>
                </a:solidFill>
                <a:latin typeface="Calibri" pitchFamily="34" charset="0"/>
                <a:ea typeface="Calibri" pitchFamily="34" charset="-122"/>
                <a:cs typeface="Calibri" pitchFamily="34" charset="-120"/>
              </a:rPr>
              <a:t>Often hypertensive</a:t>
            </a:r>
            <a:endParaRPr lang="en-US" sz="1560" dirty="0"/>
          </a:p>
        </p:txBody>
      </p:sp>
      <p:sp>
        <p:nvSpPr>
          <p:cNvPr id="12" name="Text 10"/>
          <p:cNvSpPr txBox="1"/>
          <p:nvPr/>
        </p:nvSpPr>
        <p:spPr>
          <a:xfrm>
            <a:off x="1527048" y="4849978"/>
            <a:ext cx="5486400" cy="351130"/>
          </a:xfrm>
          <a:prstGeom prst="rect">
            <a:avLst/>
          </a:prstGeom>
          <a:noFill/>
          <a:ln/>
        </p:spPr>
        <p:txBody>
          <a:bodyPr wrap="square" lIns="0" tIns="0" rIns="0" bIns="0" rtlCol="0" anchor="ctr"/>
          <a:lstStyle/>
          <a:p>
            <a:pPr marL="342900" indent="-342900">
              <a:buSzPct val="142028"/>
              <a:buChar char="•"/>
            </a:pPr>
            <a:r>
              <a:rPr lang="en-US" sz="1560" dirty="0">
                <a:solidFill>
                  <a:srgbClr val="142028"/>
                </a:solidFill>
                <a:latin typeface="Calibri" pitchFamily="34" charset="0"/>
                <a:ea typeface="Calibri" pitchFamily="34" charset="-122"/>
                <a:cs typeface="Calibri" pitchFamily="34" charset="-120"/>
              </a:rPr>
              <a:t>Often a cardiac history</a:t>
            </a:r>
            <a:endParaRPr lang="en-US" sz="1560" dirty="0"/>
          </a:p>
        </p:txBody>
      </p:sp>
      <p:sp>
        <p:nvSpPr>
          <p:cNvPr id="13" name="Shape 11"/>
          <p:cNvSpPr/>
          <p:nvPr/>
        </p:nvSpPr>
        <p:spPr>
          <a:xfrm>
            <a:off x="7562088" y="1645920"/>
            <a:ext cx="3511296" cy="3840480"/>
          </a:xfrm>
          <a:prstGeom prst="roundRect">
            <a:avLst>
              <a:gd name="adj" fmla="val 1875"/>
            </a:avLst>
          </a:prstGeom>
          <a:solidFill>
            <a:srgbClr val="0E1920"/>
          </a:solidFill>
          <a:ln w="12700">
            <a:solidFill>
              <a:srgbClr val="0E1920"/>
            </a:solidFill>
            <a:prstDash val="solid"/>
          </a:ln>
        </p:spPr>
      </p:sp>
      <p:sp>
        <p:nvSpPr>
          <p:cNvPr id="14" name="Text 12"/>
          <p:cNvSpPr txBox="1"/>
          <p:nvPr/>
        </p:nvSpPr>
        <p:spPr>
          <a:xfrm>
            <a:off x="7836408" y="1865376"/>
            <a:ext cx="3072384" cy="384048"/>
          </a:xfrm>
          <a:prstGeom prst="rect">
            <a:avLst/>
          </a:prstGeom>
          <a:noFill/>
          <a:ln/>
        </p:spPr>
        <p:txBody>
          <a:bodyPr wrap="square" lIns="0" tIns="0" rIns="0" bIns="0" rtlCol="0" anchor="ctr"/>
          <a:lstStyle/>
          <a:p>
            <a:pPr indent="0" marL="0">
              <a:buNone/>
            </a:pPr>
            <a:r>
              <a:rPr lang="en-US" sz="1920" b="1" dirty="0">
                <a:solidFill>
                  <a:srgbClr val="D8762E"/>
                </a:solidFill>
                <a:latin typeface="Cambria" pitchFamily="34" charset="0"/>
                <a:ea typeface="Cambria" pitchFamily="34" charset="-122"/>
                <a:cs typeface="Cambria" pitchFamily="34" charset="-120"/>
              </a:rPr>
              <a:t>Also used</a:t>
            </a:r>
            <a:endParaRPr lang="en-US" sz="1920" dirty="0"/>
          </a:p>
        </p:txBody>
      </p:sp>
      <p:sp>
        <p:nvSpPr>
          <p:cNvPr id="15" name="Text 13"/>
          <p:cNvSpPr txBox="1"/>
          <p:nvPr/>
        </p:nvSpPr>
        <p:spPr>
          <a:xfrm>
            <a:off x="7836408" y="2216506"/>
            <a:ext cx="3072384" cy="329184"/>
          </a:xfrm>
          <a:prstGeom prst="rect">
            <a:avLst/>
          </a:prstGeom>
          <a:noFill/>
          <a:ln/>
        </p:spPr>
        <p:txBody>
          <a:bodyPr wrap="square" lIns="0" tIns="0" rIns="0" bIns="0" rtlCol="0" anchor="ctr"/>
          <a:lstStyle/>
          <a:p>
            <a:pPr indent="0" marL="0">
              <a:buNone/>
            </a:pPr>
            <a:r>
              <a:rPr lang="en-US" sz="1440" dirty="0">
                <a:solidFill>
                  <a:srgbClr val="C8BFB1"/>
                </a:solidFill>
                <a:latin typeface="Calibri" pitchFamily="34" charset="0"/>
                <a:ea typeface="Calibri" pitchFamily="34" charset="-122"/>
                <a:cs typeface="Calibri" pitchFamily="34" charset="-120"/>
              </a:rPr>
              <a:t>with real limits</a:t>
            </a:r>
            <a:endParaRPr lang="en-US" sz="1440" dirty="0"/>
          </a:p>
        </p:txBody>
      </p:sp>
      <p:sp>
        <p:nvSpPr>
          <p:cNvPr id="16" name="Text 14"/>
          <p:cNvSpPr txBox="1"/>
          <p:nvPr/>
        </p:nvSpPr>
        <p:spPr>
          <a:xfrm>
            <a:off x="7836408" y="2743200"/>
            <a:ext cx="3072384" cy="460858"/>
          </a:xfrm>
          <a:prstGeom prst="rect">
            <a:avLst/>
          </a:prstGeom>
          <a:noFill/>
          <a:ln/>
        </p:spPr>
        <p:txBody>
          <a:bodyPr wrap="square" lIns="0" tIns="0" rIns="0" bIns="0" rtlCol="0" anchor="ctr"/>
          <a:lstStyle/>
          <a:p>
            <a:pPr indent="0" marL="0">
              <a:buNone/>
            </a:pPr>
            <a:r>
              <a:rPr lang="en-US" sz="1620" dirty="0">
                <a:solidFill>
                  <a:srgbClr val="FFFFFF"/>
                </a:solidFill>
                <a:latin typeface="Calibri" pitchFamily="34" charset="0"/>
                <a:ea typeface="Calibri" pitchFamily="34" charset="-122"/>
                <a:cs typeface="Calibri" pitchFamily="34" charset="-120"/>
              </a:rPr>
              <a:t>COPD exacerbation</a:t>
            </a:r>
            <a:endParaRPr lang="en-US" sz="1620" dirty="0"/>
          </a:p>
        </p:txBody>
      </p:sp>
      <p:sp>
        <p:nvSpPr>
          <p:cNvPr id="17" name="Text 15"/>
          <p:cNvSpPr txBox="1"/>
          <p:nvPr/>
        </p:nvSpPr>
        <p:spPr>
          <a:xfrm>
            <a:off x="7836408" y="3291840"/>
            <a:ext cx="3072384" cy="460858"/>
          </a:xfrm>
          <a:prstGeom prst="rect">
            <a:avLst/>
          </a:prstGeom>
          <a:noFill/>
          <a:ln/>
        </p:spPr>
        <p:txBody>
          <a:bodyPr wrap="square" lIns="0" tIns="0" rIns="0" bIns="0" rtlCol="0" anchor="ctr"/>
          <a:lstStyle/>
          <a:p>
            <a:pPr indent="0" marL="0">
              <a:buNone/>
            </a:pPr>
            <a:r>
              <a:rPr lang="en-US" sz="1620" dirty="0">
                <a:solidFill>
                  <a:srgbClr val="FFFFFF"/>
                </a:solidFill>
                <a:latin typeface="Calibri" pitchFamily="34" charset="0"/>
                <a:ea typeface="Calibri" pitchFamily="34" charset="-122"/>
                <a:cs typeface="Calibri" pitchFamily="34" charset="-120"/>
              </a:rPr>
              <a:t>Asthma / bronchospasm</a:t>
            </a:r>
            <a:endParaRPr lang="en-US" sz="1620" dirty="0"/>
          </a:p>
        </p:txBody>
      </p:sp>
      <p:sp>
        <p:nvSpPr>
          <p:cNvPr id="18" name="Text 16"/>
          <p:cNvSpPr txBox="1"/>
          <p:nvPr/>
        </p:nvSpPr>
        <p:spPr>
          <a:xfrm>
            <a:off x="7836408" y="3840480"/>
            <a:ext cx="3072384" cy="460858"/>
          </a:xfrm>
          <a:prstGeom prst="rect">
            <a:avLst/>
          </a:prstGeom>
          <a:noFill/>
          <a:ln/>
        </p:spPr>
        <p:txBody>
          <a:bodyPr wrap="square" lIns="0" tIns="0" rIns="0" bIns="0" rtlCol="0" anchor="ctr"/>
          <a:lstStyle/>
          <a:p>
            <a:pPr indent="0" marL="0">
              <a:buNone/>
            </a:pPr>
            <a:r>
              <a:rPr lang="en-US" sz="1620" dirty="0">
                <a:solidFill>
                  <a:srgbClr val="FFFFFF"/>
                </a:solidFill>
                <a:latin typeface="Calibri" pitchFamily="34" charset="0"/>
                <a:ea typeface="Calibri" pitchFamily="34" charset="-122"/>
                <a:cs typeface="Calibri" pitchFamily="34" charset="-120"/>
              </a:rPr>
              <a:t>Pneumonia</a:t>
            </a:r>
            <a:endParaRPr lang="en-US" sz="1620" dirty="0"/>
          </a:p>
        </p:txBody>
      </p:sp>
      <p:sp>
        <p:nvSpPr>
          <p:cNvPr id="19" name="Text 17"/>
          <p:cNvSpPr txBox="1"/>
          <p:nvPr/>
        </p:nvSpPr>
        <p:spPr>
          <a:xfrm>
            <a:off x="7836408" y="4389120"/>
            <a:ext cx="3072384" cy="460858"/>
          </a:xfrm>
          <a:prstGeom prst="rect">
            <a:avLst/>
          </a:prstGeom>
          <a:noFill/>
          <a:ln/>
        </p:spPr>
        <p:txBody>
          <a:bodyPr wrap="square" lIns="0" tIns="0" rIns="0" bIns="0" rtlCol="0" anchor="ctr"/>
          <a:lstStyle/>
          <a:p>
            <a:pPr indent="0" marL="0">
              <a:buNone/>
            </a:pPr>
            <a:r>
              <a:rPr lang="en-US" sz="1620" dirty="0">
                <a:solidFill>
                  <a:srgbClr val="FFFFFF"/>
                </a:solidFill>
                <a:latin typeface="Calibri" pitchFamily="34" charset="0"/>
                <a:ea typeface="Calibri" pitchFamily="34" charset="-122"/>
                <a:cs typeface="Calibri" pitchFamily="34" charset="-120"/>
              </a:rPr>
              <a:t>Other severe distress</a:t>
            </a:r>
            <a:endParaRPr lang="en-US" sz="1620" dirty="0"/>
          </a:p>
        </p:txBody>
      </p:sp>
      <p:sp>
        <p:nvSpPr>
          <p:cNvPr id="20" name="Text 18"/>
          <p:cNvSpPr txBox="1"/>
          <p:nvPr/>
        </p:nvSpPr>
        <p:spPr>
          <a:xfrm>
            <a:off x="7836408" y="4992624"/>
            <a:ext cx="3072384" cy="329184"/>
          </a:xfrm>
          <a:prstGeom prst="rect">
            <a:avLst/>
          </a:prstGeom>
          <a:noFill/>
          <a:ln/>
        </p:spPr>
        <p:txBody>
          <a:bodyPr wrap="square" lIns="0" tIns="0" rIns="0" bIns="0" rtlCol="0" anchor="ctr"/>
          <a:lstStyle/>
          <a:p>
            <a:pPr indent="0" marL="0">
              <a:buNone/>
            </a:pPr>
            <a:r>
              <a:rPr lang="en-US" sz="1440" b="1" dirty="0">
                <a:solidFill>
                  <a:srgbClr val="B3831D"/>
                </a:solidFill>
                <a:latin typeface="Calibri" pitchFamily="34" charset="0"/>
                <a:ea typeface="Calibri" pitchFamily="34" charset="-122"/>
                <a:cs typeface="Calibri" pitchFamily="34" charset="-120"/>
              </a:rPr>
              <a:t>The COPD problem →</a:t>
            </a:r>
            <a:endParaRPr lang="en-US" sz="1440" dirty="0"/>
          </a:p>
        </p:txBody>
      </p:sp>
      <p:sp>
        <p:nvSpPr>
          <p:cNvPr id="21" name="Text 19"/>
          <p:cNvSpPr txBox="1"/>
          <p:nvPr/>
        </p:nvSpPr>
        <p:spPr>
          <a:xfrm>
            <a:off x="1088136" y="5705856"/>
            <a:ext cx="9985248" cy="438912"/>
          </a:xfrm>
          <a:prstGeom prst="rect">
            <a:avLst/>
          </a:prstGeom>
          <a:noFill/>
          <a:ln/>
        </p:spPr>
        <p:txBody>
          <a:bodyPr wrap="square" rtlCol="0" anchor="ctr"/>
          <a:lstStyle/>
          <a:p>
            <a:pPr indent="0" marL="0">
              <a:buNone/>
            </a:pPr>
            <a:r>
              <a:rPr lang="en-US" sz="1620" b="1" dirty="0">
                <a:solidFill>
                  <a:srgbClr val="142028"/>
                </a:solidFill>
                <a:latin typeface="Calibri" pitchFamily="34" charset="0"/>
                <a:ea typeface="Calibri" pitchFamily="34" charset="-122"/>
                <a:cs typeface="Calibri" pitchFamily="34" charset="-120"/>
              </a:rPr>
              <a:t>Common thread: severe respiratory distress in a patient who is awake, cooperative, and breathing on their own.</a:t>
            </a:r>
            <a:endParaRPr lang="en-US" sz="1620" dirty="0"/>
          </a:p>
        </p:txBody>
      </p:sp>
      <p:sp>
        <p:nvSpPr>
          <p:cNvPr id="22" name="SlideNumber 8"/>
          <p:cNvSpPr txBox="1"/>
          <p:nvPr/>
        </p:nvSpPr>
        <p:spPr>
          <a:xfrm>
            <a:off x="11430000" y="6470000"/>
            <a:ext cx="560000" cy="260000"/>
          </a:xfrm>
          <a:prstGeom prst="rect">
            <a:avLst/>
          </a:prstGeom>
          <a:noFill/>
        </p:spPr>
        <p:txBody>
          <a:bodyPr wrap="none" lIns="0" rIns="0" tIns="0" bIns="0" anchor="ctr">
            <a:spAutoFit/>
          </a:bodyPr>
          <a:lstStyle/>
          <a:p>
            <a:pPr algn="r"/>
            <a:r>
              <a:rPr sz="1300" b="1">
                <a:solidFill>
                  <a:srgbClr val="142028"/>
                </a:solidFill>
                <a:latin typeface="Calibri"/>
              </a:rPr>
              <a:t>8</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bg>
      <p:bgPr>
        <a:solidFill>
          <a:srgbClr val="FFFFFF"/>
        </a:solidFill>
      </p:bgPr>
    </p:bg>
    <p:spTree>
      <p:nvGrpSpPr>
        <p:cNvPr id="1" name=""/>
        <p:cNvGrpSpPr/>
        <p:nvPr/>
      </p:nvGrpSpPr>
      <p:grpSpPr>
        <a:xfrm>
          <a:off x="0" y="0"/>
          <a:ext cx="0" cy="0"/>
          <a:chOff x="0" y="0"/>
          <a:chExt cx="0" cy="0"/>
        </a:xfrm>
      </p:grpSpPr>
      <p:sp>
        <p:nvSpPr>
          <p:cNvPr id="2" name="Text 0"/>
          <p:cNvSpPr txBox="1"/>
          <p:nvPr/>
        </p:nvSpPr>
        <p:spPr>
          <a:xfrm>
            <a:off x="1033272" y="351130"/>
            <a:ext cx="9875520" cy="329184"/>
          </a:xfrm>
          <a:prstGeom prst="rect">
            <a:avLst/>
          </a:prstGeom>
          <a:noFill/>
          <a:ln/>
        </p:spPr>
        <p:txBody>
          <a:bodyPr wrap="square" rtlCol="0" anchor="ctr"/>
          <a:lstStyle/>
          <a:p>
            <a:pPr indent="0" marL="0">
              <a:buNone/>
            </a:pPr>
            <a:r>
              <a:rPr lang="en-US" sz="1320" b="1" spc="240" kern="0" dirty="0">
                <a:solidFill>
                  <a:srgbClr val="8A2424"/>
                </a:solidFill>
                <a:latin typeface="Calibri" pitchFamily="34" charset="0"/>
                <a:ea typeface="Calibri" pitchFamily="34" charset="-122"/>
                <a:cs typeface="Calibri" pitchFamily="34" charset="-120"/>
              </a:rPr>
              <a:t>THE SEVEN</a:t>
            </a:r>
            <a:endParaRPr lang="en-US" sz="1320" dirty="0"/>
          </a:p>
        </p:txBody>
      </p:sp>
      <p:sp>
        <p:nvSpPr>
          <p:cNvPr id="3" name="Text 1"/>
          <p:cNvSpPr txBox="1"/>
          <p:nvPr/>
        </p:nvSpPr>
        <p:spPr>
          <a:xfrm>
            <a:off x="1033272" y="680314"/>
            <a:ext cx="9875520" cy="680314"/>
          </a:xfrm>
          <a:prstGeom prst="rect">
            <a:avLst/>
          </a:prstGeom>
          <a:noFill/>
          <a:ln/>
        </p:spPr>
        <p:txBody>
          <a:bodyPr wrap="square" rtlCol="0" anchor="ctr"/>
          <a:lstStyle/>
          <a:p>
            <a:pPr indent="0" marL="0">
              <a:buNone/>
            </a:pPr>
            <a:r>
              <a:rPr lang="en-US" sz="3480" b="1" dirty="0">
                <a:solidFill>
                  <a:srgbClr val="142028"/>
                </a:solidFill>
                <a:latin typeface="Cambria" pitchFamily="34" charset="0"/>
                <a:ea typeface="Cambria" pitchFamily="34" charset="-122"/>
                <a:cs typeface="Cambria" pitchFamily="34" charset="-120"/>
              </a:rPr>
              <a:t>Manufacturer contraindications</a:t>
            </a:r>
            <a:endParaRPr lang="en-US" sz="3480" dirty="0"/>
          </a:p>
        </p:txBody>
      </p:sp>
      <p:sp>
        <p:nvSpPr>
          <p:cNvPr id="4" name="Shape 2"/>
          <p:cNvSpPr/>
          <p:nvPr/>
        </p:nvSpPr>
        <p:spPr>
          <a:xfrm>
            <a:off x="1088136" y="1591056"/>
            <a:ext cx="4828032" cy="570586"/>
          </a:xfrm>
          <a:prstGeom prst="roundRect">
            <a:avLst>
              <a:gd name="adj" fmla="val 11538"/>
            </a:avLst>
          </a:prstGeom>
          <a:solidFill>
            <a:srgbClr val="F6E7E3"/>
          </a:solidFill>
          <a:ln w="12700">
            <a:solidFill>
              <a:srgbClr val="8A2424"/>
            </a:solidFill>
            <a:prstDash val="solid"/>
          </a:ln>
        </p:spPr>
      </p:sp>
      <p:sp>
        <p:nvSpPr>
          <p:cNvPr id="5" name="Text 3"/>
          <p:cNvSpPr txBox="1"/>
          <p:nvPr/>
        </p:nvSpPr>
        <p:spPr>
          <a:xfrm>
            <a:off x="1362456" y="1591056"/>
            <a:ext cx="4389120" cy="570586"/>
          </a:xfrm>
          <a:prstGeom prst="rect">
            <a:avLst/>
          </a:prstGeom>
          <a:noFill/>
          <a:ln/>
        </p:spPr>
        <p:txBody>
          <a:bodyPr wrap="square" lIns="0" tIns="0" rIns="0" bIns="0" rtlCol="0" anchor="ctr"/>
          <a:lstStyle/>
          <a:p>
            <a:pPr indent="0" marL="0">
              <a:buNone/>
            </a:pPr>
            <a:r>
              <a:rPr lang="en-US" sz="1800" b="1" dirty="0">
                <a:solidFill>
                  <a:srgbClr val="8A2424"/>
                </a:solidFill>
                <a:latin typeface="Calibri" pitchFamily="34" charset="0"/>
                <a:ea typeface="Calibri" pitchFamily="34" charset="-122"/>
                <a:cs typeface="Calibri" pitchFamily="34" charset="-120"/>
              </a:rPr>
              <a:t>Respiratory arrest</a:t>
            </a:r>
            <a:endParaRPr lang="en-US" sz="1800" dirty="0"/>
          </a:p>
        </p:txBody>
      </p:sp>
      <p:sp>
        <p:nvSpPr>
          <p:cNvPr id="6" name="Shape 4"/>
          <p:cNvSpPr/>
          <p:nvPr/>
        </p:nvSpPr>
        <p:spPr>
          <a:xfrm>
            <a:off x="6190488" y="1591056"/>
            <a:ext cx="4828032" cy="570586"/>
          </a:xfrm>
          <a:prstGeom prst="roundRect">
            <a:avLst>
              <a:gd name="adj" fmla="val 11538"/>
            </a:avLst>
          </a:prstGeom>
          <a:solidFill>
            <a:srgbClr val="F6E7E3"/>
          </a:solidFill>
          <a:ln w="12700">
            <a:solidFill>
              <a:srgbClr val="8A2424"/>
            </a:solidFill>
            <a:prstDash val="solid"/>
          </a:ln>
        </p:spPr>
      </p:sp>
      <p:sp>
        <p:nvSpPr>
          <p:cNvPr id="7" name="Text 5"/>
          <p:cNvSpPr txBox="1"/>
          <p:nvPr/>
        </p:nvSpPr>
        <p:spPr>
          <a:xfrm>
            <a:off x="6464808" y="1591056"/>
            <a:ext cx="4389120" cy="570586"/>
          </a:xfrm>
          <a:prstGeom prst="rect">
            <a:avLst/>
          </a:prstGeom>
          <a:noFill/>
          <a:ln/>
        </p:spPr>
        <p:txBody>
          <a:bodyPr wrap="square" lIns="0" tIns="0" rIns="0" bIns="0" rtlCol="0" anchor="ctr"/>
          <a:lstStyle/>
          <a:p>
            <a:pPr indent="0" marL="0">
              <a:buNone/>
            </a:pPr>
            <a:r>
              <a:rPr lang="en-US" sz="1800" b="1" dirty="0">
                <a:solidFill>
                  <a:srgbClr val="8A2424"/>
                </a:solidFill>
                <a:latin typeface="Calibri" pitchFamily="34" charset="0"/>
                <a:ea typeface="Calibri" pitchFamily="34" charset="-122"/>
                <a:cs typeface="Calibri" pitchFamily="34" charset="-120"/>
              </a:rPr>
              <a:t>Unconscious</a:t>
            </a:r>
            <a:endParaRPr lang="en-US" sz="1800" dirty="0"/>
          </a:p>
        </p:txBody>
      </p:sp>
      <p:sp>
        <p:nvSpPr>
          <p:cNvPr id="8" name="Shape 6"/>
          <p:cNvSpPr/>
          <p:nvPr/>
        </p:nvSpPr>
        <p:spPr>
          <a:xfrm>
            <a:off x="1088136" y="2271370"/>
            <a:ext cx="4828032" cy="570586"/>
          </a:xfrm>
          <a:prstGeom prst="roundRect">
            <a:avLst>
              <a:gd name="adj" fmla="val 11538"/>
            </a:avLst>
          </a:prstGeom>
          <a:solidFill>
            <a:srgbClr val="F6E7E3"/>
          </a:solidFill>
          <a:ln w="12700">
            <a:solidFill>
              <a:srgbClr val="8A2424"/>
            </a:solidFill>
            <a:prstDash val="solid"/>
          </a:ln>
        </p:spPr>
      </p:sp>
      <p:sp>
        <p:nvSpPr>
          <p:cNvPr id="9" name="Text 7"/>
          <p:cNvSpPr txBox="1"/>
          <p:nvPr/>
        </p:nvSpPr>
        <p:spPr>
          <a:xfrm>
            <a:off x="1362456" y="2271370"/>
            <a:ext cx="4389120" cy="570586"/>
          </a:xfrm>
          <a:prstGeom prst="rect">
            <a:avLst/>
          </a:prstGeom>
          <a:noFill/>
          <a:ln/>
        </p:spPr>
        <p:txBody>
          <a:bodyPr wrap="square" lIns="0" tIns="0" rIns="0" bIns="0" rtlCol="0" anchor="ctr"/>
          <a:lstStyle/>
          <a:p>
            <a:pPr indent="0" marL="0">
              <a:buNone/>
            </a:pPr>
            <a:r>
              <a:rPr lang="en-US" sz="1800" b="1" dirty="0">
                <a:solidFill>
                  <a:srgbClr val="8A2424"/>
                </a:solidFill>
                <a:latin typeface="Calibri" pitchFamily="34" charset="0"/>
                <a:ea typeface="Calibri" pitchFamily="34" charset="-122"/>
                <a:cs typeface="Calibri" pitchFamily="34" charset="-120"/>
              </a:rPr>
              <a:t>Cardiogenic shock</a:t>
            </a:r>
            <a:endParaRPr lang="en-US" sz="1800" dirty="0"/>
          </a:p>
        </p:txBody>
      </p:sp>
      <p:sp>
        <p:nvSpPr>
          <p:cNvPr id="10" name="Shape 8"/>
          <p:cNvSpPr/>
          <p:nvPr/>
        </p:nvSpPr>
        <p:spPr>
          <a:xfrm>
            <a:off x="6190488" y="2271370"/>
            <a:ext cx="4828032" cy="570586"/>
          </a:xfrm>
          <a:prstGeom prst="roundRect">
            <a:avLst>
              <a:gd name="adj" fmla="val 11538"/>
            </a:avLst>
          </a:prstGeom>
          <a:solidFill>
            <a:srgbClr val="F6E7E3"/>
          </a:solidFill>
          <a:ln w="12700">
            <a:solidFill>
              <a:srgbClr val="8A2424"/>
            </a:solidFill>
            <a:prstDash val="solid"/>
          </a:ln>
        </p:spPr>
      </p:sp>
      <p:sp>
        <p:nvSpPr>
          <p:cNvPr id="11" name="Text 9"/>
          <p:cNvSpPr txBox="1"/>
          <p:nvPr/>
        </p:nvSpPr>
        <p:spPr>
          <a:xfrm>
            <a:off x="6464808" y="2271370"/>
            <a:ext cx="4389120" cy="570586"/>
          </a:xfrm>
          <a:prstGeom prst="rect">
            <a:avLst/>
          </a:prstGeom>
          <a:noFill/>
          <a:ln/>
        </p:spPr>
        <p:txBody>
          <a:bodyPr wrap="square" lIns="0" tIns="0" rIns="0" bIns="0" rtlCol="0" anchor="ctr"/>
          <a:lstStyle/>
          <a:p>
            <a:pPr indent="0" marL="0">
              <a:buNone/>
            </a:pPr>
            <a:r>
              <a:rPr lang="en-US" sz="1800" b="1" dirty="0">
                <a:solidFill>
                  <a:srgbClr val="8A2424"/>
                </a:solidFill>
                <a:latin typeface="Calibri" pitchFamily="34" charset="0"/>
                <a:ea typeface="Calibri" pitchFamily="34" charset="-122"/>
                <a:cs typeface="Calibri" pitchFamily="34" charset="-120"/>
              </a:rPr>
              <a:t>Pneumothorax</a:t>
            </a:r>
            <a:endParaRPr lang="en-US" sz="1800" dirty="0"/>
          </a:p>
        </p:txBody>
      </p:sp>
      <p:sp>
        <p:nvSpPr>
          <p:cNvPr id="12" name="Shape 10"/>
          <p:cNvSpPr/>
          <p:nvPr/>
        </p:nvSpPr>
        <p:spPr>
          <a:xfrm>
            <a:off x="1088136" y="2951683"/>
            <a:ext cx="4828032" cy="570586"/>
          </a:xfrm>
          <a:prstGeom prst="roundRect">
            <a:avLst>
              <a:gd name="adj" fmla="val 11538"/>
            </a:avLst>
          </a:prstGeom>
          <a:solidFill>
            <a:srgbClr val="F6E7E3"/>
          </a:solidFill>
          <a:ln w="12700">
            <a:solidFill>
              <a:srgbClr val="8A2424"/>
            </a:solidFill>
            <a:prstDash val="solid"/>
          </a:ln>
        </p:spPr>
      </p:sp>
      <p:sp>
        <p:nvSpPr>
          <p:cNvPr id="13" name="Text 11"/>
          <p:cNvSpPr txBox="1"/>
          <p:nvPr/>
        </p:nvSpPr>
        <p:spPr>
          <a:xfrm>
            <a:off x="1362456" y="2951683"/>
            <a:ext cx="4389120" cy="570586"/>
          </a:xfrm>
          <a:prstGeom prst="rect">
            <a:avLst/>
          </a:prstGeom>
          <a:noFill/>
          <a:ln/>
        </p:spPr>
        <p:txBody>
          <a:bodyPr wrap="square" lIns="0" tIns="0" rIns="0" bIns="0" rtlCol="0" anchor="ctr"/>
          <a:lstStyle/>
          <a:p>
            <a:pPr indent="0" marL="0">
              <a:buNone/>
            </a:pPr>
            <a:r>
              <a:rPr lang="en-US" sz="1800" b="1" dirty="0">
                <a:solidFill>
                  <a:srgbClr val="8A2424"/>
                </a:solidFill>
                <a:latin typeface="Calibri" pitchFamily="34" charset="0"/>
                <a:ea typeface="Calibri" pitchFamily="34" charset="-122"/>
                <a:cs typeface="Calibri" pitchFamily="34" charset="-120"/>
              </a:rPr>
              <a:t>Facial anomalies</a:t>
            </a:r>
            <a:endParaRPr lang="en-US" sz="1800" dirty="0"/>
          </a:p>
        </p:txBody>
      </p:sp>
      <p:sp>
        <p:nvSpPr>
          <p:cNvPr id="14" name="Shape 12"/>
          <p:cNvSpPr/>
          <p:nvPr/>
        </p:nvSpPr>
        <p:spPr>
          <a:xfrm>
            <a:off x="6190488" y="2951683"/>
            <a:ext cx="4828032" cy="570586"/>
          </a:xfrm>
          <a:prstGeom prst="roundRect">
            <a:avLst>
              <a:gd name="adj" fmla="val 11538"/>
            </a:avLst>
          </a:prstGeom>
          <a:solidFill>
            <a:srgbClr val="F6E7E3"/>
          </a:solidFill>
          <a:ln w="12700">
            <a:solidFill>
              <a:srgbClr val="8A2424"/>
            </a:solidFill>
            <a:prstDash val="solid"/>
          </a:ln>
        </p:spPr>
      </p:sp>
      <p:sp>
        <p:nvSpPr>
          <p:cNvPr id="15" name="Text 13"/>
          <p:cNvSpPr txBox="1"/>
          <p:nvPr/>
        </p:nvSpPr>
        <p:spPr>
          <a:xfrm>
            <a:off x="6464808" y="2951683"/>
            <a:ext cx="4389120" cy="570586"/>
          </a:xfrm>
          <a:prstGeom prst="rect">
            <a:avLst/>
          </a:prstGeom>
          <a:noFill/>
          <a:ln/>
        </p:spPr>
        <p:txBody>
          <a:bodyPr wrap="square" lIns="0" tIns="0" rIns="0" bIns="0" rtlCol="0" anchor="ctr"/>
          <a:lstStyle/>
          <a:p>
            <a:pPr indent="0" marL="0">
              <a:buNone/>
            </a:pPr>
            <a:r>
              <a:rPr lang="en-US" sz="1800" b="1" dirty="0">
                <a:solidFill>
                  <a:srgbClr val="8A2424"/>
                </a:solidFill>
                <a:latin typeface="Calibri" pitchFamily="34" charset="0"/>
                <a:ea typeface="Calibri" pitchFamily="34" charset="-122"/>
                <a:cs typeface="Calibri" pitchFamily="34" charset="-120"/>
              </a:rPr>
              <a:t>Facial trauma</a:t>
            </a:r>
            <a:endParaRPr lang="en-US" sz="1800" dirty="0"/>
          </a:p>
        </p:txBody>
      </p:sp>
      <p:sp>
        <p:nvSpPr>
          <p:cNvPr id="16" name="Shape 14"/>
          <p:cNvSpPr/>
          <p:nvPr/>
        </p:nvSpPr>
        <p:spPr>
          <a:xfrm>
            <a:off x="1088136" y="3631997"/>
            <a:ext cx="4828032" cy="570586"/>
          </a:xfrm>
          <a:prstGeom prst="roundRect">
            <a:avLst>
              <a:gd name="adj" fmla="val 11538"/>
            </a:avLst>
          </a:prstGeom>
          <a:solidFill>
            <a:srgbClr val="F6E7E3"/>
          </a:solidFill>
          <a:ln w="12700">
            <a:solidFill>
              <a:srgbClr val="8A2424"/>
            </a:solidFill>
            <a:prstDash val="solid"/>
          </a:ln>
        </p:spPr>
      </p:sp>
      <p:sp>
        <p:nvSpPr>
          <p:cNvPr id="17" name="Text 15"/>
          <p:cNvSpPr txBox="1"/>
          <p:nvPr/>
        </p:nvSpPr>
        <p:spPr>
          <a:xfrm>
            <a:off x="1362456" y="3631997"/>
            <a:ext cx="4389120" cy="570586"/>
          </a:xfrm>
          <a:prstGeom prst="rect">
            <a:avLst/>
          </a:prstGeom>
          <a:noFill/>
          <a:ln/>
        </p:spPr>
        <p:txBody>
          <a:bodyPr wrap="square" lIns="0" tIns="0" rIns="0" bIns="0" rtlCol="0" anchor="ctr"/>
          <a:lstStyle/>
          <a:p>
            <a:pPr indent="0" marL="0">
              <a:buNone/>
            </a:pPr>
            <a:r>
              <a:rPr lang="en-US" sz="1800" b="1" dirty="0">
                <a:solidFill>
                  <a:srgbClr val="8A2424"/>
                </a:solidFill>
                <a:latin typeface="Calibri" pitchFamily="34" charset="0"/>
                <a:ea typeface="Calibri" pitchFamily="34" charset="-122"/>
                <a:cs typeface="Calibri" pitchFamily="34" charset="-120"/>
              </a:rPr>
              <a:t>Airway obstruction</a:t>
            </a:r>
            <a:endParaRPr lang="en-US" sz="1800" dirty="0"/>
          </a:p>
        </p:txBody>
      </p:sp>
      <p:sp>
        <p:nvSpPr>
          <p:cNvPr id="18" name="Shape 16"/>
          <p:cNvSpPr/>
          <p:nvPr/>
        </p:nvSpPr>
        <p:spPr>
          <a:xfrm>
            <a:off x="1088136" y="4828032"/>
            <a:ext cx="9985248" cy="1261872"/>
          </a:xfrm>
          <a:prstGeom prst="roundRect">
            <a:avLst>
              <a:gd name="adj" fmla="val 5217"/>
            </a:avLst>
          </a:prstGeom>
          <a:solidFill>
            <a:srgbClr val="0E1920"/>
          </a:solidFill>
          <a:ln w="12700">
            <a:solidFill>
              <a:srgbClr val="0E1920"/>
            </a:solidFill>
            <a:prstDash val="solid"/>
          </a:ln>
        </p:spPr>
      </p:sp>
      <p:sp>
        <p:nvSpPr>
          <p:cNvPr id="19" name="Text 17"/>
          <p:cNvSpPr txBox="1"/>
          <p:nvPr/>
        </p:nvSpPr>
        <p:spPr>
          <a:xfrm>
            <a:off x="1417320" y="4959706"/>
            <a:ext cx="9326880" cy="351130"/>
          </a:xfrm>
          <a:prstGeom prst="rect">
            <a:avLst/>
          </a:prstGeom>
          <a:noFill/>
          <a:ln/>
        </p:spPr>
        <p:txBody>
          <a:bodyPr wrap="square" lIns="0" tIns="0" rIns="0" bIns="0" rtlCol="0" anchor="ctr"/>
          <a:lstStyle/>
          <a:p>
            <a:pPr indent="0" marL="0">
              <a:buNone/>
            </a:pPr>
            <a:r>
              <a:rPr lang="en-US" sz="1680" b="1" dirty="0">
                <a:solidFill>
                  <a:srgbClr val="D8762E"/>
                </a:solidFill>
                <a:latin typeface="Calibri" pitchFamily="34" charset="0"/>
                <a:ea typeface="Calibri" pitchFamily="34" charset="-122"/>
                <a:cs typeface="Calibri" pitchFamily="34" charset="-120"/>
              </a:rPr>
              <a:t>Read the first two together.</a:t>
            </a:r>
            <a:endParaRPr lang="en-US" sz="1680" dirty="0"/>
          </a:p>
        </p:txBody>
      </p:sp>
      <p:sp>
        <p:nvSpPr>
          <p:cNvPr id="20" name="Text 18"/>
          <p:cNvSpPr txBox="1"/>
          <p:nvPr/>
        </p:nvSpPr>
        <p:spPr>
          <a:xfrm>
            <a:off x="1417320" y="5332781"/>
            <a:ext cx="9326880" cy="603504"/>
          </a:xfrm>
          <a:prstGeom prst="rect">
            <a:avLst/>
          </a:prstGeom>
          <a:noFill/>
          <a:ln/>
        </p:spPr>
        <p:txBody>
          <a:bodyPr wrap="square" lIns="0" tIns="0" rIns="0" bIns="0" rtlCol="0" anchor="ctr"/>
          <a:lstStyle/>
          <a:p>
            <a:pPr indent="0" marL="0">
              <a:buNone/>
            </a:pPr>
            <a:r>
              <a:rPr lang="en-US" sz="1800" dirty="0">
                <a:solidFill>
                  <a:srgbClr val="FFFFFF"/>
                </a:solidFill>
                <a:latin typeface="Calibri" pitchFamily="34" charset="0"/>
                <a:ea typeface="Calibri" pitchFamily="34" charset="-122"/>
                <a:cs typeface="Calibri" pitchFamily="34" charset="-120"/>
              </a:rPr>
              <a:t>An unconscious patient cannot tell you they need to vomit and cannot pull the mask off. That is the entire reason both are on this list.</a:t>
            </a:r>
            <a:endParaRPr lang="en-US" sz="1800" dirty="0"/>
          </a:p>
        </p:txBody>
      </p:sp>
      <p:sp>
        <p:nvSpPr>
          <p:cNvPr id="21" name="Text 19"/>
          <p:cNvSpPr txBox="1"/>
          <p:nvPr/>
        </p:nvSpPr>
        <p:spPr>
          <a:xfrm>
            <a:off x="1088136" y="6166714"/>
            <a:ext cx="9985248" cy="329184"/>
          </a:xfrm>
          <a:prstGeom prst="rect">
            <a:avLst/>
          </a:prstGeom>
          <a:noFill/>
          <a:ln/>
        </p:spPr>
        <p:txBody>
          <a:bodyPr wrap="square" rtlCol="0" anchor="ctr"/>
          <a:lstStyle/>
          <a:p>
            <a:pPr indent="0" marL="0">
              <a:buNone/>
            </a:pPr>
            <a:r>
              <a:rPr lang="en-US" sz="1260" i="1" dirty="0">
                <a:solidFill>
                  <a:srgbClr val="3A4955"/>
                </a:solidFill>
                <a:latin typeface="Calibri" pitchFamily="34" charset="0"/>
                <a:ea typeface="Calibri" pitchFamily="34" charset="-122"/>
                <a:cs typeface="Calibri" pitchFamily="34" charset="-120"/>
              </a:rPr>
              <a:t>Flow-Safe II DFU #83-900-0390 Rev. 9, 09/2024 — this is the device labeling and it is our field rule.</a:t>
            </a:r>
            <a:endParaRPr lang="en-US" sz="1260" dirty="0"/>
          </a:p>
        </p:txBody>
      </p:sp>
      <p:sp>
        <p:nvSpPr>
          <p:cNvPr id="22" name="SlideNumber 9"/>
          <p:cNvSpPr txBox="1"/>
          <p:nvPr/>
        </p:nvSpPr>
        <p:spPr>
          <a:xfrm>
            <a:off x="11430000" y="6470000"/>
            <a:ext cx="560000" cy="260000"/>
          </a:xfrm>
          <a:prstGeom prst="rect">
            <a:avLst/>
          </a:prstGeom>
          <a:noFill/>
        </p:spPr>
        <p:txBody>
          <a:bodyPr wrap="none" lIns="0" rIns="0" tIns="0" bIns="0" anchor="ctr">
            <a:spAutoFit/>
          </a:bodyPr>
          <a:lstStyle/>
          <a:p>
            <a:pPr algn="r"/>
            <a:r>
              <a:rPr sz="1300" b="1">
                <a:solidFill>
                  <a:srgbClr val="142028"/>
                </a:solidFill>
                <a:latin typeface="Calibri"/>
              </a:rPr>
              <a:t>9</a:t>
            </a:r>
          </a:p>
        </p:txBody>
      </p:sp>
    </p:spTree>
  </p:cSld>
  <p:clrMapOvr>
    <a:masterClrMapping/>
  </p:clrMapOvr>
</p:sld>
</file>

<file path=ppt/slides/slide10.xml><?xml version="1.0" encoding="utf-8"?>
<p:sld xmlns:a="http://schemas.openxmlformats.org/drawingml/2006/main" xmlns:p="http://schemas.openxmlformats.org/presentationml/2006/main" xmlns:r="http://schemas.openxmlformats.org/officeDocument/2006/relationships">
  <p:cSld>
    <p:bg>
      <p:bgPr>
        <a:solidFill>
          <a:srgbClr val="FFFFFF"/>
        </a:solidFill>
      </p:bgPr>
    </p:bg>
    <p:spTree>
      <p:nvGrpSpPr>
        <p:cNvPr id="1" name=""/>
        <p:cNvGrpSpPr/>
        <p:nvPr/>
      </p:nvGrpSpPr>
      <p:grpSpPr/>
      <p:sp>
        <p:nvSpPr>
          <p:cNvPr id="2" name="Text 0"/>
          <p:cNvSpPr txBox="1"/>
          <p:nvPr/>
        </p:nvSpPr>
        <p:spPr>
          <a:xfrm>
            <a:off x="1033272" y="329184"/>
            <a:ext cx="9875520" cy="329184"/>
          </a:xfrm>
          <a:prstGeom prst="rect">
            <a:avLst/>
          </a:prstGeom>
          <a:noFill/>
          <a:ln/>
        </p:spPr>
        <p:txBody>
          <a:bodyPr wrap="square" rtlCol="0" anchor="ctr"/>
          <a:lstStyle/>
          <a:p>
            <a:pPr indent="0" marL="0">
              <a:buNone/>
            </a:pPr>
            <a:r>
              <a:rPr lang="en-US" sz="1320" b="1" spc="240" kern="0" dirty="0">
                <a:solidFill>
                  <a:srgbClr val="8A2424"/>
                </a:solidFill>
                <a:latin typeface="Calibri" pitchFamily="34" charset="0"/>
                <a:ea typeface="Calibri" pitchFamily="34" charset="-122"/>
                <a:cs typeface="Calibri" pitchFamily="34" charset="-120"/>
              </a:rPr>
              <a:t>NOT ON THAT LIST</a:t>
            </a:r>
            <a:endParaRPr lang="en-US" sz="1320" dirty="0"/>
          </a:p>
        </p:txBody>
      </p:sp>
      <p:sp>
        <p:nvSpPr>
          <p:cNvPr id="3" name="Text 1"/>
          <p:cNvSpPr txBox="1"/>
          <p:nvPr/>
        </p:nvSpPr>
        <p:spPr>
          <a:xfrm>
            <a:off x="1033272" y="658368"/>
            <a:ext cx="9875520" cy="603504"/>
          </a:xfrm>
          <a:prstGeom prst="rect">
            <a:avLst/>
          </a:prstGeom>
          <a:noFill/>
          <a:ln/>
        </p:spPr>
        <p:txBody>
          <a:bodyPr wrap="square" rtlCol="0" anchor="ctr"/>
          <a:lstStyle/>
          <a:p>
            <a:pPr indent="0" marL="0">
              <a:buNone/>
            </a:pPr>
            <a:r>
              <a:rPr lang="en-US" sz="3600" b="1" dirty="0">
                <a:solidFill>
                  <a:srgbClr val="142028"/>
                </a:solidFill>
                <a:latin typeface="Cambria" pitchFamily="34" charset="0"/>
                <a:ea typeface="Cambria" pitchFamily="34" charset="-122"/>
                <a:cs typeface="Cambria" pitchFamily="34" charset="-120"/>
              </a:rPr>
              <a:t>What you were taught,</a:t>
            </a:r>
            <a:endParaRPr lang="en-US" sz="3600" dirty="0"/>
          </a:p>
        </p:txBody>
      </p:sp>
      <p:sp>
        <p:nvSpPr>
          <p:cNvPr id="4" name="Text 2"/>
          <p:cNvSpPr txBox="1"/>
          <p:nvPr/>
        </p:nvSpPr>
        <p:spPr>
          <a:xfrm>
            <a:off x="1033272" y="1228954"/>
            <a:ext cx="9875520" cy="603504"/>
          </a:xfrm>
          <a:prstGeom prst="rect">
            <a:avLst/>
          </a:prstGeom>
          <a:noFill/>
          <a:ln/>
        </p:spPr>
        <p:txBody>
          <a:bodyPr wrap="square" rtlCol="0" anchor="ctr"/>
          <a:lstStyle/>
          <a:p>
            <a:pPr indent="0" marL="0">
              <a:buNone/>
            </a:pPr>
            <a:r>
              <a:rPr lang="en-US" sz="3600" b="1" dirty="0">
                <a:solidFill>
                  <a:srgbClr val="8A2424"/>
                </a:solidFill>
                <a:latin typeface="Cambria" pitchFamily="34" charset="0"/>
                <a:ea typeface="Cambria" pitchFamily="34" charset="-122"/>
                <a:cs typeface="Cambria" pitchFamily="34" charset="-120"/>
              </a:rPr>
              <a:t>and where it came from.</a:t>
            </a:r>
            <a:endParaRPr lang="en-US" sz="3600" dirty="0"/>
          </a:p>
        </p:txBody>
      </p:sp>
      <p:sp>
        <p:nvSpPr>
          <p:cNvPr id="5" name="Shape 3"/>
          <p:cNvSpPr/>
          <p:nvPr/>
        </p:nvSpPr>
        <p:spPr>
          <a:xfrm>
            <a:off x="1088136" y="2029968"/>
            <a:ext cx="9985248" cy="790042"/>
          </a:xfrm>
          <a:prstGeom prst="roundRect">
            <a:avLst>
              <a:gd name="adj" fmla="val 8333"/>
            </a:avLst>
          </a:prstGeom>
          <a:solidFill>
            <a:srgbClr val="F6E7E3"/>
          </a:solidFill>
          <a:ln w="12700">
            <a:solidFill>
              <a:srgbClr val="8A2424"/>
            </a:solidFill>
            <a:prstDash val="solid"/>
          </a:ln>
        </p:spPr>
      </p:sp>
      <p:sp>
        <p:nvSpPr>
          <p:cNvPr id="6" name="Text 4"/>
          <p:cNvSpPr txBox="1"/>
          <p:nvPr/>
        </p:nvSpPr>
        <p:spPr>
          <a:xfrm>
            <a:off x="1417320" y="2029968"/>
            <a:ext cx="9326880" cy="790042"/>
          </a:xfrm>
          <a:prstGeom prst="rect">
            <a:avLst/>
          </a:prstGeom>
          <a:noFill/>
          <a:ln/>
        </p:spPr>
        <p:txBody>
          <a:bodyPr wrap="square" lIns="0" tIns="0" rIns="0" bIns="0" rtlCol="0" anchor="ctr"/>
          <a:lstStyle/>
          <a:p>
            <a:pPr indent="0" marL="0">
              <a:buNone/>
            </a:pPr>
            <a:r>
              <a:rPr lang="en-US" sz="1620" b="1" dirty="0">
                <a:solidFill>
                  <a:srgbClr val="8A2424"/>
                </a:solidFill>
                <a:latin typeface="Calibri" pitchFamily="34" charset="0"/>
                <a:ea typeface="Calibri" pitchFamily="34" charset="-122"/>
                <a:cs typeface="Calibri" pitchFamily="34" charset="-120"/>
              </a:rPr>
              <a:t>Three things most of us carry as CPAP contraindications appear nowhere on the manufacturer's list, and nowhere in the eleven guideline documents we checked.</a:t>
            </a:r>
            <a:endParaRPr lang="en-US" sz="1620" dirty="0"/>
          </a:p>
        </p:txBody>
      </p:sp>
      <p:sp>
        <p:nvSpPr>
          <p:cNvPr id="7" name="Shape 5"/>
          <p:cNvSpPr/>
          <p:nvPr/>
        </p:nvSpPr>
        <p:spPr>
          <a:xfrm>
            <a:off x="1143000" y="3160166"/>
            <a:ext cx="460858" cy="460858"/>
          </a:xfrm>
          <a:prstGeom prst="ellipse">
            <a:avLst/>
          </a:prstGeom>
          <a:solidFill>
            <a:srgbClr val="BE5504"/>
          </a:solidFill>
          <a:ln w="12700">
            <a:solidFill>
              <a:srgbClr val="BE5504"/>
            </a:solidFill>
            <a:prstDash val="solid"/>
          </a:ln>
        </p:spPr>
      </p:sp>
      <p:sp>
        <p:nvSpPr>
          <p:cNvPr id="8" name="Text 6"/>
          <p:cNvSpPr txBox="1"/>
          <p:nvPr/>
        </p:nvSpPr>
        <p:spPr>
          <a:xfrm>
            <a:off x="1143000" y="3160166"/>
            <a:ext cx="460858" cy="460858"/>
          </a:xfrm>
          <a:prstGeom prst="rect">
            <a:avLst/>
          </a:prstGeom>
          <a:noFill/>
          <a:ln/>
        </p:spPr>
        <p:txBody>
          <a:bodyPr wrap="square" lIns="0" tIns="0" rIns="0" bIns="0" rtlCol="0" anchor="ctr"/>
          <a:lstStyle/>
          <a:p>
            <a:pPr algn="ctr" indent="0" marL="0">
              <a:buNone/>
            </a:pPr>
            <a:r>
              <a:rPr lang="en-US" sz="1440" b="1" dirty="0">
                <a:solidFill>
                  <a:srgbClr val="FFFFFF"/>
                </a:solidFill>
                <a:latin typeface="Calibri" pitchFamily="34" charset="0"/>
                <a:ea typeface="Calibri" pitchFamily="34" charset="-122"/>
                <a:cs typeface="Calibri" pitchFamily="34" charset="-120"/>
              </a:rPr>
              <a:t>1</a:t>
            </a:r>
            <a:endParaRPr lang="en-US" sz="1440" dirty="0"/>
          </a:p>
        </p:txBody>
      </p:sp>
      <p:sp>
        <p:nvSpPr>
          <p:cNvPr id="9" name="Shape 7"/>
          <p:cNvSpPr/>
          <p:nvPr/>
        </p:nvSpPr>
        <p:spPr>
          <a:xfrm>
            <a:off x="1801368" y="3050438"/>
            <a:ext cx="9272016" cy="680314"/>
          </a:xfrm>
          <a:prstGeom prst="roundRect">
            <a:avLst>
              <a:gd name="adj" fmla="val 9677"/>
            </a:avLst>
          </a:prstGeom>
          <a:solidFill>
            <a:srgbClr val="FBFAF7"/>
          </a:solidFill>
          <a:ln w="12700">
            <a:solidFill>
              <a:srgbClr val="F1ECE3"/>
            </a:solidFill>
            <a:prstDash val="solid"/>
          </a:ln>
        </p:spPr>
      </p:sp>
      <p:sp>
        <p:nvSpPr>
          <p:cNvPr id="10" name="Text 8"/>
          <p:cNvSpPr txBox="1"/>
          <p:nvPr/>
        </p:nvSpPr>
        <p:spPr>
          <a:xfrm>
            <a:off x="2075688" y="3050438"/>
            <a:ext cx="3621024" cy="680314"/>
          </a:xfrm>
          <a:prstGeom prst="rect">
            <a:avLst/>
          </a:prstGeom>
          <a:noFill/>
          <a:ln/>
        </p:spPr>
        <p:txBody>
          <a:bodyPr wrap="square" lIns="0" tIns="0" rIns="0" bIns="0" rtlCol="0" anchor="ctr"/>
          <a:lstStyle/>
          <a:p>
            <a:pPr indent="0" marL="0">
              <a:buNone/>
            </a:pPr>
            <a:r>
              <a:rPr lang="en-US" sz="1560" b="1" dirty="0">
                <a:solidFill>
                  <a:srgbClr val="142028"/>
                </a:solidFill>
                <a:latin typeface="Calibri" pitchFamily="34" charset="0"/>
                <a:ea typeface="Calibri" pitchFamily="34" charset="-122"/>
                <a:cs typeface="Calibri" pitchFamily="34" charset="-120"/>
              </a:rPr>
              <a:t>A systolic under 100</a:t>
            </a:r>
            <a:endParaRPr lang="en-US" sz="1560" dirty="0"/>
          </a:p>
        </p:txBody>
      </p:sp>
      <p:sp>
        <p:nvSpPr>
          <p:cNvPr id="11" name="Text 9"/>
          <p:cNvSpPr txBox="1"/>
          <p:nvPr/>
        </p:nvSpPr>
        <p:spPr>
          <a:xfrm>
            <a:off x="5806440" y="3050438"/>
            <a:ext cx="5047488" cy="680314"/>
          </a:xfrm>
          <a:prstGeom prst="rect">
            <a:avLst/>
          </a:prstGeom>
          <a:noFill/>
          <a:ln/>
        </p:spPr>
        <p:txBody>
          <a:bodyPr wrap="square" lIns="0" tIns="0" rIns="0" bIns="0" rtlCol="0" anchor="ctr"/>
          <a:lstStyle/>
          <a:p>
            <a:pPr indent="0" marL="0">
              <a:buNone/>
            </a:pPr>
            <a:r>
              <a:rPr lang="en-US" sz="1320" dirty="0">
                <a:solidFill>
                  <a:srgbClr val="3A4955"/>
                </a:solidFill>
                <a:latin typeface="Calibri" pitchFamily="34" charset="0"/>
                <a:ea typeface="Calibri" pitchFamily="34" charset="-122"/>
                <a:cs typeface="Calibri" pitchFamily="34" charset="-120"/>
              </a:rPr>
              <a:t>No body publishes a blood-pressure threshold for CPAP. Zero, across all eleven documents.</a:t>
            </a:r>
            <a:endParaRPr lang="en-US" sz="1320" dirty="0"/>
          </a:p>
        </p:txBody>
      </p:sp>
      <p:sp>
        <p:nvSpPr>
          <p:cNvPr id="12" name="Shape 10"/>
          <p:cNvSpPr/>
          <p:nvPr/>
        </p:nvSpPr>
        <p:spPr>
          <a:xfrm>
            <a:off x="1143000" y="3950208"/>
            <a:ext cx="460858" cy="460858"/>
          </a:xfrm>
          <a:prstGeom prst="ellipse">
            <a:avLst/>
          </a:prstGeom>
          <a:solidFill>
            <a:srgbClr val="BE5504"/>
          </a:solidFill>
          <a:ln w="12700">
            <a:solidFill>
              <a:srgbClr val="BE5504"/>
            </a:solidFill>
            <a:prstDash val="solid"/>
          </a:ln>
        </p:spPr>
      </p:sp>
      <p:sp>
        <p:nvSpPr>
          <p:cNvPr id="13" name="Text 11"/>
          <p:cNvSpPr txBox="1"/>
          <p:nvPr/>
        </p:nvSpPr>
        <p:spPr>
          <a:xfrm>
            <a:off x="1143000" y="3950208"/>
            <a:ext cx="460858" cy="460858"/>
          </a:xfrm>
          <a:prstGeom prst="rect">
            <a:avLst/>
          </a:prstGeom>
          <a:noFill/>
          <a:ln/>
        </p:spPr>
        <p:txBody>
          <a:bodyPr wrap="square" lIns="0" tIns="0" rIns="0" bIns="0" rtlCol="0" anchor="ctr"/>
          <a:lstStyle/>
          <a:p>
            <a:pPr algn="ctr" indent="0" marL="0">
              <a:buNone/>
            </a:pPr>
            <a:r>
              <a:rPr lang="en-US" sz="1440" b="1" dirty="0">
                <a:solidFill>
                  <a:srgbClr val="FFFFFF"/>
                </a:solidFill>
                <a:latin typeface="Calibri" pitchFamily="34" charset="0"/>
                <a:ea typeface="Calibri" pitchFamily="34" charset="-122"/>
                <a:cs typeface="Calibri" pitchFamily="34" charset="-120"/>
              </a:rPr>
              <a:t>2</a:t>
            </a:r>
            <a:endParaRPr lang="en-US" sz="1440" dirty="0"/>
          </a:p>
        </p:txBody>
      </p:sp>
      <p:sp>
        <p:nvSpPr>
          <p:cNvPr id="14" name="Shape 12"/>
          <p:cNvSpPr/>
          <p:nvPr/>
        </p:nvSpPr>
        <p:spPr>
          <a:xfrm>
            <a:off x="1801368" y="3840480"/>
            <a:ext cx="9272016" cy="680314"/>
          </a:xfrm>
          <a:prstGeom prst="roundRect">
            <a:avLst>
              <a:gd name="adj" fmla="val 9677"/>
            </a:avLst>
          </a:prstGeom>
          <a:solidFill>
            <a:srgbClr val="FBFAF7"/>
          </a:solidFill>
          <a:ln w="12700">
            <a:solidFill>
              <a:srgbClr val="F1ECE3"/>
            </a:solidFill>
            <a:prstDash val="solid"/>
          </a:ln>
        </p:spPr>
      </p:sp>
      <p:sp>
        <p:nvSpPr>
          <p:cNvPr id="15" name="Text 13"/>
          <p:cNvSpPr txBox="1"/>
          <p:nvPr/>
        </p:nvSpPr>
        <p:spPr>
          <a:xfrm>
            <a:off x="2075688" y="3840480"/>
            <a:ext cx="3621024" cy="680314"/>
          </a:xfrm>
          <a:prstGeom prst="rect">
            <a:avLst/>
          </a:prstGeom>
          <a:noFill/>
          <a:ln/>
        </p:spPr>
        <p:txBody>
          <a:bodyPr wrap="square" lIns="0" tIns="0" rIns="0" bIns="0" rtlCol="0" anchor="ctr"/>
          <a:lstStyle/>
          <a:p>
            <a:pPr indent="0" marL="0">
              <a:buNone/>
            </a:pPr>
            <a:r>
              <a:rPr lang="en-US" sz="1560" b="1" dirty="0">
                <a:solidFill>
                  <a:srgbClr val="142028"/>
                </a:solidFill>
                <a:latin typeface="Calibri" pitchFamily="34" charset="0"/>
                <a:ea typeface="Calibri" pitchFamily="34" charset="-122"/>
                <a:cs typeface="Calibri" pitchFamily="34" charset="-120"/>
              </a:rPr>
              <a:t>Rib or lung injury</a:t>
            </a:r>
            <a:endParaRPr lang="en-US" sz="1560" dirty="0"/>
          </a:p>
        </p:txBody>
      </p:sp>
      <p:sp>
        <p:nvSpPr>
          <p:cNvPr id="16" name="Text 14"/>
          <p:cNvSpPr txBox="1"/>
          <p:nvPr/>
        </p:nvSpPr>
        <p:spPr>
          <a:xfrm>
            <a:off x="5806440" y="3840480"/>
            <a:ext cx="5047488" cy="680314"/>
          </a:xfrm>
          <a:prstGeom prst="rect">
            <a:avLst/>
          </a:prstGeom>
          <a:noFill/>
          <a:ln/>
        </p:spPr>
        <p:txBody>
          <a:bodyPr wrap="square" lIns="0" tIns="0" rIns="0" bIns="0" rtlCol="0" anchor="ctr"/>
          <a:lstStyle/>
          <a:p>
            <a:pPr indent="0" marL="0">
              <a:buNone/>
            </a:pPr>
            <a:r>
              <a:rPr lang="en-US" sz="1320" dirty="0">
                <a:solidFill>
                  <a:srgbClr val="3A4955"/>
                </a:solidFill>
                <a:latin typeface="Calibri" pitchFamily="34" charset="0"/>
                <a:ea typeface="Calibri" pitchFamily="34" charset="-122"/>
                <a:cs typeface="Calibri" pitchFamily="34" charset="-120"/>
              </a:rPr>
              <a:t>ERS/ATS 2017 goes the OTHER way — it suggests NIV for chest trauma with respiratory failure, including flail chest.</a:t>
            </a:r>
            <a:endParaRPr lang="en-US" sz="1320" dirty="0"/>
          </a:p>
        </p:txBody>
      </p:sp>
      <p:sp>
        <p:nvSpPr>
          <p:cNvPr id="17" name="Shape 15"/>
          <p:cNvSpPr/>
          <p:nvPr/>
        </p:nvSpPr>
        <p:spPr>
          <a:xfrm>
            <a:off x="1143000" y="4740250"/>
            <a:ext cx="460858" cy="460858"/>
          </a:xfrm>
          <a:prstGeom prst="ellipse">
            <a:avLst/>
          </a:prstGeom>
          <a:solidFill>
            <a:srgbClr val="BE5504"/>
          </a:solidFill>
          <a:ln w="12700">
            <a:solidFill>
              <a:srgbClr val="BE5504"/>
            </a:solidFill>
            <a:prstDash val="solid"/>
          </a:ln>
        </p:spPr>
      </p:sp>
      <p:sp>
        <p:nvSpPr>
          <p:cNvPr id="18" name="Text 16"/>
          <p:cNvSpPr txBox="1"/>
          <p:nvPr/>
        </p:nvSpPr>
        <p:spPr>
          <a:xfrm>
            <a:off x="1143000" y="4740250"/>
            <a:ext cx="460858" cy="460858"/>
          </a:xfrm>
          <a:prstGeom prst="rect">
            <a:avLst/>
          </a:prstGeom>
          <a:noFill/>
          <a:ln/>
        </p:spPr>
        <p:txBody>
          <a:bodyPr wrap="square" lIns="0" tIns="0" rIns="0" bIns="0" rtlCol="0" anchor="ctr"/>
          <a:lstStyle/>
          <a:p>
            <a:pPr algn="ctr" indent="0" marL="0">
              <a:buNone/>
            </a:pPr>
            <a:r>
              <a:rPr lang="en-US" sz="1440" b="1" dirty="0">
                <a:solidFill>
                  <a:srgbClr val="FFFFFF"/>
                </a:solidFill>
                <a:latin typeface="Calibri" pitchFamily="34" charset="0"/>
                <a:ea typeface="Calibri" pitchFamily="34" charset="-122"/>
                <a:cs typeface="Calibri" pitchFamily="34" charset="-120"/>
              </a:rPr>
              <a:t>3</a:t>
            </a:r>
            <a:endParaRPr lang="en-US" sz="1440" dirty="0"/>
          </a:p>
        </p:txBody>
      </p:sp>
      <p:sp>
        <p:nvSpPr>
          <p:cNvPr id="19" name="Shape 17"/>
          <p:cNvSpPr/>
          <p:nvPr/>
        </p:nvSpPr>
        <p:spPr>
          <a:xfrm>
            <a:off x="1801368" y="4630522"/>
            <a:ext cx="9272016" cy="680314"/>
          </a:xfrm>
          <a:prstGeom prst="roundRect">
            <a:avLst>
              <a:gd name="adj" fmla="val 9677"/>
            </a:avLst>
          </a:prstGeom>
          <a:solidFill>
            <a:srgbClr val="FBFAF7"/>
          </a:solidFill>
          <a:ln w="12700">
            <a:solidFill>
              <a:srgbClr val="F1ECE3"/>
            </a:solidFill>
            <a:prstDash val="solid"/>
          </a:ln>
        </p:spPr>
      </p:sp>
      <p:sp>
        <p:nvSpPr>
          <p:cNvPr id="20" name="Text 18"/>
          <p:cNvSpPr txBox="1"/>
          <p:nvPr/>
        </p:nvSpPr>
        <p:spPr>
          <a:xfrm>
            <a:off x="2075688" y="4630522"/>
            <a:ext cx="3621024" cy="680314"/>
          </a:xfrm>
          <a:prstGeom prst="rect">
            <a:avLst/>
          </a:prstGeom>
          <a:noFill/>
          <a:ln/>
        </p:spPr>
        <p:txBody>
          <a:bodyPr wrap="square" lIns="0" tIns="0" rIns="0" bIns="0" rtlCol="0" anchor="ctr"/>
          <a:lstStyle/>
          <a:p>
            <a:pPr indent="0" marL="0">
              <a:buNone/>
            </a:pPr>
            <a:r>
              <a:rPr lang="en-US" sz="1560" b="1" dirty="0">
                <a:solidFill>
                  <a:srgbClr val="142028"/>
                </a:solidFill>
                <a:latin typeface="Calibri" pitchFamily="34" charset="0"/>
                <a:ea typeface="Calibri" pitchFamily="34" charset="-122"/>
                <a:cs typeface="Calibri" pitchFamily="34" charset="-120"/>
              </a:rPr>
              <a:t>Hemothorax</a:t>
            </a:r>
            <a:endParaRPr lang="en-US" sz="1560" dirty="0"/>
          </a:p>
        </p:txBody>
      </p:sp>
      <p:sp>
        <p:nvSpPr>
          <p:cNvPr id="21" name="Text 19"/>
          <p:cNvSpPr txBox="1"/>
          <p:nvPr/>
        </p:nvSpPr>
        <p:spPr>
          <a:xfrm>
            <a:off x="5806440" y="4630522"/>
            <a:ext cx="5047488" cy="680314"/>
          </a:xfrm>
          <a:prstGeom prst="rect">
            <a:avLst/>
          </a:prstGeom>
          <a:noFill/>
          <a:ln/>
        </p:spPr>
        <p:txBody>
          <a:bodyPr wrap="square" lIns="0" tIns="0" rIns="0" bIns="0" rtlCol="0" anchor="ctr"/>
          <a:lstStyle/>
          <a:p>
            <a:pPr indent="0" marL="0">
              <a:buNone/>
            </a:pPr>
            <a:r>
              <a:rPr lang="en-US" sz="1320" dirty="0">
                <a:solidFill>
                  <a:srgbClr val="3A4955"/>
                </a:solidFill>
                <a:latin typeface="Calibri" pitchFamily="34" charset="0"/>
                <a:ea typeface="Calibri" pitchFamily="34" charset="-122"/>
                <a:cs typeface="Calibri" pitchFamily="34" charset="-120"/>
              </a:rPr>
              <a:t>The word does not appear once in any of the eleven. Not “it is safe” — nobody addresses it at all.</a:t>
            </a:r>
            <a:endParaRPr lang="en-US" sz="1320" dirty="0"/>
          </a:p>
        </p:txBody>
      </p:sp>
      <p:sp>
        <p:nvSpPr>
          <p:cNvPr id="27" name="Text 25"/>
          <p:cNvSpPr txBox="1"/>
          <p:nvPr/>
        </p:nvSpPr>
        <p:spPr>
          <a:xfrm>
            <a:off x="1088136" y="5480000"/>
            <a:ext cx="9985248" cy="900000"/>
          </a:xfrm>
          <a:prstGeom prst="rect">
            <a:avLst/>
          </a:prstGeom>
          <a:noFill/>
          <a:ln/>
        </p:spPr>
        <p:txBody>
          <a:bodyPr wrap="square" rtlCol="0" anchor="ctr"/>
          <a:lstStyle/>
          <a:p>
            <a:pPr indent="0" marL="0">
              <a:buNone/>
            </a:pPr>
            <a:r>
              <a:rPr lang="en-US" sz="1500" b="1" i="1" dirty="0">
                <a:solidFill>
                  <a:srgbClr val="BE5504"/>
                </a:solidFill>
                <a:latin typeface="Calibri" pitchFamily="34" charset="0"/>
                <a:ea typeface="Calibri" pitchFamily="34" charset="-122"/>
                <a:cs typeface="Calibri" pitchFamily="34" charset="-120"/>
              </a:rPr>
              <a:t>Where did they come from? The blood-pressure number is from our own retired Montana protocols — the same species as the 10 cm H2O cap. The rest came out of research design: BTS says they were “employed as exclusion criteria in clinical trials rather than being definitively shown to result in a worse outcome.”</a:t>
            </a:r>
            <a:endParaRPr lang="en-US" sz="1500" dirty="0"/>
          </a:p>
        </p:txBody>
      </p:sp>
      <p:sp>
        <p:nvSpPr>
          <p:cNvPr id="28" name="SlideNumber 10"/>
          <p:cNvSpPr txBox="1"/>
          <p:nvPr/>
        </p:nvSpPr>
        <p:spPr>
          <a:xfrm>
            <a:off x="11430000" y="6470000"/>
            <a:ext cx="560000" cy="260000"/>
          </a:xfrm>
          <a:prstGeom prst="rect">
            <a:avLst/>
          </a:prstGeom>
          <a:noFill/>
        </p:spPr>
        <p:txBody>
          <a:bodyPr wrap="none" lIns="0" rIns="0" tIns="0" bIns="0" anchor="ctr">
            <a:spAutoFit/>
          </a:bodyPr>
          <a:lstStyle/>
          <a:p>
            <a:pPr algn="r"/>
            <a:r>
              <a:rPr sz="1300" b="1">
                <a:solidFill>
                  <a:srgbClr val="142028"/>
                </a:solidFill>
                <a:latin typeface="Calibri"/>
              </a:rPr>
              <a:t>10</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0">
    <p:bg>
      <p:bgPr>
        <a:solidFill>
          <a:srgbClr val="FFFFFF"/>
        </a:solidFill>
      </p:bgPr>
    </p:bg>
    <p:spTree>
      <p:nvGrpSpPr>
        <p:cNvPr id="1" name=""/>
        <p:cNvGrpSpPr/>
        <p:nvPr/>
      </p:nvGrpSpPr>
      <p:grpSpPr>
        <a:xfrm>
          <a:off x="0" y="0"/>
          <a:ext cx="0" cy="0"/>
          <a:chOff x="0" y="0"/>
          <a:chExt cx="0" cy="0"/>
        </a:xfrm>
      </p:grpSpPr>
      <p:sp>
        <p:nvSpPr>
          <p:cNvPr id="2" name="Text 0"/>
          <p:cNvSpPr txBox="1"/>
          <p:nvPr/>
        </p:nvSpPr>
        <p:spPr>
          <a:xfrm>
            <a:off x="1033272" y="351130"/>
            <a:ext cx="9875520" cy="329184"/>
          </a:xfrm>
          <a:prstGeom prst="rect">
            <a:avLst/>
          </a:prstGeom>
          <a:noFill/>
          <a:ln/>
        </p:spPr>
        <p:txBody>
          <a:bodyPr wrap="square" rtlCol="0" anchor="ctr"/>
          <a:lstStyle/>
          <a:p>
            <a:pPr indent="0" marL="0">
              <a:buNone/>
            </a:pPr>
            <a:r>
              <a:rPr lang="en-US" sz="1320" b="1" spc="240" kern="0" dirty="0">
                <a:solidFill>
                  <a:srgbClr val="BE5504"/>
                </a:solidFill>
                <a:latin typeface="Calibri" pitchFamily="34" charset="0"/>
                <a:ea typeface="Calibri" pitchFamily="34" charset="-122"/>
                <a:cs typeface="Calibri" pitchFamily="34" charset="-120"/>
              </a:rPr>
              <a:t>NASEMSO EXCLUSIONS</a:t>
            </a:r>
            <a:endParaRPr lang="en-US" sz="1320" dirty="0"/>
          </a:p>
        </p:txBody>
      </p:sp>
      <p:sp>
        <p:nvSpPr>
          <p:cNvPr id="3" name="Text 1"/>
          <p:cNvSpPr txBox="1"/>
          <p:nvPr/>
        </p:nvSpPr>
        <p:spPr>
          <a:xfrm>
            <a:off x="1033272" y="680314"/>
            <a:ext cx="9875520" cy="790042"/>
          </a:xfrm>
          <a:prstGeom prst="rect">
            <a:avLst/>
          </a:prstGeom>
          <a:noFill/>
          <a:ln/>
        </p:spPr>
        <p:txBody>
          <a:bodyPr wrap="square" rtlCol="0" anchor="ctr"/>
          <a:lstStyle/>
          <a:p>
            <a:pPr indent="0" marL="0">
              <a:buNone/>
            </a:pPr>
            <a:r>
              <a:rPr lang="en-US" sz="3480" b="1" dirty="0">
                <a:solidFill>
                  <a:srgbClr val="142028"/>
                </a:solidFill>
                <a:latin typeface="Cambria" pitchFamily="34" charset="0"/>
                <a:ea typeface="Cambria" pitchFamily="34" charset="-122"/>
                <a:cs typeface="Cambria" pitchFamily="34" charset="-120"/>
              </a:rPr>
              <a:t>Treat the cause first</a:t>
            </a:r>
            <a:endParaRPr lang="en-US" sz="3480" dirty="0"/>
          </a:p>
        </p:txBody>
      </p:sp>
      <p:sp>
        <p:nvSpPr>
          <p:cNvPr id="4" name="Text 2"/>
          <p:cNvSpPr txBox="1"/>
          <p:nvPr/>
        </p:nvSpPr>
        <p:spPr>
          <a:xfrm>
            <a:off x="1088136" y="1536192"/>
            <a:ext cx="9985248" cy="384048"/>
          </a:xfrm>
          <a:prstGeom prst="rect">
            <a:avLst/>
          </a:prstGeom>
          <a:noFill/>
          <a:ln/>
        </p:spPr>
        <p:txBody>
          <a:bodyPr wrap="square" rtlCol="0" anchor="ctr"/>
          <a:lstStyle/>
          <a:p>
            <a:pPr indent="0" marL="0">
              <a:buNone/>
            </a:pPr>
            <a:r>
              <a:rPr lang="en-US" sz="1680" dirty="0">
                <a:solidFill>
                  <a:srgbClr val="3A4955"/>
                </a:solidFill>
                <a:latin typeface="Calibri" pitchFamily="34" charset="0"/>
                <a:ea typeface="Calibri" pitchFamily="34" charset="-122"/>
                <a:cs typeface="Calibri" pitchFamily="34" charset="-120"/>
              </a:rPr>
              <a:t>Each of these has its own guideline and its own first treatment. Start there, not with the mask.</a:t>
            </a:r>
            <a:endParaRPr lang="en-US" sz="1680" dirty="0"/>
          </a:p>
        </p:txBody>
      </p:sp>
      <p:sp>
        <p:nvSpPr>
          <p:cNvPr id="101" name="S11 101"/>
          <p:cNvSpPr/>
          <p:nvPr/>
        </p:nvSpPr>
        <p:spPr>
          <a:xfrm>
            <a:off x="1088136" y="2029968"/>
            <a:ext cx="9985248" cy="457200"/>
          </a:xfrm>
          <a:prstGeom prst="roundRect">
            <a:avLst>
              <a:gd name="adj" fmla="val 12000"/>
            </a:avLst>
          </a:prstGeom>
          <a:solidFill>
            <a:srgbClr val="FBFAF7"/>
          </a:solidFill>
          <a:ln w="12700">
            <a:solidFill>
              <a:srgbClr val="F1ECE3"/>
            </a:solidFill>
            <a:prstDash val="solid"/>
          </a:ln>
        </p:spPr>
      </p:sp>
      <p:sp>
        <p:nvSpPr>
          <p:cNvPr id="102" name="S11 102"/>
          <p:cNvSpPr txBox="1"/>
          <p:nvPr/>
        </p:nvSpPr>
        <p:spPr>
          <a:xfrm>
            <a:off x="1298448" y="2029968"/>
            <a:ext cx="3246120" cy="457200"/>
          </a:xfrm>
          <a:prstGeom prst="rect">
            <a:avLst/>
          </a:prstGeom>
          <a:noFill/>
          <a:ln/>
        </p:spPr>
        <p:txBody>
          <a:bodyPr wrap="square" lIns="0" tIns="0" rIns="0" bIns="0" rtlCol="0" anchor="ctr"/>
          <a:lstStyle/>
          <a:p>
            <a:pPr indent="0" marL="0">
              <a:buNone/>
            </a:pPr>
            <a:r>
              <a:rPr lang="en-US" sz="1380" dirty="0" b="1">
                <a:solidFill>
                  <a:srgbClr val="142028"/>
                </a:solidFill>
                <a:latin typeface="Calibri" pitchFamily="34" charset="0"/>
                <a:ea typeface="Calibri" pitchFamily="34" charset="-122"/>
                <a:cs typeface="Calibri" pitchFamily="34" charset="-120"/>
              </a:rPr>
              <a:t>Respiratory distress from acute trauma</a:t>
            </a:r>
            <a:endParaRPr lang="en-US" sz="1380" dirty="0"/>
          </a:p>
        </p:txBody>
      </p:sp>
      <p:sp>
        <p:nvSpPr>
          <p:cNvPr id="103" name="S11 103"/>
          <p:cNvSpPr txBox="1"/>
          <p:nvPr/>
        </p:nvSpPr>
        <p:spPr>
          <a:xfrm>
            <a:off x="4645152" y="2029968"/>
            <a:ext cx="6227063" cy="457200"/>
          </a:xfrm>
          <a:prstGeom prst="rect">
            <a:avLst/>
          </a:prstGeom>
          <a:noFill/>
          <a:ln/>
        </p:spPr>
        <p:txBody>
          <a:bodyPr wrap="square" lIns="0" tIns="0" rIns="0" bIns="0" rtlCol="0" anchor="ctr"/>
          <a:lstStyle/>
          <a:p>
            <a:pPr indent="0" marL="0">
              <a:buNone/>
            </a:pPr>
            <a:r>
              <a:rPr lang="en-US" sz="1260" dirty="0">
                <a:solidFill>
                  <a:srgbClr val="3A4955"/>
                </a:solidFill>
                <a:latin typeface="Calibri" pitchFamily="34" charset="0"/>
                <a:ea typeface="Calibri" pitchFamily="34" charset="-122"/>
                <a:cs typeface="Calibri" pitchFamily="34" charset="-120"/>
              </a:rPr>
              <a:t>Fix the chest first: semi-occlusive dressing on an open wound; needle-decompress a tension pneumothorax (ALS).</a:t>
            </a:r>
            <a:endParaRPr lang="en-US" sz="1260" dirty="0"/>
          </a:p>
        </p:txBody>
      </p:sp>
      <p:sp>
        <p:nvSpPr>
          <p:cNvPr id="104" name="S11 104"/>
          <p:cNvSpPr/>
          <p:nvPr/>
        </p:nvSpPr>
        <p:spPr>
          <a:xfrm>
            <a:off x="1088136" y="2537460"/>
            <a:ext cx="9985248" cy="457200"/>
          </a:xfrm>
          <a:prstGeom prst="roundRect">
            <a:avLst>
              <a:gd name="adj" fmla="val 12000"/>
            </a:avLst>
          </a:prstGeom>
          <a:solidFill>
            <a:srgbClr val="FBFAF7"/>
          </a:solidFill>
          <a:ln w="12700">
            <a:solidFill>
              <a:srgbClr val="F1ECE3"/>
            </a:solidFill>
            <a:prstDash val="solid"/>
          </a:ln>
        </p:spPr>
      </p:sp>
      <p:sp>
        <p:nvSpPr>
          <p:cNvPr id="105" name="S11 105"/>
          <p:cNvSpPr txBox="1"/>
          <p:nvPr/>
        </p:nvSpPr>
        <p:spPr>
          <a:xfrm>
            <a:off x="1298448" y="2537460"/>
            <a:ext cx="3246120" cy="457200"/>
          </a:xfrm>
          <a:prstGeom prst="rect">
            <a:avLst/>
          </a:prstGeom>
          <a:noFill/>
          <a:ln/>
        </p:spPr>
        <p:txBody>
          <a:bodyPr wrap="square" lIns="0" tIns="0" rIns="0" bIns="0" rtlCol="0" anchor="ctr"/>
          <a:lstStyle/>
          <a:p>
            <a:pPr indent="0" marL="0">
              <a:buNone/>
            </a:pPr>
            <a:r>
              <a:rPr lang="en-US" sz="1380" dirty="0" b="1">
                <a:solidFill>
                  <a:srgbClr val="142028"/>
                </a:solidFill>
                <a:latin typeface="Calibri" pitchFamily="34" charset="0"/>
                <a:ea typeface="Calibri" pitchFamily="34" charset="-122"/>
                <a:cs typeface="Calibri" pitchFamily="34" charset="-120"/>
              </a:rPr>
              <a:t>Anaphylaxis</a:t>
            </a:r>
            <a:endParaRPr lang="en-US" sz="1380" dirty="0"/>
          </a:p>
        </p:txBody>
      </p:sp>
      <p:sp>
        <p:nvSpPr>
          <p:cNvPr id="106" name="S11 106"/>
          <p:cNvSpPr txBox="1"/>
          <p:nvPr/>
        </p:nvSpPr>
        <p:spPr>
          <a:xfrm>
            <a:off x="4645152" y="2537460"/>
            <a:ext cx="6227063" cy="457200"/>
          </a:xfrm>
          <a:prstGeom prst="rect">
            <a:avLst/>
          </a:prstGeom>
          <a:noFill/>
          <a:ln/>
        </p:spPr>
        <p:txBody>
          <a:bodyPr wrap="square" lIns="0" tIns="0" rIns="0" bIns="0" rtlCol="0" anchor="ctr"/>
          <a:lstStyle/>
          <a:p>
            <a:pPr indent="0" marL="0">
              <a:buNone/>
            </a:pPr>
            <a:r>
              <a:rPr lang="en-US" sz="1260" dirty="0">
                <a:solidFill>
                  <a:srgbClr val="3A4955"/>
                </a:solidFill>
                <a:latin typeface="Calibri" pitchFamily="34" charset="0"/>
                <a:ea typeface="Calibri" pitchFamily="34" charset="-122"/>
                <a:cs typeface="Calibri" pitchFamily="34" charset="-120"/>
              </a:rPr>
              <a:t>IM epinephrine in the anterolateral thigh: 0.3 mg at 25 kg and up, 0.15 mg under 25 kg. NASEMSO calls it the primary treatment.</a:t>
            </a:r>
            <a:endParaRPr lang="en-US" sz="1260" dirty="0"/>
          </a:p>
        </p:txBody>
      </p:sp>
      <p:sp>
        <p:nvSpPr>
          <p:cNvPr id="107" name="S11 107"/>
          <p:cNvSpPr/>
          <p:nvPr/>
        </p:nvSpPr>
        <p:spPr>
          <a:xfrm>
            <a:off x="1088136" y="3044952"/>
            <a:ext cx="9985248" cy="457200"/>
          </a:xfrm>
          <a:prstGeom prst="roundRect">
            <a:avLst>
              <a:gd name="adj" fmla="val 12000"/>
            </a:avLst>
          </a:prstGeom>
          <a:solidFill>
            <a:srgbClr val="FBFAF7"/>
          </a:solidFill>
          <a:ln w="12700">
            <a:solidFill>
              <a:srgbClr val="F1ECE3"/>
            </a:solidFill>
            <a:prstDash val="solid"/>
          </a:ln>
        </p:spPr>
      </p:sp>
      <p:sp>
        <p:nvSpPr>
          <p:cNvPr id="108" name="S11 108"/>
          <p:cNvSpPr txBox="1"/>
          <p:nvPr/>
        </p:nvSpPr>
        <p:spPr>
          <a:xfrm>
            <a:off x="1298448" y="3044952"/>
            <a:ext cx="3246120" cy="457200"/>
          </a:xfrm>
          <a:prstGeom prst="rect">
            <a:avLst/>
          </a:prstGeom>
          <a:noFill/>
          <a:ln/>
        </p:spPr>
        <p:txBody>
          <a:bodyPr wrap="square" lIns="0" tIns="0" rIns="0" bIns="0" rtlCol="0" anchor="ctr"/>
          <a:lstStyle/>
          <a:p>
            <a:pPr indent="0" marL="0">
              <a:buNone/>
            </a:pPr>
            <a:r>
              <a:rPr lang="en-US" sz="1380" dirty="0" b="1">
                <a:solidFill>
                  <a:srgbClr val="142028"/>
                </a:solidFill>
                <a:latin typeface="Calibri" pitchFamily="34" charset="0"/>
                <a:ea typeface="Calibri" pitchFamily="34" charset="-122"/>
                <a:cs typeface="Calibri" pitchFamily="34" charset="-120"/>
              </a:rPr>
              <a:t>Bronchiolitis (wheezing under 2)</a:t>
            </a:r>
            <a:endParaRPr lang="en-US" sz="1380" dirty="0"/>
          </a:p>
        </p:txBody>
      </p:sp>
      <p:sp>
        <p:nvSpPr>
          <p:cNvPr id="109" name="S11 109"/>
          <p:cNvSpPr txBox="1"/>
          <p:nvPr/>
        </p:nvSpPr>
        <p:spPr>
          <a:xfrm>
            <a:off x="4645152" y="3044952"/>
            <a:ext cx="4672583" cy="457200"/>
          </a:xfrm>
          <a:prstGeom prst="rect">
            <a:avLst/>
          </a:prstGeom>
          <a:noFill/>
          <a:ln/>
        </p:spPr>
        <p:txBody>
          <a:bodyPr wrap="square" lIns="0" tIns="0" rIns="0" bIns="0" rtlCol="0" anchor="ctr"/>
          <a:lstStyle/>
          <a:p>
            <a:pPr indent="0" marL="0">
              <a:buNone/>
            </a:pPr>
            <a:r>
              <a:rPr lang="en-US" sz="1260" dirty="0">
                <a:solidFill>
                  <a:srgbClr val="3A4955"/>
                </a:solidFill>
                <a:latin typeface="Calibri" pitchFamily="34" charset="0"/>
                <a:ea typeface="Calibri" pitchFamily="34" charset="-122"/>
                <a:cs typeface="Calibri" pitchFamily="34" charset="-120"/>
              </a:rPr>
              <a:t>Suction the nose and mouth, and give oxygen. Nebulized epinephrine if that does not work.</a:t>
            </a:r>
            <a:endParaRPr lang="en-US" sz="1260" dirty="0"/>
          </a:p>
        </p:txBody>
      </p:sp>
      <p:sp>
        <p:nvSpPr>
          <p:cNvPr id="110" name="S11 110"/>
          <p:cNvSpPr/>
          <p:nvPr/>
        </p:nvSpPr>
        <p:spPr>
          <a:xfrm>
            <a:off x="9445751" y="3127248"/>
            <a:ext cx="1481328" cy="292608"/>
          </a:xfrm>
          <a:prstGeom prst="roundRect">
            <a:avLst>
              <a:gd name="adj" fmla="val 50000"/>
            </a:avLst>
          </a:prstGeom>
          <a:solidFill>
            <a:srgbClr val="BE5504"/>
          </a:solidFill>
          <a:ln w="12700">
            <a:solidFill>
              <a:srgbClr val="BE5504"/>
            </a:solidFill>
            <a:prstDash val="solid"/>
          </a:ln>
        </p:spPr>
      </p:sp>
      <p:sp>
        <p:nvSpPr>
          <p:cNvPr id="111" name="S11 111"/>
          <p:cNvSpPr txBox="1"/>
          <p:nvPr/>
        </p:nvSpPr>
        <p:spPr>
          <a:xfrm>
            <a:off x="9445751" y="3127248"/>
            <a:ext cx="1481328" cy="292608"/>
          </a:xfrm>
          <a:prstGeom prst="rect">
            <a:avLst/>
          </a:prstGeom>
          <a:noFill/>
          <a:ln/>
        </p:spPr>
        <p:txBody>
          <a:bodyPr wrap="square" lIns="0" tIns="0" rIns="0" bIns="0" rtlCol="0" anchor="ctr"/>
          <a:lstStyle/>
          <a:p>
            <a:pPr indent="0" marL="0" algn="ctr">
              <a:buNone/>
            </a:pPr>
            <a:r>
              <a:rPr lang="en-US" sz="1050" dirty="0" b="1">
                <a:solidFill>
                  <a:srgbClr val="FFFFFF"/>
                </a:solidFill>
                <a:latin typeface="Calibri" pitchFamily="34" charset="0"/>
                <a:ea typeface="Calibri" pitchFamily="34" charset="-122"/>
                <a:cs typeface="Calibri" pitchFamily="34" charset="-120"/>
              </a:rPr>
              <a:t>then CPAP: can</a:t>
            </a:r>
            <a:endParaRPr lang="en-US" sz="1050" dirty="0"/>
          </a:p>
        </p:txBody>
      </p:sp>
      <p:sp>
        <p:nvSpPr>
          <p:cNvPr id="112" name="S11 112"/>
          <p:cNvSpPr/>
          <p:nvPr/>
        </p:nvSpPr>
        <p:spPr>
          <a:xfrm>
            <a:off x="1088136" y="3552444"/>
            <a:ext cx="9985248" cy="457200"/>
          </a:xfrm>
          <a:prstGeom prst="roundRect">
            <a:avLst>
              <a:gd name="adj" fmla="val 12000"/>
            </a:avLst>
          </a:prstGeom>
          <a:solidFill>
            <a:srgbClr val="FBFAF7"/>
          </a:solidFill>
          <a:ln w="12700">
            <a:solidFill>
              <a:srgbClr val="F1ECE3"/>
            </a:solidFill>
            <a:prstDash val="solid"/>
          </a:ln>
        </p:spPr>
      </p:sp>
      <p:sp>
        <p:nvSpPr>
          <p:cNvPr id="113" name="S11 113"/>
          <p:cNvSpPr txBox="1"/>
          <p:nvPr/>
        </p:nvSpPr>
        <p:spPr>
          <a:xfrm>
            <a:off x="1298448" y="3552444"/>
            <a:ext cx="3246120" cy="457200"/>
          </a:xfrm>
          <a:prstGeom prst="rect">
            <a:avLst/>
          </a:prstGeom>
          <a:noFill/>
          <a:ln/>
        </p:spPr>
        <p:txBody>
          <a:bodyPr wrap="square" lIns="0" tIns="0" rIns="0" bIns="0" rtlCol="0" anchor="ctr"/>
          <a:lstStyle/>
          <a:p>
            <a:pPr indent="0" marL="0">
              <a:buNone/>
            </a:pPr>
            <a:r>
              <a:rPr lang="en-US" sz="1380" dirty="0" b="1">
                <a:solidFill>
                  <a:srgbClr val="142028"/>
                </a:solidFill>
                <a:latin typeface="Calibri" pitchFamily="34" charset="0"/>
                <a:ea typeface="Calibri" pitchFamily="34" charset="-122"/>
                <a:cs typeface="Calibri" pitchFamily="34" charset="-120"/>
              </a:rPr>
              <a:t>Croup</a:t>
            </a:r>
            <a:endParaRPr lang="en-US" sz="1380" dirty="0"/>
          </a:p>
        </p:txBody>
      </p:sp>
      <p:sp>
        <p:nvSpPr>
          <p:cNvPr id="114" name="S11 114"/>
          <p:cNvSpPr txBox="1"/>
          <p:nvPr/>
        </p:nvSpPr>
        <p:spPr>
          <a:xfrm>
            <a:off x="4645152" y="3552444"/>
            <a:ext cx="4672583" cy="457200"/>
          </a:xfrm>
          <a:prstGeom prst="rect">
            <a:avLst/>
          </a:prstGeom>
          <a:noFill/>
          <a:ln/>
        </p:spPr>
        <p:txBody>
          <a:bodyPr wrap="square" lIns="0" tIns="0" rIns="0" bIns="0" rtlCol="0" anchor="ctr"/>
          <a:lstStyle/>
          <a:p>
            <a:pPr indent="0" marL="0">
              <a:buNone/>
            </a:pPr>
            <a:r>
              <a:rPr lang="en-US" sz="1260" dirty="0">
                <a:solidFill>
                  <a:srgbClr val="3A4955"/>
                </a:solidFill>
                <a:latin typeface="Calibri" pitchFamily="34" charset="0"/>
                <a:ea typeface="Calibri" pitchFamily="34" charset="-122"/>
                <a:cs typeface="Calibri" pitchFamily="34" charset="-120"/>
              </a:rPr>
              <a:t>Nebulized epinephrine for stridor at rest, plus dexamethasone.</a:t>
            </a:r>
            <a:endParaRPr lang="en-US" sz="1260" dirty="0"/>
          </a:p>
        </p:txBody>
      </p:sp>
      <p:sp>
        <p:nvSpPr>
          <p:cNvPr id="115" name="S11 115"/>
          <p:cNvSpPr/>
          <p:nvPr/>
        </p:nvSpPr>
        <p:spPr>
          <a:xfrm>
            <a:off x="9445751" y="3634740"/>
            <a:ext cx="1481328" cy="292608"/>
          </a:xfrm>
          <a:prstGeom prst="roundRect">
            <a:avLst>
              <a:gd name="adj" fmla="val 50000"/>
            </a:avLst>
          </a:prstGeom>
          <a:solidFill>
            <a:srgbClr val="BE5504"/>
          </a:solidFill>
          <a:ln w="12700">
            <a:solidFill>
              <a:srgbClr val="BE5504"/>
            </a:solidFill>
            <a:prstDash val="solid"/>
          </a:ln>
        </p:spPr>
      </p:sp>
      <p:sp>
        <p:nvSpPr>
          <p:cNvPr id="116" name="S11 116"/>
          <p:cNvSpPr txBox="1"/>
          <p:nvPr/>
        </p:nvSpPr>
        <p:spPr>
          <a:xfrm>
            <a:off x="9445751" y="3634740"/>
            <a:ext cx="1481328" cy="292608"/>
          </a:xfrm>
          <a:prstGeom prst="rect">
            <a:avLst/>
          </a:prstGeom>
          <a:noFill/>
          <a:ln/>
        </p:spPr>
        <p:txBody>
          <a:bodyPr wrap="square" lIns="0" tIns="0" rIns="0" bIns="0" rtlCol="0" anchor="ctr"/>
          <a:lstStyle/>
          <a:p>
            <a:pPr indent="0" marL="0" algn="ctr">
              <a:buNone/>
            </a:pPr>
            <a:r>
              <a:rPr lang="en-US" sz="1050" dirty="0" b="1">
                <a:solidFill>
                  <a:srgbClr val="FFFFFF"/>
                </a:solidFill>
                <a:latin typeface="Calibri" pitchFamily="34" charset="0"/>
                <a:ea typeface="Calibri" pitchFamily="34" charset="-122"/>
                <a:cs typeface="Calibri" pitchFamily="34" charset="-120"/>
              </a:rPr>
              <a:t>then CPAP: should</a:t>
            </a:r>
            <a:endParaRPr lang="en-US" sz="1050" dirty="0"/>
          </a:p>
        </p:txBody>
      </p:sp>
      <p:sp>
        <p:nvSpPr>
          <p:cNvPr id="117" name="S11 117"/>
          <p:cNvSpPr/>
          <p:nvPr/>
        </p:nvSpPr>
        <p:spPr>
          <a:xfrm>
            <a:off x="1088136" y="4059936"/>
            <a:ext cx="9985248" cy="457200"/>
          </a:xfrm>
          <a:prstGeom prst="roundRect">
            <a:avLst>
              <a:gd name="adj" fmla="val 12000"/>
            </a:avLst>
          </a:prstGeom>
          <a:solidFill>
            <a:srgbClr val="FBFAF7"/>
          </a:solidFill>
          <a:ln w="12700">
            <a:solidFill>
              <a:srgbClr val="F1ECE3"/>
            </a:solidFill>
            <a:prstDash val="solid"/>
          </a:ln>
        </p:spPr>
      </p:sp>
      <p:sp>
        <p:nvSpPr>
          <p:cNvPr id="118" name="S11 118"/>
          <p:cNvSpPr txBox="1"/>
          <p:nvPr/>
        </p:nvSpPr>
        <p:spPr>
          <a:xfrm>
            <a:off x="1298448" y="4059936"/>
            <a:ext cx="3246120" cy="457200"/>
          </a:xfrm>
          <a:prstGeom prst="rect">
            <a:avLst/>
          </a:prstGeom>
          <a:noFill/>
          <a:ln/>
        </p:spPr>
        <p:txBody>
          <a:bodyPr wrap="square" lIns="0" tIns="0" rIns="0" bIns="0" rtlCol="0" anchor="ctr"/>
          <a:lstStyle/>
          <a:p>
            <a:pPr indent="0" marL="0">
              <a:buNone/>
            </a:pPr>
            <a:r>
              <a:rPr lang="en-US" sz="1380" dirty="0" b="1">
                <a:solidFill>
                  <a:srgbClr val="142028"/>
                </a:solidFill>
                <a:latin typeface="Calibri" pitchFamily="34" charset="0"/>
                <a:ea typeface="Calibri" pitchFamily="34" charset="-122"/>
                <a:cs typeface="Calibri" pitchFamily="34" charset="-120"/>
              </a:rPr>
              <a:t>Epiglottitis</a:t>
            </a:r>
            <a:endParaRPr lang="en-US" sz="1380" dirty="0"/>
          </a:p>
        </p:txBody>
      </p:sp>
      <p:sp>
        <p:nvSpPr>
          <p:cNvPr id="119" name="S11 119"/>
          <p:cNvSpPr txBox="1"/>
          <p:nvPr/>
        </p:nvSpPr>
        <p:spPr>
          <a:xfrm>
            <a:off x="4645152" y="4059936"/>
            <a:ext cx="6227063" cy="457200"/>
          </a:xfrm>
          <a:prstGeom prst="rect">
            <a:avLst/>
          </a:prstGeom>
          <a:noFill/>
          <a:ln/>
        </p:spPr>
        <p:txBody>
          <a:bodyPr wrap="square" lIns="0" tIns="0" rIns="0" bIns="0" rtlCol="0" anchor="ctr"/>
          <a:lstStyle/>
          <a:p>
            <a:pPr indent="0" marL="0">
              <a:buNone/>
            </a:pPr>
            <a:r>
              <a:rPr lang="en-US" sz="1260" dirty="0">
                <a:solidFill>
                  <a:srgbClr val="3A4955"/>
                </a:solidFill>
                <a:latin typeface="Calibri" pitchFamily="34" charset="0"/>
                <a:ea typeface="Calibri" pitchFamily="34" charset="-122"/>
                <a:cs typeface="Calibri" pitchFamily="34" charset="-120"/>
              </a:rPr>
              <a:t>Keep them calm, upright, in their position of comfort. Oxygen as tolerated, nothing in the mouth, early transport.</a:t>
            </a:r>
            <a:endParaRPr lang="en-US" sz="1260" dirty="0"/>
          </a:p>
        </p:txBody>
      </p:sp>
      <p:sp>
        <p:nvSpPr>
          <p:cNvPr id="120" name="S11 120"/>
          <p:cNvSpPr/>
          <p:nvPr/>
        </p:nvSpPr>
        <p:spPr>
          <a:xfrm>
            <a:off x="1088136" y="4567428"/>
            <a:ext cx="9985248" cy="457200"/>
          </a:xfrm>
          <a:prstGeom prst="roundRect">
            <a:avLst>
              <a:gd name="adj" fmla="val 12000"/>
            </a:avLst>
          </a:prstGeom>
          <a:solidFill>
            <a:srgbClr val="FBFAF7"/>
          </a:solidFill>
          <a:ln w="12700">
            <a:solidFill>
              <a:srgbClr val="F1ECE3"/>
            </a:solidFill>
            <a:prstDash val="solid"/>
          </a:ln>
        </p:spPr>
      </p:sp>
      <p:sp>
        <p:nvSpPr>
          <p:cNvPr id="121" name="S11 121"/>
          <p:cNvSpPr txBox="1"/>
          <p:nvPr/>
        </p:nvSpPr>
        <p:spPr>
          <a:xfrm>
            <a:off x="1298448" y="4567428"/>
            <a:ext cx="3246120" cy="457200"/>
          </a:xfrm>
          <a:prstGeom prst="rect">
            <a:avLst/>
          </a:prstGeom>
          <a:noFill/>
          <a:ln/>
        </p:spPr>
        <p:txBody>
          <a:bodyPr wrap="square" lIns="0" tIns="0" rIns="0" bIns="0" rtlCol="0" anchor="ctr"/>
          <a:lstStyle/>
          <a:p>
            <a:pPr indent="0" marL="0">
              <a:buNone/>
            </a:pPr>
            <a:r>
              <a:rPr lang="en-US" sz="1380" dirty="0" b="1">
                <a:solidFill>
                  <a:srgbClr val="142028"/>
                </a:solidFill>
                <a:latin typeface="Calibri" pitchFamily="34" charset="0"/>
                <a:ea typeface="Calibri" pitchFamily="34" charset="-122"/>
                <a:cs typeface="Calibri" pitchFamily="34" charset="-120"/>
              </a:rPr>
              <a:t>Foreign body aspiration</a:t>
            </a:r>
            <a:endParaRPr lang="en-US" sz="1380" dirty="0"/>
          </a:p>
        </p:txBody>
      </p:sp>
      <p:sp>
        <p:nvSpPr>
          <p:cNvPr id="122" name="S11 122"/>
          <p:cNvSpPr txBox="1"/>
          <p:nvPr/>
        </p:nvSpPr>
        <p:spPr>
          <a:xfrm>
            <a:off x="4645152" y="4567428"/>
            <a:ext cx="6227063" cy="457200"/>
          </a:xfrm>
          <a:prstGeom prst="rect">
            <a:avLst/>
          </a:prstGeom>
          <a:noFill/>
          <a:ln/>
        </p:spPr>
        <p:txBody>
          <a:bodyPr wrap="square" lIns="0" tIns="0" rIns="0" bIns="0" rtlCol="0" anchor="ctr"/>
          <a:lstStyle/>
          <a:p>
            <a:pPr indent="0" marL="0">
              <a:buNone/>
            </a:pPr>
            <a:r>
              <a:rPr lang="en-US" sz="1260" dirty="0">
                <a:solidFill>
                  <a:srgbClr val="3A4955"/>
                </a:solidFill>
                <a:latin typeface="Calibri" pitchFamily="34" charset="0"/>
                <a:ea typeface="Calibri" pitchFamily="34" charset="-122"/>
                <a:cs typeface="Calibri" pitchFamily="34" charset="-120"/>
              </a:rPr>
              <a:t>Relieve the obstruction first with standard choking maneuvers, then reassess what is left.</a:t>
            </a:r>
            <a:endParaRPr lang="en-US" sz="1260" dirty="0"/>
          </a:p>
        </p:txBody>
      </p:sp>
      <p:sp>
        <p:nvSpPr>
          <p:cNvPr id="123" name="S11 123"/>
          <p:cNvSpPr/>
          <p:nvPr/>
        </p:nvSpPr>
        <p:spPr>
          <a:xfrm>
            <a:off x="1088136" y="5074920"/>
            <a:ext cx="9985248" cy="457200"/>
          </a:xfrm>
          <a:prstGeom prst="roundRect">
            <a:avLst>
              <a:gd name="adj" fmla="val 12000"/>
            </a:avLst>
          </a:prstGeom>
          <a:solidFill>
            <a:srgbClr val="FBFAF7"/>
          </a:solidFill>
          <a:ln w="12700">
            <a:solidFill>
              <a:srgbClr val="F1ECE3"/>
            </a:solidFill>
            <a:prstDash val="solid"/>
          </a:ln>
        </p:spPr>
      </p:sp>
      <p:sp>
        <p:nvSpPr>
          <p:cNvPr id="124" name="S11 124"/>
          <p:cNvSpPr txBox="1"/>
          <p:nvPr/>
        </p:nvSpPr>
        <p:spPr>
          <a:xfrm>
            <a:off x="1298448" y="5074920"/>
            <a:ext cx="3246120" cy="457200"/>
          </a:xfrm>
          <a:prstGeom prst="rect">
            <a:avLst/>
          </a:prstGeom>
          <a:noFill/>
          <a:ln/>
        </p:spPr>
        <p:txBody>
          <a:bodyPr wrap="square" lIns="0" tIns="0" rIns="0" bIns="0" rtlCol="0" anchor="ctr"/>
          <a:lstStyle/>
          <a:p>
            <a:pPr indent="0" marL="0">
              <a:buNone/>
            </a:pPr>
            <a:r>
              <a:rPr lang="en-US" sz="1380" dirty="0" b="1">
                <a:solidFill>
                  <a:srgbClr val="142028"/>
                </a:solidFill>
                <a:latin typeface="Calibri" pitchFamily="34" charset="0"/>
                <a:ea typeface="Calibri" pitchFamily="34" charset="-122"/>
                <a:cs typeface="Calibri" pitchFamily="34" charset="-120"/>
              </a:rPr>
              <a:t>Submersion / drowning</a:t>
            </a:r>
            <a:endParaRPr lang="en-US" sz="1380" dirty="0"/>
          </a:p>
        </p:txBody>
      </p:sp>
      <p:sp>
        <p:nvSpPr>
          <p:cNvPr id="125" name="S11 125"/>
          <p:cNvSpPr txBox="1"/>
          <p:nvPr/>
        </p:nvSpPr>
        <p:spPr>
          <a:xfrm>
            <a:off x="4645152" y="5074920"/>
            <a:ext cx="4672583" cy="457200"/>
          </a:xfrm>
          <a:prstGeom prst="rect">
            <a:avLst/>
          </a:prstGeom>
          <a:noFill/>
          <a:ln/>
        </p:spPr>
        <p:txBody>
          <a:bodyPr wrap="square" lIns="0" tIns="0" rIns="0" bIns="0" rtlCol="0" anchor="ctr"/>
          <a:lstStyle/>
          <a:p>
            <a:pPr indent="0" marL="0">
              <a:buNone/>
            </a:pPr>
            <a:r>
              <a:rPr lang="en-US" sz="1260" dirty="0">
                <a:solidFill>
                  <a:srgbClr val="3A4955"/>
                </a:solidFill>
                <a:latin typeface="Calibri" pitchFamily="34" charset="0"/>
                <a:ea typeface="Calibri" pitchFamily="34" charset="-122"/>
                <a:cs typeface="Calibri" pitchFamily="34" charset="-120"/>
              </a:rPr>
              <a:t>Oxygen, and positive-pressure ventilation if they are struggling. CPAP only in the awake patient.</a:t>
            </a:r>
            <a:endParaRPr lang="en-US" sz="1260" dirty="0"/>
          </a:p>
        </p:txBody>
      </p:sp>
      <p:sp>
        <p:nvSpPr>
          <p:cNvPr id="126" name="S11 126"/>
          <p:cNvSpPr/>
          <p:nvPr/>
        </p:nvSpPr>
        <p:spPr>
          <a:xfrm>
            <a:off x="9445751" y="5157216"/>
            <a:ext cx="1481328" cy="292608"/>
          </a:xfrm>
          <a:prstGeom prst="roundRect">
            <a:avLst>
              <a:gd name="adj" fmla="val 50000"/>
            </a:avLst>
          </a:prstGeom>
          <a:solidFill>
            <a:srgbClr val="BE5504"/>
          </a:solidFill>
          <a:ln w="12700">
            <a:solidFill>
              <a:srgbClr val="BE5504"/>
            </a:solidFill>
            <a:prstDash val="solid"/>
          </a:ln>
        </p:spPr>
      </p:sp>
      <p:sp>
        <p:nvSpPr>
          <p:cNvPr id="127" name="S11 127"/>
          <p:cNvSpPr txBox="1"/>
          <p:nvPr/>
        </p:nvSpPr>
        <p:spPr>
          <a:xfrm>
            <a:off x="9445751" y="5157216"/>
            <a:ext cx="1481328" cy="292608"/>
          </a:xfrm>
          <a:prstGeom prst="rect">
            <a:avLst/>
          </a:prstGeom>
          <a:noFill/>
          <a:ln/>
        </p:spPr>
        <p:txBody>
          <a:bodyPr wrap="square" lIns="0" tIns="0" rIns="0" bIns="0" rtlCol="0" anchor="ctr"/>
          <a:lstStyle/>
          <a:p>
            <a:pPr indent="0" marL="0" algn="ctr">
              <a:buNone/>
            </a:pPr>
            <a:r>
              <a:rPr lang="en-US" sz="1050" dirty="0" b="1">
                <a:solidFill>
                  <a:srgbClr val="FFFFFF"/>
                </a:solidFill>
                <a:latin typeface="Calibri" pitchFamily="34" charset="0"/>
                <a:ea typeface="Calibri" pitchFamily="34" charset="-122"/>
                <a:cs typeface="Calibri" pitchFamily="34" charset="-120"/>
              </a:rPr>
              <a:t>then CPAP: consider</a:t>
            </a:r>
            <a:endParaRPr lang="en-US" sz="1050" dirty="0"/>
          </a:p>
        </p:txBody>
      </p:sp>
      <p:sp>
        <p:nvSpPr>
          <p:cNvPr id="128" name="S11 128"/>
          <p:cNvSpPr/>
          <p:nvPr/>
        </p:nvSpPr>
        <p:spPr>
          <a:xfrm>
            <a:off x="1088136" y="5582412"/>
            <a:ext cx="9985248" cy="457200"/>
          </a:xfrm>
          <a:prstGeom prst="roundRect">
            <a:avLst>
              <a:gd name="adj" fmla="val 12000"/>
            </a:avLst>
          </a:prstGeom>
          <a:solidFill>
            <a:srgbClr val="FBFAF7"/>
          </a:solidFill>
          <a:ln w="12700">
            <a:solidFill>
              <a:srgbClr val="F1ECE3"/>
            </a:solidFill>
            <a:prstDash val="solid"/>
          </a:ln>
        </p:spPr>
      </p:sp>
      <p:sp>
        <p:nvSpPr>
          <p:cNvPr id="129" name="S11 129"/>
          <p:cNvSpPr txBox="1"/>
          <p:nvPr/>
        </p:nvSpPr>
        <p:spPr>
          <a:xfrm>
            <a:off x="1298448" y="5582412"/>
            <a:ext cx="3246120" cy="457200"/>
          </a:xfrm>
          <a:prstGeom prst="rect">
            <a:avLst/>
          </a:prstGeom>
          <a:noFill/>
          <a:ln/>
        </p:spPr>
        <p:txBody>
          <a:bodyPr wrap="square" lIns="0" tIns="0" rIns="0" bIns="0" rtlCol="0" anchor="ctr"/>
          <a:lstStyle/>
          <a:p>
            <a:pPr indent="0" marL="0">
              <a:buNone/>
            </a:pPr>
            <a:r>
              <a:rPr lang="en-US" sz="1380" dirty="0" b="1">
                <a:solidFill>
                  <a:srgbClr val="142028"/>
                </a:solidFill>
                <a:latin typeface="Calibri" pitchFamily="34" charset="0"/>
                <a:ea typeface="Calibri" pitchFamily="34" charset="-122"/>
                <a:cs typeface="Calibri" pitchFamily="34" charset="-120"/>
              </a:rPr>
              <a:t>Lower airway obstruction from malignancy</a:t>
            </a:r>
            <a:endParaRPr lang="en-US" sz="1380" dirty="0"/>
          </a:p>
        </p:txBody>
      </p:sp>
      <p:sp>
        <p:nvSpPr>
          <p:cNvPr id="130" name="S11 130"/>
          <p:cNvSpPr txBox="1"/>
          <p:nvPr/>
        </p:nvSpPr>
        <p:spPr>
          <a:xfrm>
            <a:off x="4645152" y="5582412"/>
            <a:ext cx="6227063" cy="457200"/>
          </a:xfrm>
          <a:prstGeom prst="rect">
            <a:avLst/>
          </a:prstGeom>
          <a:noFill/>
          <a:ln/>
        </p:spPr>
        <p:txBody>
          <a:bodyPr wrap="square" lIns="0" tIns="0" rIns="0" bIns="0" rtlCol="0" anchor="ctr"/>
          <a:lstStyle/>
          <a:p>
            <a:pPr indent="0" marL="0">
              <a:buNone/>
            </a:pPr>
            <a:r>
              <a:rPr lang="en-US" sz="1260" dirty="0">
                <a:solidFill>
                  <a:srgbClr val="3A4955"/>
                </a:solidFill>
                <a:latin typeface="Calibri" pitchFamily="34" charset="0"/>
                <a:ea typeface="Calibri" pitchFamily="34" charset="-122"/>
                <a:cs typeface="Calibri" pitchFamily="34" charset="-120"/>
              </a:rPr>
              <a:t>Nothing in the field fixes it: oxygen, position of comfort, transport. NASEMSO calls it very rare.</a:t>
            </a:r>
            <a:endParaRPr lang="en-US" sz="1260" dirty="0"/>
          </a:p>
        </p:txBody>
      </p:sp>
      <p:sp>
        <p:nvSpPr>
          <p:cNvPr id="131" name="S11 131"/>
          <p:cNvSpPr txBox="1"/>
          <p:nvPr/>
        </p:nvSpPr>
        <p:spPr>
          <a:xfrm>
            <a:off x="1133856" y="6108192"/>
            <a:ext cx="9893808" cy="384048"/>
          </a:xfrm>
          <a:prstGeom prst="rect">
            <a:avLst/>
          </a:prstGeom>
          <a:noFill/>
          <a:ln/>
        </p:spPr>
        <p:txBody>
          <a:bodyPr wrap="square" lIns="0" tIns="0" rIns="0" bIns="0" rtlCol="0" anchor="ctr"/>
          <a:lstStyle/>
          <a:p>
            <a:pPr indent="0" marL="0">
              <a:buNone/>
            </a:pPr>
            <a:r>
              <a:rPr lang="en-US" sz="1200" dirty="0" b="1">
                <a:solidFill>
                  <a:srgbClr val="BE5504"/>
                </a:solidFill>
                <a:latin typeface="Calibri" pitchFamily="34" charset="0"/>
                <a:ea typeface="Calibri" pitchFamily="34" charset="-122"/>
                <a:cs typeface="Calibri" pitchFamily="34" charset="-120"/>
              </a:rPr>
              <a:t>An orange tag means that guideline brings CPAP back second, in its own word. Children in detail: the Pediatric patients section.</a:t>
            </a:r>
            <a:endParaRPr lang="en-US" sz="1200" dirty="0"/>
          </a:p>
          <a:p>
            <a:pPr indent="0" marL="0">
              <a:buNone/>
            </a:pPr>
            <a:r>
              <a:rPr lang="en-US" sz="1000" dirty="0" b="0">
                <a:solidFill>
                  <a:srgbClr val="3A4955"/>
                </a:solidFill>
                <a:latin typeface="Calibri" pitchFamily="34" charset="0"/>
                <a:ea typeface="Calibri" pitchFamily="34" charset="-122"/>
                <a:cs typeface="Calibri" pitchFamily="34" charset="-120"/>
              </a:rPr>
              <a:t>NASEMSO v3.0 pp. 67, 151, 156, 190, 209, 334. It publishes no treatment for epiglottitis, choking or malignancy; those rows are standard care.</a:t>
            </a:r>
            <a:endParaRPr lang="en-US" sz="1200" dirty="0"/>
          </a:p>
        </p:txBody>
      </p:sp>
      <p:sp>
        <p:nvSpPr>
          <p:cNvPr id="132" name="SlideNumber 11"/>
          <p:cNvSpPr txBox="1"/>
          <p:nvPr/>
        </p:nvSpPr>
        <p:spPr>
          <a:xfrm>
            <a:off x="11430000" y="6470000"/>
            <a:ext cx="560000" cy="260000"/>
          </a:xfrm>
          <a:prstGeom prst="rect">
            <a:avLst/>
          </a:prstGeom>
          <a:noFill/>
        </p:spPr>
        <p:txBody>
          <a:bodyPr wrap="none" lIns="0" rIns="0" tIns="0" bIns="0" anchor="ctr">
            <a:spAutoFit/>
          </a:bodyPr>
          <a:lstStyle/>
          <a:p>
            <a:pPr algn="r"/>
            <a:r>
              <a:rPr sz="1300" b="1">
                <a:solidFill>
                  <a:srgbClr val="142028"/>
                </a:solidFill>
                <a:latin typeface="Calibri"/>
              </a:rPr>
              <a:t>11</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1">
    <p:bg>
      <p:bgPr>
        <a:solidFill>
          <a:srgbClr val="0E1920"/>
        </a:solidFill>
      </p:bgPr>
    </p:bg>
    <p:spTree>
      <p:nvGrpSpPr>
        <p:cNvPr id="1" name=""/>
        <p:cNvGrpSpPr/>
        <p:nvPr/>
      </p:nvGrpSpPr>
      <p:grpSpPr>
        <a:xfrm>
          <a:off x="0" y="0"/>
          <a:ext cx="0" cy="0"/>
          <a:chOff x="0" y="0"/>
          <a:chExt cx="0" cy="0"/>
        </a:xfrm>
      </p:grpSpPr>
      <p:sp>
        <p:nvSpPr>
          <p:cNvPr id="2" name="Shape 0"/>
          <p:cNvSpPr/>
          <p:nvPr/>
        </p:nvSpPr>
        <p:spPr>
          <a:xfrm>
            <a:off x="9811512" y="4773168"/>
            <a:ext cx="1645920" cy="1645920"/>
          </a:xfrm>
          <a:prstGeom prst="ellipse">
            <a:avLst/>
          </a:prstGeom>
          <a:solidFill>
            <a:srgbClr val="BE5504"/>
          </a:solidFill>
          <a:ln w="12700">
            <a:solidFill>
              <a:srgbClr val="BE5504"/>
            </a:solidFill>
            <a:prstDash val="solid"/>
          </a:ln>
        </p:spPr>
      </p:sp>
      <p:sp>
        <p:nvSpPr>
          <p:cNvPr id="3" name="Shape 1"/>
          <p:cNvSpPr/>
          <p:nvPr/>
        </p:nvSpPr>
        <p:spPr>
          <a:xfrm>
            <a:off x="10634472" y="5596128"/>
            <a:ext cx="822960" cy="822960"/>
          </a:xfrm>
          <a:prstGeom prst="ellipse">
            <a:avLst/>
          </a:prstGeom>
          <a:solidFill>
            <a:srgbClr val="D8762E"/>
          </a:solidFill>
          <a:ln w="12700">
            <a:solidFill>
              <a:srgbClr val="D8762E"/>
            </a:solidFill>
            <a:prstDash val="solid"/>
          </a:ln>
        </p:spPr>
      </p:sp>
      <p:sp>
        <p:nvSpPr>
          <p:cNvPr id="4" name="Text 2"/>
          <p:cNvSpPr txBox="1"/>
          <p:nvPr/>
        </p:nvSpPr>
        <p:spPr>
          <a:xfrm>
            <a:off x="1197864" y="1920240"/>
            <a:ext cx="8778240" cy="438912"/>
          </a:xfrm>
          <a:prstGeom prst="rect">
            <a:avLst/>
          </a:prstGeom>
          <a:noFill/>
          <a:ln/>
        </p:spPr>
        <p:txBody>
          <a:bodyPr wrap="square" rtlCol="0" anchor="ctr"/>
          <a:lstStyle/>
          <a:p>
            <a:pPr indent="0" marL="0">
              <a:buNone/>
            </a:pPr>
            <a:r>
              <a:rPr lang="en-US" sz="1680" b="1" spc="360" kern="0" dirty="0">
                <a:solidFill>
                  <a:srgbClr val="D8762E"/>
                </a:solidFill>
                <a:latin typeface="Calibri" pitchFamily="34" charset="0"/>
                <a:ea typeface="Calibri" pitchFamily="34" charset="-122"/>
                <a:cs typeface="Calibri" pitchFamily="34" charset="-120"/>
              </a:rPr>
              <a:t>SECTION THREE</a:t>
            </a:r>
            <a:endParaRPr lang="en-US" sz="1680" dirty="0"/>
          </a:p>
        </p:txBody>
      </p:sp>
      <p:sp>
        <p:nvSpPr>
          <p:cNvPr id="5" name="Text 3"/>
          <p:cNvSpPr txBox="1"/>
          <p:nvPr/>
        </p:nvSpPr>
        <p:spPr>
          <a:xfrm>
            <a:off x="1197864" y="2414016"/>
            <a:ext cx="9436608" cy="1645920"/>
          </a:xfrm>
          <a:prstGeom prst="rect">
            <a:avLst/>
          </a:prstGeom>
          <a:noFill/>
          <a:ln/>
        </p:spPr>
        <p:txBody>
          <a:bodyPr wrap="square" rtlCol="0" anchor="ctr"/>
          <a:lstStyle/>
          <a:p>
            <a:pPr indent="0" marL="0">
              <a:buNone/>
            </a:pPr>
            <a:r>
              <a:rPr lang="en-US" sz="4800" b="1" dirty="0">
                <a:solidFill>
                  <a:srgbClr val="FFFFFF"/>
                </a:solidFill>
                <a:latin typeface="Cambria" pitchFamily="34" charset="0"/>
                <a:ea typeface="Cambria" pitchFamily="34" charset="-122"/>
                <a:cs typeface="Cambria" pitchFamily="34" charset="-120"/>
              </a:rPr>
              <a:t>The COPD problem</a:t>
            </a:r>
            <a:endParaRPr lang="en-US" sz="4800" dirty="0"/>
          </a:p>
        </p:txBody>
      </p:sp>
      <p:sp>
        <p:nvSpPr>
          <p:cNvPr id="6" name="Text 4"/>
          <p:cNvSpPr txBox="1"/>
          <p:nvPr/>
        </p:nvSpPr>
        <p:spPr>
          <a:xfrm>
            <a:off x="1197864" y="4114800"/>
            <a:ext cx="8997696" cy="987552"/>
          </a:xfrm>
          <a:prstGeom prst="rect">
            <a:avLst/>
          </a:prstGeom>
          <a:noFill/>
          <a:ln/>
        </p:spPr>
        <p:txBody>
          <a:bodyPr wrap="square" rtlCol="0" anchor="ctr"/>
          <a:lstStyle/>
          <a:p>
            <a:pPr indent="0" marL="0">
              <a:buNone/>
            </a:pPr>
            <a:r>
              <a:rPr lang="en-US" sz="1920" dirty="0">
                <a:solidFill>
                  <a:srgbClr val="C8BFB1"/>
                </a:solidFill>
                <a:latin typeface="Calibri" pitchFamily="34" charset="0"/>
                <a:ea typeface="Calibri" pitchFamily="34" charset="-122"/>
                <a:cs typeface="Calibri" pitchFamily="34" charset="-120"/>
              </a:rPr>
              <a:t>Our device is CPAP-only. This is where that matters most.</a:t>
            </a:r>
            <a:endParaRPr lang="en-US" sz="1920" dirty="0"/>
          </a:p>
        </p:txBody>
      </p:sp>
      <p:sp>
        <p:nvSpPr>
          <p:cNvPr id="7" name="SlideNumber 12"/>
          <p:cNvSpPr txBox="1"/>
          <p:nvPr/>
        </p:nvSpPr>
        <p:spPr>
          <a:xfrm>
            <a:off x="11430000" y="6470000"/>
            <a:ext cx="560000" cy="260000"/>
          </a:xfrm>
          <a:prstGeom prst="rect">
            <a:avLst/>
          </a:prstGeom>
          <a:noFill/>
        </p:spPr>
        <p:txBody>
          <a:bodyPr wrap="none" lIns="0" rIns="0" tIns="0" bIns="0" anchor="ctr">
            <a:spAutoFit/>
          </a:bodyPr>
          <a:lstStyle/>
          <a:p>
            <a:pPr algn="r"/>
            <a:r>
              <a:rPr sz="1300" b="1">
                <a:solidFill>
                  <a:srgbClr val="FBFAF7"/>
                </a:solidFill>
                <a:latin typeface="Calibri"/>
              </a:rPr>
              <a:t>12</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2">
    <p:bg>
      <p:bgPr>
        <a:solidFill>
          <a:srgbClr val="FFFFFF"/>
        </a:solidFill>
      </p:bgPr>
    </p:bg>
    <p:spTree>
      <p:nvGrpSpPr>
        <p:cNvPr id="1" name=""/>
        <p:cNvGrpSpPr/>
        <p:nvPr/>
      </p:nvGrpSpPr>
      <p:grpSpPr>
        <a:xfrm>
          <a:off x="0" y="0"/>
          <a:ext cx="0" cy="0"/>
          <a:chOff x="0" y="0"/>
          <a:chExt cx="0" cy="0"/>
        </a:xfrm>
      </p:grpSpPr>
      <p:sp>
        <p:nvSpPr>
          <p:cNvPr id="2" name="Text 0"/>
          <p:cNvSpPr txBox="1"/>
          <p:nvPr/>
        </p:nvSpPr>
        <p:spPr>
          <a:xfrm>
            <a:off x="1033272" y="351130"/>
            <a:ext cx="9875520" cy="329184"/>
          </a:xfrm>
          <a:prstGeom prst="rect">
            <a:avLst/>
          </a:prstGeom>
          <a:noFill/>
          <a:ln/>
        </p:spPr>
        <p:txBody>
          <a:bodyPr wrap="square" rtlCol="0" anchor="ctr"/>
          <a:lstStyle/>
          <a:p>
            <a:pPr indent="0" marL="0">
              <a:buNone/>
            </a:pPr>
            <a:r>
              <a:rPr lang="en-US" sz="1320" b="1" spc="240" kern="0" dirty="0">
                <a:solidFill>
                  <a:srgbClr val="BE5504"/>
                </a:solidFill>
                <a:latin typeface="Calibri" pitchFamily="34" charset="0"/>
                <a:ea typeface="Calibri" pitchFamily="34" charset="-122"/>
                <a:cs typeface="Calibri" pitchFamily="34" charset="-120"/>
              </a:rPr>
              <a:t>THE MECHANISM</a:t>
            </a:r>
            <a:endParaRPr lang="en-US" sz="1320" dirty="0"/>
          </a:p>
        </p:txBody>
      </p:sp>
      <p:sp>
        <p:nvSpPr>
          <p:cNvPr id="3" name="Text 1"/>
          <p:cNvSpPr txBox="1"/>
          <p:nvPr/>
        </p:nvSpPr>
        <p:spPr>
          <a:xfrm>
            <a:off x="1033272" y="680314"/>
            <a:ext cx="9875520" cy="790042"/>
          </a:xfrm>
          <a:prstGeom prst="rect">
            <a:avLst/>
          </a:prstGeom>
          <a:noFill/>
          <a:ln/>
        </p:spPr>
        <p:txBody>
          <a:bodyPr wrap="square" rtlCol="0" anchor="ctr"/>
          <a:lstStyle/>
          <a:p>
            <a:pPr indent="0" marL="0">
              <a:buNone/>
            </a:pPr>
            <a:r>
              <a:rPr lang="en-US" sz="3480" b="1" dirty="0">
                <a:solidFill>
                  <a:srgbClr val="142028"/>
                </a:solidFill>
                <a:latin typeface="Cambria" pitchFamily="34" charset="0"/>
                <a:ea typeface="Cambria" pitchFamily="34" charset="-122"/>
                <a:cs typeface="Cambria" pitchFamily="34" charset="-120"/>
              </a:rPr>
              <a:t>Why CPAP is not BiLevel</a:t>
            </a:r>
            <a:endParaRPr lang="en-US" sz="3480" dirty="0"/>
          </a:p>
        </p:txBody>
      </p:sp>
      <p:sp>
        <p:nvSpPr>
          <p:cNvPr id="4" name="Shape 2"/>
          <p:cNvSpPr/>
          <p:nvPr/>
        </p:nvSpPr>
        <p:spPr>
          <a:xfrm>
            <a:off x="1088136" y="1591056"/>
            <a:ext cx="4828032" cy="3182112"/>
          </a:xfrm>
          <a:prstGeom prst="roundRect">
            <a:avLst>
              <a:gd name="adj" fmla="val 2069"/>
            </a:avLst>
          </a:prstGeom>
          <a:solidFill>
            <a:srgbClr val="FBFAF7"/>
          </a:solidFill>
          <a:ln w="12700">
            <a:solidFill>
              <a:srgbClr val="BE5504"/>
            </a:solidFill>
            <a:prstDash val="solid"/>
          </a:ln>
        </p:spPr>
        <p:txBody>
          <a:bodyPr/>
          <a:p/>
        </p:txBody>
      </p:sp>
      <p:sp>
        <p:nvSpPr>
          <p:cNvPr id="5" name="Text 3"/>
          <p:cNvSpPr txBox="1"/>
          <p:nvPr/>
        </p:nvSpPr>
        <p:spPr>
          <a:xfrm>
            <a:off x="1362456" y="1755648"/>
            <a:ext cx="4279392" cy="438912"/>
          </a:xfrm>
          <a:prstGeom prst="rect">
            <a:avLst/>
          </a:prstGeom>
          <a:noFill/>
          <a:ln/>
        </p:spPr>
        <p:txBody>
          <a:bodyPr wrap="square" lIns="0" tIns="0" rIns="0" bIns="0" rtlCol="0" anchor="ctr"/>
          <a:lstStyle/>
          <a:p>
            <a:pPr indent="0" marL="0">
              <a:buNone/>
            </a:pPr>
            <a:r>
              <a:rPr lang="en-US" sz="2040" b="1" dirty="0">
                <a:solidFill>
                  <a:srgbClr val="BE5504"/>
                </a:solidFill>
                <a:latin typeface="Cambria" pitchFamily="34" charset="0"/>
                <a:ea typeface="Cambria" pitchFamily="34" charset="-122"/>
                <a:cs typeface="Cambria" pitchFamily="34" charset="-120"/>
              </a:rPr>
              <a:t>CPAP — what we have</a:t>
            </a:r>
            <a:endParaRPr lang="en-US" sz="2040" dirty="0"/>
          </a:p>
        </p:txBody>
      </p:sp>
      <p:sp>
        <p:nvSpPr>
          <p:cNvPr id="6" name="Text 4"/>
          <p:cNvSpPr txBox="1"/>
          <p:nvPr/>
        </p:nvSpPr>
        <p:spPr>
          <a:xfrm>
            <a:off x="1362456" y="2249424"/>
            <a:ext cx="4279392" cy="351130"/>
          </a:xfrm>
          <a:prstGeom prst="rect">
            <a:avLst/>
          </a:prstGeom>
          <a:noFill/>
          <a:ln/>
        </p:spPr>
        <p:txBody>
          <a:bodyPr wrap="square" lIns="0" tIns="0" rIns="0" bIns="0" rtlCol="0" anchor="ctr"/>
          <a:lstStyle/>
          <a:p>
            <a:pPr indent="0" marL="0">
              <a:buNone/>
            </a:pPr>
            <a:r>
              <a:rPr lang="en-US" sz="1680" b="1" dirty="0">
                <a:solidFill>
                  <a:srgbClr val="142028"/>
                </a:solidFill>
                <a:latin typeface="Calibri" pitchFamily="34" charset="0"/>
                <a:ea typeface="Calibri" pitchFamily="34" charset="-122"/>
                <a:cs typeface="Calibri" pitchFamily="34" charset="-120"/>
              </a:rPr>
              <a:t>ONE pressure, constant</a:t>
            </a:r>
            <a:endParaRPr lang="en-US" sz="1680" dirty="0"/>
          </a:p>
        </p:txBody>
      </p:sp>
      <p:sp>
        <p:nvSpPr>
          <p:cNvPr id="7" name="Text 5"/>
          <p:cNvSpPr txBox="1"/>
          <p:nvPr/>
        </p:nvSpPr>
        <p:spPr>
          <a:xfrm>
            <a:off x="1362456" y="2655418"/>
            <a:ext cx="4279392" cy="932688"/>
          </a:xfrm>
          <a:prstGeom prst="rect">
            <a:avLst/>
          </a:prstGeom>
          <a:noFill/>
          <a:ln/>
        </p:spPr>
        <p:txBody>
          <a:bodyPr wrap="square" lIns="0" tIns="0" rIns="0" bIns="0" rtlCol="0" anchor="ctr"/>
          <a:lstStyle/>
          <a:p>
            <a:pPr indent="0" marL="0">
              <a:buNone/>
            </a:pPr>
            <a:r>
              <a:rPr lang="en-US" sz="1500" dirty="0">
                <a:solidFill>
                  <a:srgbClr val="3A4955"/>
                </a:solidFill>
                <a:latin typeface="Calibri" pitchFamily="34" charset="0"/>
                <a:ea typeface="Calibri" pitchFamily="34" charset="-122"/>
                <a:cs typeface="Calibri" pitchFamily="34" charset="-120"/>
              </a:rPr>
              <a:t>Splints airways open so they empty better. Offloads trapped pressure. Lowers work of breathing.</a:t>
            </a:r>
            <a:endParaRPr lang="en-US" sz="1500" dirty="0"/>
          </a:p>
        </p:txBody>
      </p:sp>
      <p:sp>
        <p:nvSpPr>
          <p:cNvPr id="8" name="Text 6"/>
          <p:cNvSpPr txBox="1"/>
          <p:nvPr/>
        </p:nvSpPr>
        <p:spPr>
          <a:xfrm>
            <a:off x="1362456" y="3642970"/>
            <a:ext cx="4279392" cy="351130"/>
          </a:xfrm>
          <a:prstGeom prst="rect">
            <a:avLst/>
          </a:prstGeom>
          <a:noFill/>
          <a:ln/>
        </p:spPr>
        <p:txBody>
          <a:bodyPr wrap="square" lIns="0" tIns="0" rIns="0" bIns="0" rtlCol="0" anchor="ctr"/>
          <a:lstStyle/>
          <a:p>
            <a:pPr indent="0" marL="0">
              <a:buNone/>
            </a:pPr>
            <a:r>
              <a:rPr lang="en-US" sz="1560" b="1" dirty="0">
                <a:solidFill>
                  <a:srgbClr val="8A2424"/>
                </a:solidFill>
                <a:latin typeface="Calibri" pitchFamily="34" charset="0"/>
                <a:ea typeface="Calibri" pitchFamily="34" charset="-122"/>
                <a:cs typeface="Calibri" pitchFamily="34" charset="-120"/>
              </a:rPr>
              <a:t>No extra push on inhalation.</a:t>
            </a:r>
            <a:endParaRPr lang="en-US" sz="1560" dirty="0"/>
          </a:p>
        </p:txBody>
      </p:sp>
      <p:sp>
        <p:nvSpPr>
          <p:cNvPr id="9" name="Text 7"/>
          <p:cNvSpPr txBox="1"/>
          <p:nvPr/>
        </p:nvSpPr>
        <p:spPr>
          <a:xfrm>
            <a:off x="1362456" y="4005072"/>
            <a:ext cx="4279392" cy="351130"/>
          </a:xfrm>
          <a:prstGeom prst="rect">
            <a:avLst/>
          </a:prstGeom>
          <a:noFill/>
          <a:ln/>
        </p:spPr>
        <p:txBody>
          <a:bodyPr wrap="square" lIns="0" tIns="0" rIns="0" bIns="0" rtlCol="0" anchor="ctr"/>
          <a:lstStyle/>
          <a:p>
            <a:pPr indent="0" marL="0">
              <a:buNone/>
            </a:pPr>
            <a:r>
              <a:rPr lang="en-US" sz="1560" b="1" dirty="0">
                <a:solidFill>
                  <a:srgbClr val="8A2424"/>
                </a:solidFill>
                <a:latin typeface="Calibri" pitchFamily="34" charset="0"/>
                <a:ea typeface="Calibri" pitchFamily="34" charset="-122"/>
                <a:cs typeface="Calibri" pitchFamily="34" charset="-120"/>
              </a:rPr>
              <a:t>So CO2 falls only if their own breathing gets better.</a:t>
            </a:r>
            <a:endParaRPr lang="en-US" sz="1560" dirty="0"/>
          </a:p>
        </p:txBody>
      </p:sp>
      <p:sp>
        <p:nvSpPr>
          <p:cNvPr id="10" name="Shape 8"/>
          <p:cNvSpPr/>
          <p:nvPr/>
        </p:nvSpPr>
        <p:spPr>
          <a:xfrm>
            <a:off x="6245352" y="1591056"/>
            <a:ext cx="4828032" cy="3182112"/>
          </a:xfrm>
          <a:prstGeom prst="roundRect">
            <a:avLst>
              <a:gd name="adj" fmla="val 2069"/>
            </a:avLst>
          </a:prstGeom>
          <a:solidFill>
            <a:srgbClr val="FBFAF7"/>
          </a:solidFill>
          <a:ln w="12700">
            <a:solidFill>
              <a:srgbClr val="F1ECE3"/>
            </a:solidFill>
            <a:prstDash val="solid"/>
          </a:ln>
        </p:spPr>
        <p:txBody>
          <a:bodyPr/>
          <a:p/>
        </p:txBody>
      </p:sp>
      <p:sp>
        <p:nvSpPr>
          <p:cNvPr id="11" name="Text 9"/>
          <p:cNvSpPr txBox="1"/>
          <p:nvPr/>
        </p:nvSpPr>
        <p:spPr>
          <a:xfrm>
            <a:off x="6519672" y="1755648"/>
            <a:ext cx="4279392" cy="438912"/>
          </a:xfrm>
          <a:prstGeom prst="rect">
            <a:avLst/>
          </a:prstGeom>
          <a:noFill/>
          <a:ln/>
        </p:spPr>
        <p:txBody>
          <a:bodyPr wrap="square" lIns="0" tIns="0" rIns="0" bIns="0" rtlCol="0" anchor="ctr"/>
          <a:lstStyle/>
          <a:p>
            <a:pPr indent="0" marL="0">
              <a:buNone/>
            </a:pPr>
            <a:r>
              <a:rPr lang="en-US" sz="2040" b="1" dirty="0">
                <a:solidFill>
                  <a:srgbClr val="3A4955"/>
                </a:solidFill>
                <a:latin typeface="Cambria" pitchFamily="34" charset="0"/>
                <a:ea typeface="Cambria" pitchFamily="34" charset="-122"/>
                <a:cs typeface="Cambria" pitchFamily="34" charset="-120"/>
              </a:rPr>
              <a:t>BiLevel — what we don't</a:t>
            </a:r>
            <a:endParaRPr lang="en-US" sz="2040" dirty="0"/>
          </a:p>
        </p:txBody>
      </p:sp>
      <p:sp>
        <p:nvSpPr>
          <p:cNvPr id="12" name="Text 10"/>
          <p:cNvSpPr txBox="1"/>
          <p:nvPr/>
        </p:nvSpPr>
        <p:spPr>
          <a:xfrm>
            <a:off x="6519672" y="2249424"/>
            <a:ext cx="4279392" cy="351130"/>
          </a:xfrm>
          <a:prstGeom prst="rect">
            <a:avLst/>
          </a:prstGeom>
          <a:noFill/>
          <a:ln/>
        </p:spPr>
        <p:txBody>
          <a:bodyPr wrap="square" lIns="0" tIns="0" rIns="0" bIns="0" rtlCol="0" anchor="ctr"/>
          <a:lstStyle/>
          <a:p>
            <a:pPr indent="0" marL="0">
              <a:buNone/>
            </a:pPr>
            <a:r>
              <a:rPr lang="en-US" sz="1680" b="1" dirty="0">
                <a:solidFill>
                  <a:srgbClr val="142028"/>
                </a:solidFill>
                <a:latin typeface="Calibri" pitchFamily="34" charset="0"/>
                <a:ea typeface="Calibri" pitchFamily="34" charset="-122"/>
                <a:cs typeface="Calibri" pitchFamily="34" charset="-120"/>
              </a:rPr>
              <a:t>TWO pressures</a:t>
            </a:r>
            <a:endParaRPr lang="en-US" sz="1680" dirty="0"/>
          </a:p>
        </p:txBody>
      </p:sp>
      <p:sp>
        <p:nvSpPr>
          <p:cNvPr id="13" name="Text 11"/>
          <p:cNvSpPr txBox="1"/>
          <p:nvPr/>
        </p:nvSpPr>
        <p:spPr>
          <a:xfrm>
            <a:off x="6519672" y="2655418"/>
            <a:ext cx="4279392" cy="932688"/>
          </a:xfrm>
          <a:prstGeom prst="rect">
            <a:avLst/>
          </a:prstGeom>
          <a:noFill/>
          <a:ln/>
        </p:spPr>
        <p:txBody>
          <a:bodyPr wrap="square" lIns="0" tIns="0" rIns="0" bIns="0" rtlCol="0" anchor="ctr"/>
          <a:lstStyle/>
          <a:p>
            <a:pPr indent="0" marL="0">
              <a:buNone/>
            </a:pPr>
            <a:r>
              <a:rPr lang="en-US" sz="1500" dirty="0">
                <a:solidFill>
                  <a:srgbClr val="3A4955"/>
                </a:solidFill>
                <a:latin typeface="Calibri" pitchFamily="34" charset="0"/>
                <a:ea typeface="Calibri" pitchFamily="34" charset="-122"/>
                <a:cs typeface="Calibri" pitchFamily="34" charset="-120"/>
              </a:rPr>
              <a:t>Higher on the way in, lower on the way out. The added breath moves CO2 for a patient who is tiring.</a:t>
            </a:r>
            <a:endParaRPr lang="en-US" sz="1500" dirty="0"/>
          </a:p>
        </p:txBody>
      </p:sp>
      <p:sp>
        <p:nvSpPr>
          <p:cNvPr id="14" name="Text 12"/>
          <p:cNvSpPr txBox="1"/>
          <p:nvPr/>
        </p:nvSpPr>
        <p:spPr>
          <a:xfrm>
            <a:off x="6519672" y="3642970"/>
            <a:ext cx="4279392" cy="932688"/>
          </a:xfrm>
          <a:prstGeom prst="rect">
            <a:avLst/>
          </a:prstGeom>
          <a:noFill/>
          <a:ln/>
        </p:spPr>
        <p:txBody>
          <a:bodyPr wrap="square" lIns="0" tIns="0" rIns="0" bIns="0" rtlCol="0" anchor="ctr"/>
          <a:lstStyle/>
          <a:p>
            <a:pPr indent="0" marL="0">
              <a:buNone/>
            </a:pPr>
            <a:r>
              <a:rPr lang="en-US" sz="1320" i="1" dirty="0">
                <a:solidFill>
                  <a:srgbClr val="142028"/>
                </a:solidFill>
                <a:latin typeface="Calibri" pitchFamily="34" charset="0"/>
                <a:ea typeface="Calibri" pitchFamily="34" charset="-122"/>
                <a:cs typeface="Calibri" pitchFamily="34" charset="-120"/>
              </a:rPr>
              <a:t>ERS/ATS recommends bilevel for hypercapnic acidotic COPD — strong recommendation, high certainty. GOLD recommends NIV and never recommends CPAP for a COPD exacerbation.</a:t>
            </a:r>
            <a:endParaRPr lang="en-US" sz="1320" dirty="0"/>
          </a:p>
        </p:txBody>
      </p:sp>
      <p:sp>
        <p:nvSpPr>
          <p:cNvPr id="15" name="Shape 13"/>
          <p:cNvSpPr/>
          <p:nvPr/>
        </p:nvSpPr>
        <p:spPr>
          <a:xfrm>
            <a:off x="1088136" y="5047488"/>
            <a:ext cx="9985248" cy="1042416"/>
          </a:xfrm>
          <a:prstGeom prst="roundRect">
            <a:avLst>
              <a:gd name="adj" fmla="val 6316"/>
            </a:avLst>
          </a:prstGeom>
          <a:solidFill>
            <a:srgbClr val="F6E7E3"/>
          </a:solidFill>
          <a:ln w="12700">
            <a:solidFill>
              <a:srgbClr val="8A2424"/>
            </a:solidFill>
            <a:prstDash val="solid"/>
          </a:ln>
        </p:spPr>
        <p:txBody>
          <a:bodyPr/>
          <a:p/>
        </p:txBody>
      </p:sp>
      <p:sp>
        <p:nvSpPr>
          <p:cNvPr id="16" name="Text 14"/>
          <p:cNvSpPr txBox="1"/>
          <p:nvPr/>
        </p:nvSpPr>
        <p:spPr>
          <a:xfrm>
            <a:off x="1417320" y="5157216"/>
            <a:ext cx="9326880" cy="855878"/>
          </a:xfrm>
          <a:prstGeom prst="rect">
            <a:avLst/>
          </a:prstGeom>
          <a:noFill/>
          <a:ln/>
        </p:spPr>
        <p:txBody>
          <a:bodyPr wrap="square" lIns="0" tIns="0" rIns="0" bIns="0" rtlCol="0" anchor="ctr"/>
          <a:lstStyle/>
          <a:p>
            <a:pPr indent="0" marL="0">
              <a:buNone/>
            </a:pPr>
            <a:r>
              <a:rPr lang="en-US" sz="1680" b="1" dirty="0">
                <a:solidFill>
                  <a:srgbClr val="8A2424"/>
                </a:solidFill>
                <a:latin typeface="Calibri" pitchFamily="34" charset="0"/>
                <a:ea typeface="Calibri" pitchFamily="34" charset="-122"/>
                <a:cs typeface="Calibri" pitchFamily="34" charset="-120"/>
              </a:rPr>
              <a:t>The COPD patient in trouble has a CO2 problem. CPAP still helps them — but expect less, expect it slower, and start watching for failure earlier.</a:t>
            </a:r>
            <a:endParaRPr lang="en-US" sz="1680" dirty="0"/>
          </a:p>
        </p:txBody>
      </p:sp>
      <p:sp>
        <p:nvSpPr>
          <p:cNvPr id="17" name="SlideNumber 13"/>
          <p:cNvSpPr txBox="1"/>
          <p:nvPr/>
        </p:nvSpPr>
        <p:spPr>
          <a:xfrm>
            <a:off x="11430000" y="6470000"/>
            <a:ext cx="560000" cy="260000"/>
          </a:xfrm>
          <a:prstGeom prst="rect">
            <a:avLst/>
          </a:prstGeom>
          <a:noFill/>
        </p:spPr>
        <p:txBody>
          <a:bodyPr wrap="none" lIns="0" rIns="0" tIns="0" bIns="0" anchor="ctr">
            <a:spAutoFit/>
          </a:bodyPr>
          <a:lstStyle/>
          <a:p>
            <a:pPr algn="r"/>
            <a:r>
              <a:rPr sz="1300" b="1">
                <a:solidFill>
                  <a:srgbClr val="142028"/>
                </a:solidFill>
                <a:latin typeface="Calibri"/>
              </a:rPr>
              <a:t>13</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3">
    <p:bg>
      <p:bgPr>
        <a:solidFill>
          <a:srgbClr val="FFFFFF"/>
        </a:solidFill>
      </p:bgPr>
    </p:bg>
    <p:spTree>
      <p:nvGrpSpPr>
        <p:cNvPr id="1" name=""/>
        <p:cNvGrpSpPr/>
        <p:nvPr/>
      </p:nvGrpSpPr>
      <p:grpSpPr>
        <a:xfrm>
          <a:off x="0" y="0"/>
          <a:ext cx="0" cy="0"/>
          <a:chOff x="0" y="0"/>
          <a:chExt cx="0" cy="0"/>
        </a:xfrm>
      </p:grpSpPr>
      <p:sp>
        <p:nvSpPr>
          <p:cNvPr id="2" name="Text 0"/>
          <p:cNvSpPr txBox="1"/>
          <p:nvPr/>
        </p:nvSpPr>
        <p:spPr>
          <a:xfrm>
            <a:off x="1033272" y="351130"/>
            <a:ext cx="9875520" cy="329184"/>
          </a:xfrm>
          <a:prstGeom prst="rect">
            <a:avLst/>
          </a:prstGeom>
          <a:noFill/>
          <a:ln/>
        </p:spPr>
        <p:txBody>
          <a:bodyPr wrap="square" rtlCol="0" anchor="ctr"/>
          <a:lstStyle/>
          <a:p>
            <a:pPr indent="0" marL="0">
              <a:buNone/>
            </a:pPr>
            <a:r>
              <a:rPr lang="en-US" sz="1320" b="1" spc="240" kern="0" dirty="0">
                <a:solidFill>
                  <a:srgbClr val="BE5504"/>
                </a:solidFill>
                <a:latin typeface="Calibri" pitchFamily="34" charset="0"/>
                <a:ea typeface="Calibri" pitchFamily="34" charset="-122"/>
                <a:cs typeface="Calibri" pitchFamily="34" charset="-120"/>
              </a:rPr>
              <a:t>THREE CONSEQUENCES</a:t>
            </a:r>
            <a:endParaRPr lang="en-US" sz="1320" dirty="0"/>
          </a:p>
        </p:txBody>
      </p:sp>
      <p:sp>
        <p:nvSpPr>
          <p:cNvPr id="3" name="Text 1"/>
          <p:cNvSpPr txBox="1"/>
          <p:nvPr/>
        </p:nvSpPr>
        <p:spPr>
          <a:xfrm>
            <a:off x="1033272" y="680314"/>
            <a:ext cx="9875520" cy="790042"/>
          </a:xfrm>
          <a:prstGeom prst="rect">
            <a:avLst/>
          </a:prstGeom>
          <a:noFill/>
          <a:ln/>
        </p:spPr>
        <p:txBody>
          <a:bodyPr wrap="square" rtlCol="0" anchor="ctr"/>
          <a:lstStyle/>
          <a:p>
            <a:pPr indent="0" marL="0">
              <a:buNone/>
            </a:pPr>
            <a:r>
              <a:rPr lang="en-US" sz="3480" b="1" dirty="0">
                <a:solidFill>
                  <a:srgbClr val="142028"/>
                </a:solidFill>
                <a:latin typeface="Cambria" pitchFamily="34" charset="0"/>
                <a:ea typeface="Cambria" pitchFamily="34" charset="-122"/>
                <a:cs typeface="Cambria" pitchFamily="34" charset="-120"/>
              </a:rPr>
              <a:t>What that means on the truck</a:t>
            </a:r>
            <a:endParaRPr lang="en-US" sz="3480" dirty="0"/>
          </a:p>
        </p:txBody>
      </p:sp>
      <p:sp>
        <p:nvSpPr>
          <p:cNvPr id="4" name="Shape 2"/>
          <p:cNvSpPr/>
          <p:nvPr/>
        </p:nvSpPr>
        <p:spPr>
          <a:xfrm>
            <a:off x="1088136" y="1700784"/>
            <a:ext cx="9985248" cy="1272845"/>
          </a:xfrm>
          <a:prstGeom prst="roundRect">
            <a:avLst>
              <a:gd name="adj" fmla="val 5172"/>
            </a:avLst>
          </a:prstGeom>
          <a:solidFill>
            <a:srgbClr val="FBFAF7"/>
          </a:solidFill>
          <a:ln w="12700">
            <a:solidFill>
              <a:srgbClr val="F1ECE3"/>
            </a:solidFill>
            <a:prstDash val="solid"/>
          </a:ln>
        </p:spPr>
      </p:sp>
      <p:sp>
        <p:nvSpPr>
          <p:cNvPr id="5" name="Shape 3"/>
          <p:cNvSpPr/>
          <p:nvPr/>
        </p:nvSpPr>
        <p:spPr>
          <a:xfrm>
            <a:off x="1439266" y="2095805"/>
            <a:ext cx="482803" cy="482803"/>
          </a:xfrm>
          <a:prstGeom prst="ellipse">
            <a:avLst/>
          </a:prstGeom>
          <a:solidFill>
            <a:srgbClr val="BE5504"/>
          </a:solidFill>
          <a:ln w="12700">
            <a:solidFill>
              <a:srgbClr val="BE5504"/>
            </a:solidFill>
            <a:prstDash val="solid"/>
          </a:ln>
        </p:spPr>
      </p:sp>
      <p:sp>
        <p:nvSpPr>
          <p:cNvPr id="6" name="Text 4"/>
          <p:cNvSpPr txBox="1"/>
          <p:nvPr/>
        </p:nvSpPr>
        <p:spPr>
          <a:xfrm>
            <a:off x="1439266" y="2095805"/>
            <a:ext cx="482803" cy="482803"/>
          </a:xfrm>
          <a:prstGeom prst="rect">
            <a:avLst/>
          </a:prstGeom>
          <a:noFill/>
          <a:ln/>
        </p:spPr>
        <p:txBody>
          <a:bodyPr wrap="square" lIns="0" tIns="0" rIns="0" bIns="0" rtlCol="0" anchor="ctr"/>
          <a:lstStyle/>
          <a:p>
            <a:pPr algn="ctr" indent="0" marL="0">
              <a:buNone/>
            </a:pPr>
            <a:r>
              <a:rPr lang="en-US" sz="1440" b="1" dirty="0">
                <a:solidFill>
                  <a:srgbClr val="FFFFFF"/>
                </a:solidFill>
                <a:latin typeface="Calibri" pitchFamily="34" charset="0"/>
                <a:ea typeface="Calibri" pitchFamily="34" charset="-122"/>
                <a:cs typeface="Calibri" pitchFamily="34" charset="-120"/>
              </a:rPr>
              <a:t>1</a:t>
            </a:r>
            <a:endParaRPr lang="en-US" sz="1440" dirty="0"/>
          </a:p>
        </p:txBody>
      </p:sp>
      <p:sp>
        <p:nvSpPr>
          <p:cNvPr id="7" name="Text 5"/>
          <p:cNvSpPr txBox="1"/>
          <p:nvPr/>
        </p:nvSpPr>
        <p:spPr>
          <a:xfrm>
            <a:off x="2185416" y="1898294"/>
            <a:ext cx="8613648" cy="384048"/>
          </a:xfrm>
          <a:prstGeom prst="rect">
            <a:avLst/>
          </a:prstGeom>
          <a:noFill/>
          <a:ln/>
        </p:spPr>
        <p:txBody>
          <a:bodyPr wrap="square" lIns="0" tIns="0" rIns="0" bIns="0" rtlCol="0" anchor="ctr"/>
          <a:lstStyle/>
          <a:p>
            <a:pPr indent="0" marL="0">
              <a:buNone/>
            </a:pPr>
            <a:r>
              <a:rPr lang="en-US" sz="2040" b="1" dirty="0">
                <a:solidFill>
                  <a:srgbClr val="142028"/>
                </a:solidFill>
                <a:latin typeface="Cambria" pitchFamily="34" charset="0"/>
                <a:ea typeface="Cambria" pitchFamily="34" charset="-122"/>
                <a:cs typeface="Cambria" pitchFamily="34" charset="-120"/>
              </a:rPr>
              <a:t>Expect less, and slower</a:t>
            </a:r>
            <a:endParaRPr lang="en-US" sz="2040" dirty="0"/>
          </a:p>
        </p:txBody>
      </p:sp>
      <p:sp>
        <p:nvSpPr>
          <p:cNvPr id="8" name="Text 6"/>
          <p:cNvSpPr txBox="1"/>
          <p:nvPr/>
        </p:nvSpPr>
        <p:spPr>
          <a:xfrm>
            <a:off x="2185416" y="2304288"/>
            <a:ext cx="8613648" cy="603504"/>
          </a:xfrm>
          <a:prstGeom prst="rect">
            <a:avLst/>
          </a:prstGeom>
          <a:noFill/>
          <a:ln/>
        </p:spPr>
        <p:txBody>
          <a:bodyPr wrap="square" lIns="0" tIns="0" rIns="0" bIns="0" rtlCol="0" anchor="ctr"/>
          <a:lstStyle/>
          <a:p>
            <a:pPr indent="0" marL="0">
              <a:buNone/>
            </a:pPr>
            <a:r>
              <a:rPr lang="en-US" sz="1500" dirty="0">
                <a:solidFill>
                  <a:srgbClr val="3A4955"/>
                </a:solidFill>
                <a:latin typeface="Calibri" pitchFamily="34" charset="0"/>
                <a:ea typeface="Calibri" pitchFamily="34" charset="-122"/>
                <a:cs typeface="Calibri" pitchFamily="34" charset="-120"/>
              </a:rPr>
              <a:t>A COPD patient will not turn around the way a flash pulmonary edema patient does. Do not read a slow response as your error.</a:t>
            </a:r>
            <a:endParaRPr lang="en-US" sz="1500" dirty="0"/>
          </a:p>
        </p:txBody>
      </p:sp>
      <p:sp>
        <p:nvSpPr>
          <p:cNvPr id="9" name="Shape 7"/>
          <p:cNvSpPr/>
          <p:nvPr/>
        </p:nvSpPr>
        <p:spPr>
          <a:xfrm>
            <a:off x="1088136" y="3149194"/>
            <a:ext cx="9985248" cy="1272845"/>
          </a:xfrm>
          <a:prstGeom prst="roundRect">
            <a:avLst>
              <a:gd name="adj" fmla="val 5172"/>
            </a:avLst>
          </a:prstGeom>
          <a:solidFill>
            <a:srgbClr val="FBFAF7"/>
          </a:solidFill>
          <a:ln w="12700">
            <a:solidFill>
              <a:srgbClr val="F1ECE3"/>
            </a:solidFill>
            <a:prstDash val="solid"/>
          </a:ln>
        </p:spPr>
      </p:sp>
      <p:sp>
        <p:nvSpPr>
          <p:cNvPr id="10" name="Shape 8"/>
          <p:cNvSpPr/>
          <p:nvPr/>
        </p:nvSpPr>
        <p:spPr>
          <a:xfrm>
            <a:off x="1439266" y="3544214"/>
            <a:ext cx="482803" cy="482803"/>
          </a:xfrm>
          <a:prstGeom prst="ellipse">
            <a:avLst/>
          </a:prstGeom>
          <a:solidFill>
            <a:srgbClr val="BE5504"/>
          </a:solidFill>
          <a:ln w="12700">
            <a:solidFill>
              <a:srgbClr val="BE5504"/>
            </a:solidFill>
            <a:prstDash val="solid"/>
          </a:ln>
        </p:spPr>
      </p:sp>
      <p:sp>
        <p:nvSpPr>
          <p:cNvPr id="11" name="Text 9"/>
          <p:cNvSpPr txBox="1"/>
          <p:nvPr/>
        </p:nvSpPr>
        <p:spPr>
          <a:xfrm>
            <a:off x="1439266" y="3544214"/>
            <a:ext cx="482803" cy="482803"/>
          </a:xfrm>
          <a:prstGeom prst="rect">
            <a:avLst/>
          </a:prstGeom>
          <a:noFill/>
          <a:ln/>
        </p:spPr>
        <p:txBody>
          <a:bodyPr wrap="square" lIns="0" tIns="0" rIns="0" bIns="0" rtlCol="0" anchor="ctr"/>
          <a:lstStyle/>
          <a:p>
            <a:pPr algn="ctr" indent="0" marL="0">
              <a:buNone/>
            </a:pPr>
            <a:r>
              <a:rPr lang="en-US" sz="1440" b="1" dirty="0">
                <a:solidFill>
                  <a:srgbClr val="FFFFFF"/>
                </a:solidFill>
                <a:latin typeface="Calibri" pitchFamily="34" charset="0"/>
                <a:ea typeface="Calibri" pitchFamily="34" charset="-122"/>
                <a:cs typeface="Calibri" pitchFamily="34" charset="-120"/>
              </a:rPr>
              <a:t>2</a:t>
            </a:r>
            <a:endParaRPr lang="en-US" sz="1440" dirty="0"/>
          </a:p>
        </p:txBody>
      </p:sp>
      <p:sp>
        <p:nvSpPr>
          <p:cNvPr id="12" name="Text 10"/>
          <p:cNvSpPr txBox="1"/>
          <p:nvPr/>
        </p:nvSpPr>
        <p:spPr>
          <a:xfrm>
            <a:off x="2185416" y="3346704"/>
            <a:ext cx="8613648" cy="384048"/>
          </a:xfrm>
          <a:prstGeom prst="rect">
            <a:avLst/>
          </a:prstGeom>
          <a:noFill/>
          <a:ln/>
        </p:spPr>
        <p:txBody>
          <a:bodyPr wrap="square" lIns="0" tIns="0" rIns="0" bIns="0" rtlCol="0" anchor="ctr"/>
          <a:lstStyle/>
          <a:p>
            <a:pPr indent="0" marL="0">
              <a:buNone/>
            </a:pPr>
            <a:r>
              <a:rPr lang="en-US" sz="2040" b="1" dirty="0">
                <a:solidFill>
                  <a:srgbClr val="142028"/>
                </a:solidFill>
                <a:latin typeface="Cambria" pitchFamily="34" charset="0"/>
                <a:ea typeface="Cambria" pitchFamily="34" charset="-122"/>
                <a:cs typeface="Cambria" pitchFamily="34" charset="-120"/>
              </a:rPr>
              <a:t>Start watching for failure earlier</a:t>
            </a:r>
            <a:endParaRPr lang="en-US" sz="2040" dirty="0"/>
          </a:p>
        </p:txBody>
      </p:sp>
      <p:sp>
        <p:nvSpPr>
          <p:cNvPr id="13" name="Text 11"/>
          <p:cNvSpPr txBox="1"/>
          <p:nvPr/>
        </p:nvSpPr>
        <p:spPr>
          <a:xfrm>
            <a:off x="2185416" y="3752698"/>
            <a:ext cx="8613648" cy="603504"/>
          </a:xfrm>
          <a:prstGeom prst="rect">
            <a:avLst/>
          </a:prstGeom>
          <a:noFill/>
          <a:ln/>
        </p:spPr>
        <p:txBody>
          <a:bodyPr wrap="square" lIns="0" tIns="0" rIns="0" bIns="0" rtlCol="0" anchor="ctr"/>
          <a:lstStyle/>
          <a:p>
            <a:pPr indent="0" marL="0">
              <a:buNone/>
            </a:pPr>
            <a:r>
              <a:rPr lang="en-US" sz="1500" dirty="0">
                <a:solidFill>
                  <a:srgbClr val="3A4955"/>
                </a:solidFill>
                <a:latin typeface="Calibri" pitchFamily="34" charset="0"/>
                <a:ea typeface="Calibri" pitchFamily="34" charset="-122"/>
                <a:cs typeface="Calibri" pitchFamily="34" charset="-120"/>
              </a:rPr>
              <a:t>Use the failure ladder sooner than you would in a wet patient. Decide early — on a long transport your options thin out with distance.</a:t>
            </a:r>
            <a:endParaRPr lang="en-US" sz="1500" dirty="0"/>
          </a:p>
        </p:txBody>
      </p:sp>
      <p:sp>
        <p:nvSpPr>
          <p:cNvPr id="14" name="Shape 12"/>
          <p:cNvSpPr/>
          <p:nvPr/>
        </p:nvSpPr>
        <p:spPr>
          <a:xfrm>
            <a:off x="1088136" y="4597603"/>
            <a:ext cx="9985248" cy="1272845"/>
          </a:xfrm>
          <a:prstGeom prst="roundRect">
            <a:avLst>
              <a:gd name="adj" fmla="val 5172"/>
            </a:avLst>
          </a:prstGeom>
          <a:solidFill>
            <a:srgbClr val="F6E7E3"/>
          </a:solidFill>
          <a:ln w="12700">
            <a:solidFill>
              <a:srgbClr val="8A2424"/>
            </a:solidFill>
            <a:prstDash val="solid"/>
          </a:ln>
        </p:spPr>
      </p:sp>
      <p:sp>
        <p:nvSpPr>
          <p:cNvPr id="15" name="Shape 13"/>
          <p:cNvSpPr/>
          <p:nvPr/>
        </p:nvSpPr>
        <p:spPr>
          <a:xfrm>
            <a:off x="1439266" y="4992624"/>
            <a:ext cx="482803" cy="482803"/>
          </a:xfrm>
          <a:prstGeom prst="ellipse">
            <a:avLst/>
          </a:prstGeom>
          <a:solidFill>
            <a:srgbClr val="8A2424"/>
          </a:solidFill>
          <a:ln w="12700">
            <a:solidFill>
              <a:srgbClr val="8A2424"/>
            </a:solidFill>
            <a:prstDash val="solid"/>
          </a:ln>
        </p:spPr>
      </p:sp>
      <p:sp>
        <p:nvSpPr>
          <p:cNvPr id="16" name="Text 14"/>
          <p:cNvSpPr txBox="1"/>
          <p:nvPr/>
        </p:nvSpPr>
        <p:spPr>
          <a:xfrm>
            <a:off x="1439266" y="4992624"/>
            <a:ext cx="482803" cy="482803"/>
          </a:xfrm>
          <a:prstGeom prst="rect">
            <a:avLst/>
          </a:prstGeom>
          <a:noFill/>
          <a:ln/>
        </p:spPr>
        <p:txBody>
          <a:bodyPr wrap="square" lIns="0" tIns="0" rIns="0" bIns="0" rtlCol="0" anchor="ctr"/>
          <a:lstStyle/>
          <a:p>
            <a:pPr algn="ctr" indent="0" marL="0">
              <a:buNone/>
            </a:pPr>
            <a:r>
              <a:rPr lang="en-US" sz="1440" b="1" dirty="0">
                <a:solidFill>
                  <a:srgbClr val="FFFFFF"/>
                </a:solidFill>
                <a:latin typeface="Calibri" pitchFamily="34" charset="0"/>
                <a:ea typeface="Calibri" pitchFamily="34" charset="-122"/>
                <a:cs typeface="Calibri" pitchFamily="34" charset="-120"/>
              </a:rPr>
              <a:t>3</a:t>
            </a:r>
            <a:endParaRPr lang="en-US" sz="1440" dirty="0"/>
          </a:p>
        </p:txBody>
      </p:sp>
      <p:sp>
        <p:nvSpPr>
          <p:cNvPr id="17" name="Text 15"/>
          <p:cNvSpPr txBox="1"/>
          <p:nvPr/>
        </p:nvSpPr>
        <p:spPr>
          <a:xfrm>
            <a:off x="2185416" y="4795114"/>
            <a:ext cx="8613648" cy="384048"/>
          </a:xfrm>
          <a:prstGeom prst="rect">
            <a:avLst/>
          </a:prstGeom>
          <a:noFill/>
          <a:ln/>
        </p:spPr>
        <p:txBody>
          <a:bodyPr wrap="square" lIns="0" tIns="0" rIns="0" bIns="0" rtlCol="0" anchor="ctr"/>
          <a:lstStyle/>
          <a:p>
            <a:pPr indent="0" marL="0">
              <a:buNone/>
            </a:pPr>
            <a:r>
              <a:rPr lang="en-US" sz="2040" b="1" dirty="0">
                <a:solidFill>
                  <a:srgbClr val="8A2424"/>
                </a:solidFill>
                <a:latin typeface="Cambria" pitchFamily="34" charset="0"/>
                <a:ea typeface="Cambria" pitchFamily="34" charset="-122"/>
                <a:cs typeface="Cambria" pitchFamily="34" charset="-120"/>
              </a:rPr>
              <a:t>Titrate to a maximum of 13 cm H2O</a:t>
            </a:r>
            <a:endParaRPr lang="en-US" sz="2040" dirty="0"/>
          </a:p>
        </p:txBody>
      </p:sp>
      <p:sp>
        <p:nvSpPr>
          <p:cNvPr id="18" name="Text 16"/>
          <p:cNvSpPr txBox="1"/>
          <p:nvPr/>
        </p:nvSpPr>
        <p:spPr>
          <a:xfrm>
            <a:off x="2185416" y="5201107"/>
            <a:ext cx="8613648" cy="603504"/>
          </a:xfrm>
          <a:prstGeom prst="rect">
            <a:avLst/>
          </a:prstGeom>
          <a:noFill/>
          <a:ln/>
        </p:spPr>
        <p:txBody>
          <a:bodyPr wrap="square" lIns="0" tIns="0" rIns="0" bIns="0" rtlCol="0" anchor="ctr"/>
          <a:lstStyle/>
          <a:p>
            <a:pPr indent="0" marL="0">
              <a:buNone/>
            </a:pPr>
            <a:r>
              <a:rPr lang="en-US" sz="1500" dirty="0">
                <a:solidFill>
                  <a:srgbClr val="142028"/>
                </a:solidFill>
                <a:latin typeface="Calibri" pitchFamily="34" charset="0"/>
                <a:ea typeface="Calibri" pitchFamily="34" charset="-122"/>
                <a:cs typeface="Calibri" pitchFamily="34" charset="-120"/>
              </a:rPr>
              <a:t>Once the gauge reads 13, turning up the oxygen gives the patient nothing more. 13 is all this device makes.</a:t>
            </a:r>
            <a:endParaRPr lang="en-US" sz="1500" dirty="0"/>
          </a:p>
        </p:txBody>
      </p:sp>
      <p:sp>
        <p:nvSpPr>
          <p:cNvPr id="19" name="Text 17"/>
          <p:cNvSpPr txBox="1"/>
          <p:nvPr/>
        </p:nvSpPr>
        <p:spPr>
          <a:xfrm>
            <a:off x="1088136" y="6144768"/>
            <a:ext cx="9985248" cy="438912"/>
          </a:xfrm>
          <a:prstGeom prst="rect">
            <a:avLst/>
          </a:prstGeom>
          <a:noFill/>
          <a:ln/>
        </p:spPr>
        <p:txBody>
          <a:bodyPr wrap="square" rtlCol="0" anchor="ctr"/>
          <a:lstStyle/>
          <a:p>
            <a:pPr indent="0" marL="0">
              <a:buNone/>
            </a:pPr>
            <a:r>
              <a:rPr lang="en-US" sz="1500" i="1" dirty="0">
                <a:solidFill>
                  <a:srgbClr val="3A4955"/>
                </a:solidFill>
                <a:latin typeface="Calibri" pitchFamily="34" charset="0"/>
                <a:ea typeface="Calibri" pitchFamily="34" charset="-122"/>
                <a:cs typeface="Calibri" pitchFamily="34" charset="-120"/>
              </a:rPr>
              <a:t>One more distinction: ERS/ATS actually recommends AGAINST NIV in a COPD exacerbation that is not acidotic. The indication is respiratory failure — not breathlessness by itself.</a:t>
            </a:r>
            <a:endParaRPr lang="en-US" sz="1500" dirty="0"/>
          </a:p>
        </p:txBody>
      </p:sp>
      <p:sp>
        <p:nvSpPr>
          <p:cNvPr id="20" name="SlideNumber 14"/>
          <p:cNvSpPr txBox="1"/>
          <p:nvPr/>
        </p:nvSpPr>
        <p:spPr>
          <a:xfrm>
            <a:off x="11430000" y="6470000"/>
            <a:ext cx="560000" cy="260000"/>
          </a:xfrm>
          <a:prstGeom prst="rect">
            <a:avLst/>
          </a:prstGeom>
          <a:noFill/>
        </p:spPr>
        <p:txBody>
          <a:bodyPr wrap="none" lIns="0" rIns="0" tIns="0" bIns="0" anchor="ctr">
            <a:spAutoFit/>
          </a:bodyPr>
          <a:lstStyle/>
          <a:p>
            <a:pPr algn="r"/>
            <a:r>
              <a:rPr sz="1300" b="1">
                <a:solidFill>
                  <a:srgbClr val="142028"/>
                </a:solidFill>
                <a:latin typeface="Calibri"/>
              </a:rPr>
              <a:t>14</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4">
    <p:bg>
      <p:bgPr>
        <a:solidFill>
          <a:srgbClr val="0E1920"/>
        </a:solidFill>
      </p:bgPr>
    </p:bg>
    <p:spTree>
      <p:nvGrpSpPr>
        <p:cNvPr id="1" name=""/>
        <p:cNvGrpSpPr/>
        <p:nvPr/>
      </p:nvGrpSpPr>
      <p:grpSpPr>
        <a:xfrm>
          <a:off x="0" y="0"/>
          <a:ext cx="0" cy="0"/>
          <a:chOff x="0" y="0"/>
          <a:chExt cx="0" cy="0"/>
        </a:xfrm>
      </p:grpSpPr>
      <p:sp>
        <p:nvSpPr>
          <p:cNvPr id="2" name="Shape 0"/>
          <p:cNvSpPr/>
          <p:nvPr/>
        </p:nvSpPr>
        <p:spPr>
          <a:xfrm>
            <a:off x="9811512" y="4773168"/>
            <a:ext cx="1645920" cy="1645920"/>
          </a:xfrm>
          <a:prstGeom prst="ellipse">
            <a:avLst/>
          </a:prstGeom>
          <a:solidFill>
            <a:srgbClr val="BE5504"/>
          </a:solidFill>
          <a:ln w="12700">
            <a:solidFill>
              <a:srgbClr val="BE5504"/>
            </a:solidFill>
            <a:prstDash val="solid"/>
          </a:ln>
        </p:spPr>
      </p:sp>
      <p:sp>
        <p:nvSpPr>
          <p:cNvPr id="3" name="Shape 1"/>
          <p:cNvSpPr/>
          <p:nvPr/>
        </p:nvSpPr>
        <p:spPr>
          <a:xfrm>
            <a:off x="10634472" y="5596128"/>
            <a:ext cx="822960" cy="822960"/>
          </a:xfrm>
          <a:prstGeom prst="ellipse">
            <a:avLst/>
          </a:prstGeom>
          <a:solidFill>
            <a:srgbClr val="D8762E"/>
          </a:solidFill>
          <a:ln w="12700">
            <a:solidFill>
              <a:srgbClr val="D8762E"/>
            </a:solidFill>
            <a:prstDash val="solid"/>
          </a:ln>
        </p:spPr>
      </p:sp>
      <p:sp>
        <p:nvSpPr>
          <p:cNvPr id="4" name="Text 2"/>
          <p:cNvSpPr txBox="1"/>
          <p:nvPr/>
        </p:nvSpPr>
        <p:spPr>
          <a:xfrm>
            <a:off x="1197864" y="1920240"/>
            <a:ext cx="8778240" cy="438912"/>
          </a:xfrm>
          <a:prstGeom prst="rect">
            <a:avLst/>
          </a:prstGeom>
          <a:noFill/>
          <a:ln/>
        </p:spPr>
        <p:txBody>
          <a:bodyPr wrap="square" rtlCol="0" anchor="ctr"/>
          <a:lstStyle/>
          <a:p>
            <a:pPr indent="0" marL="0">
              <a:buNone/>
            </a:pPr>
            <a:r>
              <a:rPr lang="en-US" sz="1680" b="1" spc="360" kern="0" dirty="0">
                <a:solidFill>
                  <a:srgbClr val="D8762E"/>
                </a:solidFill>
                <a:latin typeface="Calibri" pitchFamily="34" charset="0"/>
                <a:ea typeface="Calibri" pitchFamily="34" charset="-122"/>
                <a:cs typeface="Calibri" pitchFamily="34" charset="-120"/>
              </a:rPr>
              <a:t>SECTION FOUR</a:t>
            </a:r>
            <a:endParaRPr lang="en-US" sz="1680" dirty="0"/>
          </a:p>
        </p:txBody>
      </p:sp>
      <p:sp>
        <p:nvSpPr>
          <p:cNvPr id="5" name="Text 3"/>
          <p:cNvSpPr txBox="1"/>
          <p:nvPr/>
        </p:nvSpPr>
        <p:spPr>
          <a:xfrm>
            <a:off x="1197864" y="2414016"/>
            <a:ext cx="9436608" cy="1645920"/>
          </a:xfrm>
          <a:prstGeom prst="rect">
            <a:avLst/>
          </a:prstGeom>
          <a:noFill/>
          <a:ln/>
        </p:spPr>
        <p:txBody>
          <a:bodyPr wrap="square" rtlCol="0" anchor="ctr"/>
          <a:lstStyle/>
          <a:p>
            <a:pPr indent="0" marL="0">
              <a:buNone/>
            </a:pPr>
            <a:r>
              <a:rPr lang="en-US" sz="4800" b="1" dirty="0">
                <a:solidFill>
                  <a:srgbClr val="FFFFFF"/>
                </a:solidFill>
                <a:latin typeface="Cambria" pitchFamily="34" charset="0"/>
                <a:ea typeface="Cambria" pitchFamily="34" charset="-122"/>
                <a:cs typeface="Cambria" pitchFamily="34" charset="-120"/>
              </a:rPr>
              <a:t>Who may do this</a:t>
            </a:r>
            <a:endParaRPr lang="en-US" sz="4800" dirty="0"/>
          </a:p>
        </p:txBody>
      </p:sp>
      <p:sp>
        <p:nvSpPr>
          <p:cNvPr id="6" name="Text 4"/>
          <p:cNvSpPr txBox="1"/>
          <p:nvPr/>
        </p:nvSpPr>
        <p:spPr>
          <a:xfrm>
            <a:off x="1197864" y="4114800"/>
            <a:ext cx="8997696" cy="987552"/>
          </a:xfrm>
          <a:prstGeom prst="rect">
            <a:avLst/>
          </a:prstGeom>
          <a:noFill/>
          <a:ln/>
        </p:spPr>
        <p:txBody>
          <a:bodyPr wrap="square" rtlCol="0" anchor="ctr"/>
          <a:lstStyle/>
          <a:p>
            <a:pPr indent="0" marL="0">
              <a:buNone/>
            </a:pPr>
            <a:r>
              <a:rPr lang="en-US" sz="1920" dirty="0">
                <a:solidFill>
                  <a:srgbClr val="C8BFB1"/>
                </a:solidFill>
                <a:latin typeface="Calibri" pitchFamily="34" charset="0"/>
                <a:ea typeface="Calibri" pitchFamily="34" charset="-122"/>
                <a:cs typeface="Calibri" pitchFamily="34" charset="-120"/>
              </a:rPr>
              <a:t>Montana changed the rules in 2025. Some of what you know is out of date.</a:t>
            </a:r>
            <a:endParaRPr lang="en-US" sz="1920" dirty="0"/>
          </a:p>
        </p:txBody>
      </p:sp>
      <p:sp>
        <p:nvSpPr>
          <p:cNvPr id="7" name="SlideNumber 15"/>
          <p:cNvSpPr txBox="1"/>
          <p:nvPr/>
        </p:nvSpPr>
        <p:spPr>
          <a:xfrm>
            <a:off x="11430000" y="6470000"/>
            <a:ext cx="560000" cy="260000"/>
          </a:xfrm>
          <a:prstGeom prst="rect">
            <a:avLst/>
          </a:prstGeom>
          <a:noFill/>
        </p:spPr>
        <p:txBody>
          <a:bodyPr wrap="none" lIns="0" rIns="0" tIns="0" bIns="0" anchor="ctr">
            <a:spAutoFit/>
          </a:bodyPr>
          <a:lstStyle/>
          <a:p>
            <a:pPr algn="r"/>
            <a:r>
              <a:rPr sz="1300" b="1">
                <a:solidFill>
                  <a:srgbClr val="FBFAF7"/>
                </a:solidFill>
                <a:latin typeface="Calibri"/>
              </a:rPr>
              <a:t>15</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5">
    <p:bg>
      <p:bgPr>
        <a:solidFill>
          <a:srgbClr val="FFFFFF"/>
        </a:solidFill>
      </p:bgPr>
    </p:bg>
    <p:spTree>
      <p:nvGrpSpPr>
        <p:cNvPr id="1" name=""/>
        <p:cNvGrpSpPr/>
        <p:nvPr/>
      </p:nvGrpSpPr>
      <p:grpSpPr>
        <a:xfrm>
          <a:off x="0" y="0"/>
          <a:ext cx="0" cy="0"/>
          <a:chOff x="0" y="0"/>
          <a:chExt cx="0" cy="0"/>
        </a:xfrm>
      </p:grpSpPr>
      <p:sp>
        <p:nvSpPr>
          <p:cNvPr id="2" name="Text 0"/>
          <p:cNvSpPr txBox="1"/>
          <p:nvPr/>
        </p:nvSpPr>
        <p:spPr>
          <a:xfrm>
            <a:off x="1033272" y="351130"/>
            <a:ext cx="9875520" cy="329184"/>
          </a:xfrm>
          <a:prstGeom prst="rect">
            <a:avLst/>
          </a:prstGeom>
          <a:noFill/>
          <a:ln/>
        </p:spPr>
        <p:txBody>
          <a:bodyPr wrap="square" rtlCol="0" anchor="ctr"/>
          <a:lstStyle/>
          <a:p>
            <a:pPr indent="0" marL="0">
              <a:buNone/>
            </a:pPr>
            <a:r>
              <a:rPr lang="en-US" sz="1320" b="1" spc="240" kern="0" dirty="0">
                <a:solidFill>
                  <a:srgbClr val="BE5504"/>
                </a:solidFill>
                <a:latin typeface="Calibri" pitchFamily="34" charset="0"/>
                <a:ea typeface="Calibri" pitchFamily="34" charset="-122"/>
                <a:cs typeface="Calibri" pitchFamily="34" charset="-120"/>
              </a:rPr>
              <a:t>EFFECTIVE 9/1/2025</a:t>
            </a:r>
            <a:endParaRPr lang="en-US" sz="1320" dirty="0"/>
          </a:p>
        </p:txBody>
      </p:sp>
      <p:sp>
        <p:nvSpPr>
          <p:cNvPr id="3" name="Text 1"/>
          <p:cNvSpPr txBox="1"/>
          <p:nvPr/>
        </p:nvSpPr>
        <p:spPr>
          <a:xfrm>
            <a:off x="1033272" y="680314"/>
            <a:ext cx="9875520" cy="790042"/>
          </a:xfrm>
          <a:prstGeom prst="rect">
            <a:avLst/>
          </a:prstGeom>
          <a:noFill/>
          <a:ln/>
        </p:spPr>
        <p:txBody>
          <a:bodyPr wrap="square" rtlCol="0" anchor="ctr"/>
          <a:lstStyle/>
          <a:p>
            <a:pPr indent="0" marL="0">
              <a:buNone/>
            </a:pPr>
            <a:r>
              <a:rPr lang="en-US" sz="3480" b="1" dirty="0">
                <a:solidFill>
                  <a:srgbClr val="142028"/>
                </a:solidFill>
                <a:latin typeface="Cambria" pitchFamily="34" charset="0"/>
                <a:ea typeface="Cambria" pitchFamily="34" charset="-122"/>
                <a:cs typeface="Cambria" pitchFamily="34" charset="-120"/>
              </a:rPr>
              <a:t>Montana scope of practice</a:t>
            </a:r>
            <a:endParaRPr lang="en-US" sz="3480" dirty="0"/>
          </a:p>
        </p:txBody>
      </p:sp>
      <p:graphicFrame>
        <p:nvGraphicFramePr>
          <p:cNvPr id="16" name="Table 0"/>
          <p:cNvGraphicFramePr>
            <a:graphicFrameLocks noGrp="1"/>
          </p:cNvGraphicFramePr>
          <p:nvPr>
            <p:extLst>
              <p:ext uri="{D42A27DB-BD31-4B8C-83A1-F6EECF244321}">
                <p14:modId xmlns:p14="http://schemas.microsoft.com/office/powerpoint/2010/main" val="1579011935"/>
              </p:ext>
            </p:extLst>
          </p:nvPr>
        </p:nvGraphicFramePr>
        <p:xfrm>
          <a:off x="1088136" y="1645920"/>
          <a:ext cx="9985248" cy="914400"/>
        </p:xfrm>
        <a:graphic>
          <a:graphicData uri="http://schemas.openxmlformats.org/drawingml/2006/table">
            <a:tbl>
              <a:tblPr/>
              <a:tblGrid>
                <a:gridCol w="2633472"/>
                <a:gridCol w="3511296"/>
                <a:gridCol w="3840480"/>
              </a:tblGrid>
              <a:tr h="460858">
                <a:tc>
                  <a:txBody>
                    <a:bodyPr/>
                    <a:lstStyle/>
                    <a:p>
                      <a:pPr indent="0" marL="0">
                        <a:buNone/>
                      </a:pPr>
                      <a:r>
                        <a:rPr lang="en-US" sz="1680" b="1" dirty="0">
                          <a:solidFill>
                            <a:srgbClr val="FFFFFF"/>
                          </a:solidFill>
                          <a:latin typeface="Calibri" pitchFamily="34" charset="0"/>
                          <a:ea typeface="Calibri" pitchFamily="34" charset="-122"/>
                          <a:cs typeface="Calibri" pitchFamily="34" charset="-120"/>
                        </a:rPr>
                        <a:t>Level</a:t>
                      </a:r>
                      <a:endParaRPr lang="en-US" sz="1680" dirty="0">
                        <a:latin typeface="Calibri" charset="0"/>
                        <a:ea typeface="Calibri" charset="0"/>
                        <a:cs typeface="Calibri" charset="0"/>
                      </a:endParaRPr>
                    </a:p>
                  </a:txBody>
                  <a:tcPr marL="91440" marR="91440" marT="45720" marB="45720" anchor="ctr">
                    <a:lnL w="6350" cap="flat" cmpd="sng" algn="ctr">
                      <a:solidFill>
                        <a:srgbClr val="F1ECE3"/>
                      </a:solidFill>
                      <a:prstDash val="solid"/>
                      <a:round/>
                      <a:headEnd type="none" w="med" len="med"/>
                      <a:tailEnd type="none" w="med" len="med"/>
                    </a:lnL>
                    <a:lnR w="6350" cap="flat" cmpd="sng" algn="ctr">
                      <a:solidFill>
                        <a:srgbClr val="F1ECE3"/>
                      </a:solidFill>
                      <a:prstDash val="solid"/>
                      <a:round/>
                      <a:headEnd type="none" w="med" len="med"/>
                      <a:tailEnd type="none" w="med" len="med"/>
                    </a:lnR>
                    <a:lnT w="6350" cap="flat" cmpd="sng" algn="ctr">
                      <a:solidFill>
                        <a:srgbClr val="F1ECE3"/>
                      </a:solidFill>
                      <a:prstDash val="solid"/>
                      <a:round/>
                      <a:headEnd type="none" w="med" len="med"/>
                      <a:tailEnd type="none" w="med" len="med"/>
                    </a:lnT>
                    <a:lnB w="6350" cap="flat" cmpd="sng" algn="ctr">
                      <a:solidFill>
                        <a:srgbClr val="F1ECE3"/>
                      </a:solidFill>
                      <a:prstDash val="solid"/>
                      <a:round/>
                      <a:headEnd type="none" w="med" len="med"/>
                      <a:tailEnd type="none" w="med" len="med"/>
                    </a:lnB>
                    <a:solidFill>
                      <a:srgbClr val="0E1920"/>
                    </a:solidFill>
                  </a:tcPr>
                </a:tc>
                <a:tc>
                  <a:txBody>
                    <a:bodyPr/>
                    <a:lstStyle/>
                    <a:p>
                      <a:pPr indent="0" marL="0">
                        <a:buNone/>
                      </a:pPr>
                      <a:r>
                        <a:rPr lang="en-US" sz="1680" b="1" dirty="0">
                          <a:solidFill>
                            <a:srgbClr val="FFFFFF"/>
                          </a:solidFill>
                          <a:latin typeface="Calibri" pitchFamily="34" charset="0"/>
                          <a:ea typeface="Calibri" pitchFamily="34" charset="-122"/>
                          <a:cs typeface="Calibri" pitchFamily="34" charset="-120"/>
                        </a:rPr>
                        <a:t>CPAP?</a:t>
                      </a:r>
                      <a:endParaRPr lang="en-US" sz="1680" dirty="0">
                        <a:latin typeface="Calibri" charset="0"/>
                        <a:ea typeface="Calibri" charset="0"/>
                        <a:cs typeface="Calibri" charset="0"/>
                      </a:endParaRPr>
                    </a:p>
                  </a:txBody>
                  <a:tcPr marL="91440" marR="91440" marT="45720" marB="45720" anchor="ctr">
                    <a:lnL w="6350" cap="flat" cmpd="sng" algn="ctr">
                      <a:solidFill>
                        <a:srgbClr val="F1ECE3"/>
                      </a:solidFill>
                      <a:prstDash val="solid"/>
                      <a:round/>
                      <a:headEnd type="none" w="med" len="med"/>
                      <a:tailEnd type="none" w="med" len="med"/>
                    </a:lnL>
                    <a:lnR w="6350" cap="flat" cmpd="sng" algn="ctr">
                      <a:solidFill>
                        <a:srgbClr val="F1ECE3"/>
                      </a:solidFill>
                      <a:prstDash val="solid"/>
                      <a:round/>
                      <a:headEnd type="none" w="med" len="med"/>
                      <a:tailEnd type="none" w="med" len="med"/>
                    </a:lnR>
                    <a:lnT w="6350" cap="flat" cmpd="sng" algn="ctr">
                      <a:solidFill>
                        <a:srgbClr val="F1ECE3"/>
                      </a:solidFill>
                      <a:prstDash val="solid"/>
                      <a:round/>
                      <a:headEnd type="none" w="med" len="med"/>
                      <a:tailEnd type="none" w="med" len="med"/>
                    </a:lnT>
                    <a:lnB w="6350" cap="flat" cmpd="sng" algn="ctr">
                      <a:solidFill>
                        <a:srgbClr val="F1ECE3"/>
                      </a:solidFill>
                      <a:prstDash val="solid"/>
                      <a:round/>
                      <a:headEnd type="none" w="med" len="med"/>
                      <a:tailEnd type="none" w="med" len="med"/>
                    </a:lnB>
                    <a:solidFill>
                      <a:srgbClr val="0E1920"/>
                    </a:solidFill>
                  </a:tcPr>
                </a:tc>
                <a:tc>
                  <a:txBody>
                    <a:bodyPr/>
                    <a:lstStyle/>
                    <a:p>
                      <a:pPr indent="0" marL="0">
                        <a:buNone/>
                      </a:pPr>
                      <a:r>
                        <a:rPr lang="en-US" sz="1680" b="1" dirty="0">
                          <a:solidFill>
                            <a:srgbClr val="FFFFFF"/>
                          </a:solidFill>
                          <a:latin typeface="Calibri" pitchFamily="34" charset="0"/>
                          <a:ea typeface="Calibri" pitchFamily="34" charset="-122"/>
                          <a:cs typeface="Calibri" pitchFamily="34" charset="-120"/>
                        </a:rPr>
                        <a:t>Endorsement needed?</a:t>
                      </a:r>
                      <a:endParaRPr lang="en-US" sz="1680" dirty="0">
                        <a:latin typeface="Calibri" charset="0"/>
                        <a:ea typeface="Calibri" charset="0"/>
                        <a:cs typeface="Calibri" charset="0"/>
                      </a:endParaRPr>
                    </a:p>
                  </a:txBody>
                  <a:tcPr marL="91440" marR="91440" marT="45720" marB="45720" anchor="ctr">
                    <a:lnL w="6350" cap="flat" cmpd="sng" algn="ctr">
                      <a:solidFill>
                        <a:srgbClr val="F1ECE3"/>
                      </a:solidFill>
                      <a:prstDash val="solid"/>
                      <a:round/>
                      <a:headEnd type="none" w="med" len="med"/>
                      <a:tailEnd type="none" w="med" len="med"/>
                    </a:lnL>
                    <a:lnR w="6350" cap="flat" cmpd="sng" algn="ctr">
                      <a:solidFill>
                        <a:srgbClr val="F1ECE3"/>
                      </a:solidFill>
                      <a:prstDash val="solid"/>
                      <a:round/>
                      <a:headEnd type="none" w="med" len="med"/>
                      <a:tailEnd type="none" w="med" len="med"/>
                    </a:lnR>
                    <a:lnT w="6350" cap="flat" cmpd="sng" algn="ctr">
                      <a:solidFill>
                        <a:srgbClr val="F1ECE3"/>
                      </a:solidFill>
                      <a:prstDash val="solid"/>
                      <a:round/>
                      <a:headEnd type="none" w="med" len="med"/>
                      <a:tailEnd type="none" w="med" len="med"/>
                    </a:lnT>
                    <a:lnB w="6350" cap="flat" cmpd="sng" algn="ctr">
                      <a:solidFill>
                        <a:srgbClr val="F1ECE3"/>
                      </a:solidFill>
                      <a:prstDash val="solid"/>
                      <a:round/>
                      <a:headEnd type="none" w="med" len="med"/>
                      <a:tailEnd type="none" w="med" len="med"/>
                    </a:lnB>
                    <a:solidFill>
                      <a:srgbClr val="0E1920"/>
                    </a:solidFill>
                  </a:tcPr>
                </a:tc>
              </a:tr>
              <a:tr h="460858">
                <a:tc>
                  <a:txBody>
                    <a:bodyPr/>
                    <a:lstStyle/>
                    <a:p>
                      <a:pPr indent="0" marL="0">
                        <a:buNone/>
                      </a:pPr>
                      <a:r>
                        <a:rPr lang="en-US" sz="1680" b="1" dirty="0">
                          <a:solidFill>
                            <a:srgbClr val="000000"/>
                          </a:solidFill>
                          <a:latin typeface="Calibri" pitchFamily="34" charset="0"/>
                          <a:ea typeface="Calibri" pitchFamily="34" charset="-122"/>
                          <a:cs typeface="Calibri" pitchFamily="34" charset="-120"/>
                        </a:rPr>
                        <a:t>EMR</a:t>
                      </a:r>
                      <a:endParaRPr lang="en-US" sz="1680" dirty="0">
                        <a:latin typeface="Calibri" charset="0"/>
                        <a:ea typeface="Calibri" charset="0"/>
                        <a:cs typeface="Calibri" charset="0"/>
                      </a:endParaRPr>
                    </a:p>
                  </a:txBody>
                  <a:tcPr marL="91440" marR="91440" marT="45720" marB="45720" anchor="ctr">
                    <a:lnL w="6350" cap="flat" cmpd="sng" algn="ctr">
                      <a:solidFill>
                        <a:srgbClr val="F1ECE3"/>
                      </a:solidFill>
                      <a:prstDash val="solid"/>
                      <a:round/>
                      <a:headEnd type="none" w="med" len="med"/>
                      <a:tailEnd type="none" w="med" len="med"/>
                    </a:lnL>
                    <a:lnR w="6350" cap="flat" cmpd="sng" algn="ctr">
                      <a:solidFill>
                        <a:srgbClr val="F1ECE3"/>
                      </a:solidFill>
                      <a:prstDash val="solid"/>
                      <a:round/>
                      <a:headEnd type="none" w="med" len="med"/>
                      <a:tailEnd type="none" w="med" len="med"/>
                    </a:lnR>
                    <a:lnT w="6350" cap="flat" cmpd="sng" algn="ctr">
                      <a:solidFill>
                        <a:srgbClr val="F1ECE3"/>
                      </a:solidFill>
                      <a:prstDash val="solid"/>
                      <a:round/>
                      <a:headEnd type="none" w="med" len="med"/>
                      <a:tailEnd type="none" w="med" len="med"/>
                    </a:lnT>
                    <a:lnB w="6350" cap="flat" cmpd="sng" algn="ctr">
                      <a:solidFill>
                        <a:srgbClr val="F1ECE3"/>
                      </a:solidFill>
                      <a:prstDash val="solid"/>
                      <a:round/>
                      <a:headEnd type="none" w="med" len="med"/>
                      <a:tailEnd type="none" w="med" len="med"/>
                    </a:lnB>
                  </a:tcPr>
                </a:tc>
                <a:tc>
                  <a:txBody>
                    <a:bodyPr/>
                    <a:lstStyle/>
                    <a:p>
                      <a:pPr indent="0" marL="0">
                        <a:buNone/>
                      </a:pPr>
                      <a:r>
                        <a:rPr lang="en-US" sz="1680" b="1" dirty="0">
                          <a:solidFill>
                            <a:srgbClr val="8A2424"/>
                          </a:solidFill>
                          <a:latin typeface="Calibri" pitchFamily="34" charset="0"/>
                          <a:ea typeface="Calibri" pitchFamily="34" charset="-122"/>
                          <a:cs typeface="Calibri" pitchFamily="34" charset="-120"/>
                        </a:rPr>
                        <a:t>NOT in scope</a:t>
                      </a:r>
                      <a:endParaRPr lang="en-US" sz="1680" dirty="0">
                        <a:latin typeface="Calibri" charset="0"/>
                        <a:ea typeface="Calibri" charset="0"/>
                        <a:cs typeface="Calibri" charset="0"/>
                      </a:endParaRPr>
                    </a:p>
                  </a:txBody>
                  <a:tcPr marL="91440" marR="91440" marT="45720" marB="45720" anchor="ctr">
                    <a:lnL w="6350" cap="flat" cmpd="sng" algn="ctr">
                      <a:solidFill>
                        <a:srgbClr val="F1ECE3"/>
                      </a:solidFill>
                      <a:prstDash val="solid"/>
                      <a:round/>
                      <a:headEnd type="none" w="med" len="med"/>
                      <a:tailEnd type="none" w="med" len="med"/>
                    </a:lnL>
                    <a:lnR w="6350" cap="flat" cmpd="sng" algn="ctr">
                      <a:solidFill>
                        <a:srgbClr val="F1ECE3"/>
                      </a:solidFill>
                      <a:prstDash val="solid"/>
                      <a:round/>
                      <a:headEnd type="none" w="med" len="med"/>
                      <a:tailEnd type="none" w="med" len="med"/>
                    </a:lnR>
                    <a:lnT w="6350" cap="flat" cmpd="sng" algn="ctr">
                      <a:solidFill>
                        <a:srgbClr val="F1ECE3"/>
                      </a:solidFill>
                      <a:prstDash val="solid"/>
                      <a:round/>
                      <a:headEnd type="none" w="med" len="med"/>
                      <a:tailEnd type="none" w="med" len="med"/>
                    </a:lnT>
                    <a:lnB w="6350" cap="flat" cmpd="sng" algn="ctr">
                      <a:solidFill>
                        <a:srgbClr val="F1ECE3"/>
                      </a:solidFill>
                      <a:prstDash val="solid"/>
                      <a:round/>
                      <a:headEnd type="none" w="med" len="med"/>
                      <a:tailEnd type="none" w="med" len="med"/>
                    </a:lnB>
                    <a:solidFill>
                      <a:srgbClr val="F6E7E3"/>
                    </a:solidFill>
                  </a:tcPr>
                </a:tc>
                <a:tc>
                  <a:txBody>
                    <a:bodyPr/>
                    <a:lstStyle/>
                    <a:p>
                      <a:pPr indent="0" marL="0">
                        <a:buNone/>
                      </a:pPr>
                      <a:r>
                        <a:rPr lang="en-US" sz="1680" dirty="0">
                          <a:solidFill>
                            <a:srgbClr val="000000"/>
                          </a:solidFill>
                          <a:latin typeface="Calibri" pitchFamily="34" charset="0"/>
                          <a:ea typeface="Calibri" pitchFamily="34" charset="-122"/>
                          <a:cs typeface="Calibri" pitchFamily="34" charset="-120"/>
                        </a:rPr>
                        <a:t>—</a:t>
                      </a:r>
                      <a:endParaRPr lang="en-US" sz="1680" dirty="0">
                        <a:latin typeface="Calibri" charset="0"/>
                        <a:ea typeface="Calibri" charset="0"/>
                        <a:cs typeface="Calibri" charset="0"/>
                      </a:endParaRPr>
                    </a:p>
                  </a:txBody>
                  <a:tcPr marL="91440" marR="91440" marT="45720" marB="45720" anchor="ctr">
                    <a:lnL w="6350" cap="flat" cmpd="sng" algn="ctr">
                      <a:solidFill>
                        <a:srgbClr val="F1ECE3"/>
                      </a:solidFill>
                      <a:prstDash val="solid"/>
                      <a:round/>
                      <a:headEnd type="none" w="med" len="med"/>
                      <a:tailEnd type="none" w="med" len="med"/>
                    </a:lnL>
                    <a:lnR w="6350" cap="flat" cmpd="sng" algn="ctr">
                      <a:solidFill>
                        <a:srgbClr val="F1ECE3"/>
                      </a:solidFill>
                      <a:prstDash val="solid"/>
                      <a:round/>
                      <a:headEnd type="none" w="med" len="med"/>
                      <a:tailEnd type="none" w="med" len="med"/>
                    </a:lnR>
                    <a:lnT w="6350" cap="flat" cmpd="sng" algn="ctr">
                      <a:solidFill>
                        <a:srgbClr val="F1ECE3"/>
                      </a:solidFill>
                      <a:prstDash val="solid"/>
                      <a:round/>
                      <a:headEnd type="none" w="med" len="med"/>
                      <a:tailEnd type="none" w="med" len="med"/>
                    </a:lnT>
                    <a:lnB w="6350" cap="flat" cmpd="sng" algn="ctr">
                      <a:solidFill>
                        <a:srgbClr val="F1ECE3"/>
                      </a:solidFill>
                      <a:prstDash val="solid"/>
                      <a:round/>
                      <a:headEnd type="none" w="med" len="med"/>
                      <a:tailEnd type="none" w="med" len="med"/>
                    </a:lnB>
                  </a:tcPr>
                </a:tc>
              </a:tr>
              <a:tr h="460858">
                <a:tc>
                  <a:txBody>
                    <a:bodyPr/>
                    <a:lstStyle/>
                    <a:p>
                      <a:pPr indent="0" marL="0">
                        <a:buNone/>
                      </a:pPr>
                      <a:r>
                        <a:rPr lang="en-US" sz="1680" b="1" dirty="0">
                          <a:solidFill>
                            <a:srgbClr val="000000"/>
                          </a:solidFill>
                          <a:latin typeface="Calibri" pitchFamily="34" charset="0"/>
                          <a:ea typeface="Calibri" pitchFamily="34" charset="-122"/>
                          <a:cs typeface="Calibri" pitchFamily="34" charset="-120"/>
                        </a:rPr>
                        <a:t>EMT</a:t>
                      </a:r>
                      <a:endParaRPr lang="en-US" sz="1680" dirty="0">
                        <a:latin typeface="Calibri" charset="0"/>
                        <a:ea typeface="Calibri" charset="0"/>
                        <a:cs typeface="Calibri" charset="0"/>
                      </a:endParaRPr>
                    </a:p>
                  </a:txBody>
                  <a:tcPr marL="91440" marR="91440" marT="45720" marB="45720" anchor="ctr">
                    <a:lnL w="6350" cap="flat" cmpd="sng" algn="ctr">
                      <a:solidFill>
                        <a:srgbClr val="F1ECE3"/>
                      </a:solidFill>
                      <a:prstDash val="solid"/>
                      <a:round/>
                      <a:headEnd type="none" w="med" len="med"/>
                      <a:tailEnd type="none" w="med" len="med"/>
                    </a:lnL>
                    <a:lnR w="6350" cap="flat" cmpd="sng" algn="ctr">
                      <a:solidFill>
                        <a:srgbClr val="F1ECE3"/>
                      </a:solidFill>
                      <a:prstDash val="solid"/>
                      <a:round/>
                      <a:headEnd type="none" w="med" len="med"/>
                      <a:tailEnd type="none" w="med" len="med"/>
                    </a:lnR>
                    <a:lnT w="6350" cap="flat" cmpd="sng" algn="ctr">
                      <a:solidFill>
                        <a:srgbClr val="F1ECE3"/>
                      </a:solidFill>
                      <a:prstDash val="solid"/>
                      <a:round/>
                      <a:headEnd type="none" w="med" len="med"/>
                      <a:tailEnd type="none" w="med" len="med"/>
                    </a:lnT>
                    <a:lnB w="6350" cap="flat" cmpd="sng" algn="ctr">
                      <a:solidFill>
                        <a:srgbClr val="F1ECE3"/>
                      </a:solidFill>
                      <a:prstDash val="solid"/>
                      <a:round/>
                      <a:headEnd type="none" w="med" len="med"/>
                      <a:tailEnd type="none" w="med" len="med"/>
                    </a:lnB>
                  </a:tcPr>
                </a:tc>
                <a:tc>
                  <a:txBody>
                    <a:bodyPr/>
                    <a:lstStyle/>
                    <a:p>
                      <a:pPr indent="0" marL="0">
                        <a:buNone/>
                      </a:pPr>
                      <a:r>
                        <a:rPr lang="en-US" sz="1680" b="1" dirty="0">
                          <a:solidFill>
                            <a:srgbClr val="BE5504"/>
                          </a:solidFill>
                          <a:latin typeface="Calibri" pitchFamily="34" charset="0"/>
                          <a:ea typeface="Calibri" pitchFamily="34" charset="-122"/>
                          <a:cs typeface="Calibri" pitchFamily="34" charset="-120"/>
                        </a:rPr>
                        <a:t>In scope</a:t>
                      </a:r>
                      <a:endParaRPr lang="en-US" sz="1680" dirty="0">
                        <a:latin typeface="Calibri" charset="0"/>
                        <a:ea typeface="Calibri" charset="0"/>
                        <a:cs typeface="Calibri" charset="0"/>
                      </a:endParaRPr>
                    </a:p>
                  </a:txBody>
                  <a:tcPr marL="91440" marR="91440" marT="45720" marB="45720" anchor="ctr">
                    <a:lnL w="6350" cap="flat" cmpd="sng" algn="ctr">
                      <a:solidFill>
                        <a:srgbClr val="F1ECE3"/>
                      </a:solidFill>
                      <a:prstDash val="solid"/>
                      <a:round/>
                      <a:headEnd type="none" w="med" len="med"/>
                      <a:tailEnd type="none" w="med" len="med"/>
                    </a:lnL>
                    <a:lnR w="6350" cap="flat" cmpd="sng" algn="ctr">
                      <a:solidFill>
                        <a:srgbClr val="F1ECE3"/>
                      </a:solidFill>
                      <a:prstDash val="solid"/>
                      <a:round/>
                      <a:headEnd type="none" w="med" len="med"/>
                      <a:tailEnd type="none" w="med" len="med"/>
                    </a:lnR>
                    <a:lnT w="6350" cap="flat" cmpd="sng" algn="ctr">
                      <a:solidFill>
                        <a:srgbClr val="F1ECE3"/>
                      </a:solidFill>
                      <a:prstDash val="solid"/>
                      <a:round/>
                      <a:headEnd type="none" w="med" len="med"/>
                      <a:tailEnd type="none" w="med" len="med"/>
                    </a:lnT>
                    <a:lnB w="6350" cap="flat" cmpd="sng" algn="ctr">
                      <a:solidFill>
                        <a:srgbClr val="F1ECE3"/>
                      </a:solidFill>
                      <a:prstDash val="solid"/>
                      <a:round/>
                      <a:headEnd type="none" w="med" len="med"/>
                      <a:tailEnd type="none" w="med" len="med"/>
                    </a:lnB>
                  </a:tcPr>
                </a:tc>
                <a:tc>
                  <a:txBody>
                    <a:bodyPr/>
                    <a:lstStyle/>
                    <a:p>
                      <a:pPr indent="0" marL="0">
                        <a:buNone/>
                      </a:pPr>
                      <a:r>
                        <a:rPr lang="en-US" sz="1680" dirty="0">
                          <a:solidFill>
                            <a:srgbClr val="000000"/>
                          </a:solidFill>
                          <a:latin typeface="Calibri" pitchFamily="34" charset="0"/>
                          <a:ea typeface="Calibri" pitchFamily="34" charset="-122"/>
                          <a:cs typeface="Calibri" pitchFamily="34" charset="-120"/>
                        </a:rPr>
                        <a:t>None</a:t>
                      </a:r>
                      <a:endParaRPr lang="en-US" sz="1680" dirty="0">
                        <a:latin typeface="Calibri" charset="0"/>
                        <a:ea typeface="Calibri" charset="0"/>
                        <a:cs typeface="Calibri" charset="0"/>
                      </a:endParaRPr>
                    </a:p>
                  </a:txBody>
                  <a:tcPr marL="91440" marR="91440" marT="45720" marB="45720" anchor="ctr">
                    <a:lnL w="6350" cap="flat" cmpd="sng" algn="ctr">
                      <a:solidFill>
                        <a:srgbClr val="F1ECE3"/>
                      </a:solidFill>
                      <a:prstDash val="solid"/>
                      <a:round/>
                      <a:headEnd type="none" w="med" len="med"/>
                      <a:tailEnd type="none" w="med" len="med"/>
                    </a:lnL>
                    <a:lnR w="6350" cap="flat" cmpd="sng" algn="ctr">
                      <a:solidFill>
                        <a:srgbClr val="F1ECE3"/>
                      </a:solidFill>
                      <a:prstDash val="solid"/>
                      <a:round/>
                      <a:headEnd type="none" w="med" len="med"/>
                      <a:tailEnd type="none" w="med" len="med"/>
                    </a:lnR>
                    <a:lnT w="6350" cap="flat" cmpd="sng" algn="ctr">
                      <a:solidFill>
                        <a:srgbClr val="F1ECE3"/>
                      </a:solidFill>
                      <a:prstDash val="solid"/>
                      <a:round/>
                      <a:headEnd type="none" w="med" len="med"/>
                      <a:tailEnd type="none" w="med" len="med"/>
                    </a:lnT>
                    <a:lnB w="6350" cap="flat" cmpd="sng" algn="ctr">
                      <a:solidFill>
                        <a:srgbClr val="F1ECE3"/>
                      </a:solidFill>
                      <a:prstDash val="solid"/>
                      <a:round/>
                      <a:headEnd type="none" w="med" len="med"/>
                      <a:tailEnd type="none" w="med" len="med"/>
                    </a:lnB>
                  </a:tcPr>
                </a:tc>
              </a:tr>
              <a:tr h="460858">
                <a:tc>
                  <a:txBody>
                    <a:bodyPr/>
                    <a:lstStyle/>
                    <a:p>
                      <a:pPr indent="0" marL="0">
                        <a:buNone/>
                      </a:pPr>
                      <a:r>
                        <a:rPr lang="en-US" sz="1680" b="1" dirty="0">
                          <a:solidFill>
                            <a:srgbClr val="000000"/>
                          </a:solidFill>
                          <a:latin typeface="Calibri" pitchFamily="34" charset="0"/>
                          <a:ea typeface="Calibri" pitchFamily="34" charset="-122"/>
                          <a:cs typeface="Calibri" pitchFamily="34" charset="-120"/>
                        </a:rPr>
                        <a:t>AEMT</a:t>
                      </a:r>
                      <a:endParaRPr lang="en-US" sz="1680" dirty="0">
                        <a:latin typeface="Calibri" charset="0"/>
                        <a:ea typeface="Calibri" charset="0"/>
                        <a:cs typeface="Calibri" charset="0"/>
                      </a:endParaRPr>
                    </a:p>
                  </a:txBody>
                  <a:tcPr marL="91440" marR="91440" marT="45720" marB="45720" anchor="ctr">
                    <a:lnL w="6350" cap="flat" cmpd="sng" algn="ctr">
                      <a:solidFill>
                        <a:srgbClr val="F1ECE3"/>
                      </a:solidFill>
                      <a:prstDash val="solid"/>
                      <a:round/>
                      <a:headEnd type="none" w="med" len="med"/>
                      <a:tailEnd type="none" w="med" len="med"/>
                    </a:lnL>
                    <a:lnR w="6350" cap="flat" cmpd="sng" algn="ctr">
                      <a:solidFill>
                        <a:srgbClr val="F1ECE3"/>
                      </a:solidFill>
                      <a:prstDash val="solid"/>
                      <a:round/>
                      <a:headEnd type="none" w="med" len="med"/>
                      <a:tailEnd type="none" w="med" len="med"/>
                    </a:lnR>
                    <a:lnT w="6350" cap="flat" cmpd="sng" algn="ctr">
                      <a:solidFill>
                        <a:srgbClr val="F1ECE3"/>
                      </a:solidFill>
                      <a:prstDash val="solid"/>
                      <a:round/>
                      <a:headEnd type="none" w="med" len="med"/>
                      <a:tailEnd type="none" w="med" len="med"/>
                    </a:lnT>
                    <a:lnB w="6350" cap="flat" cmpd="sng" algn="ctr">
                      <a:solidFill>
                        <a:srgbClr val="F1ECE3"/>
                      </a:solidFill>
                      <a:prstDash val="solid"/>
                      <a:round/>
                      <a:headEnd type="none" w="med" len="med"/>
                      <a:tailEnd type="none" w="med" len="med"/>
                    </a:lnB>
                  </a:tcPr>
                </a:tc>
                <a:tc>
                  <a:txBody>
                    <a:bodyPr/>
                    <a:lstStyle/>
                    <a:p>
                      <a:pPr indent="0" marL="0">
                        <a:buNone/>
                      </a:pPr>
                      <a:r>
                        <a:rPr lang="en-US" sz="1680" b="1" dirty="0">
                          <a:solidFill>
                            <a:srgbClr val="BE5504"/>
                          </a:solidFill>
                          <a:latin typeface="Calibri" pitchFamily="34" charset="0"/>
                          <a:ea typeface="Calibri" pitchFamily="34" charset="-122"/>
                          <a:cs typeface="Calibri" pitchFamily="34" charset="-120"/>
                        </a:rPr>
                        <a:t>In scope</a:t>
                      </a:r>
                      <a:endParaRPr lang="en-US" sz="1680" dirty="0">
                        <a:latin typeface="Calibri" charset="0"/>
                        <a:ea typeface="Calibri" charset="0"/>
                        <a:cs typeface="Calibri" charset="0"/>
                      </a:endParaRPr>
                    </a:p>
                  </a:txBody>
                  <a:tcPr marL="91440" marR="91440" marT="45720" marB="45720" anchor="ctr">
                    <a:lnL w="6350" cap="flat" cmpd="sng" algn="ctr">
                      <a:solidFill>
                        <a:srgbClr val="F1ECE3"/>
                      </a:solidFill>
                      <a:prstDash val="solid"/>
                      <a:round/>
                      <a:headEnd type="none" w="med" len="med"/>
                      <a:tailEnd type="none" w="med" len="med"/>
                    </a:lnL>
                    <a:lnR w="6350" cap="flat" cmpd="sng" algn="ctr">
                      <a:solidFill>
                        <a:srgbClr val="F1ECE3"/>
                      </a:solidFill>
                      <a:prstDash val="solid"/>
                      <a:round/>
                      <a:headEnd type="none" w="med" len="med"/>
                      <a:tailEnd type="none" w="med" len="med"/>
                    </a:lnR>
                    <a:lnT w="6350" cap="flat" cmpd="sng" algn="ctr">
                      <a:solidFill>
                        <a:srgbClr val="F1ECE3"/>
                      </a:solidFill>
                      <a:prstDash val="solid"/>
                      <a:round/>
                      <a:headEnd type="none" w="med" len="med"/>
                      <a:tailEnd type="none" w="med" len="med"/>
                    </a:lnT>
                    <a:lnB w="6350" cap="flat" cmpd="sng" algn="ctr">
                      <a:solidFill>
                        <a:srgbClr val="F1ECE3"/>
                      </a:solidFill>
                      <a:prstDash val="solid"/>
                      <a:round/>
                      <a:headEnd type="none" w="med" len="med"/>
                      <a:tailEnd type="none" w="med" len="med"/>
                    </a:lnB>
                  </a:tcPr>
                </a:tc>
                <a:tc>
                  <a:txBody>
                    <a:bodyPr/>
                    <a:lstStyle/>
                    <a:p>
                      <a:pPr indent="0" marL="0">
                        <a:buNone/>
                      </a:pPr>
                      <a:r>
                        <a:rPr lang="en-US" sz="1680" dirty="0">
                          <a:solidFill>
                            <a:srgbClr val="000000"/>
                          </a:solidFill>
                          <a:latin typeface="Calibri" pitchFamily="34" charset="0"/>
                          <a:ea typeface="Calibri" pitchFamily="34" charset="-122"/>
                          <a:cs typeface="Calibri" pitchFamily="34" charset="-120"/>
                        </a:rPr>
                        <a:t>None</a:t>
                      </a:r>
                      <a:endParaRPr lang="en-US" sz="1680" dirty="0">
                        <a:latin typeface="Calibri" charset="0"/>
                        <a:ea typeface="Calibri" charset="0"/>
                        <a:cs typeface="Calibri" charset="0"/>
                      </a:endParaRPr>
                    </a:p>
                  </a:txBody>
                  <a:tcPr marL="91440" marR="91440" marT="45720" marB="45720" anchor="ctr">
                    <a:lnL w="6350" cap="flat" cmpd="sng" algn="ctr">
                      <a:solidFill>
                        <a:srgbClr val="F1ECE3"/>
                      </a:solidFill>
                      <a:prstDash val="solid"/>
                      <a:round/>
                      <a:headEnd type="none" w="med" len="med"/>
                      <a:tailEnd type="none" w="med" len="med"/>
                    </a:lnL>
                    <a:lnR w="6350" cap="flat" cmpd="sng" algn="ctr">
                      <a:solidFill>
                        <a:srgbClr val="F1ECE3"/>
                      </a:solidFill>
                      <a:prstDash val="solid"/>
                      <a:round/>
                      <a:headEnd type="none" w="med" len="med"/>
                      <a:tailEnd type="none" w="med" len="med"/>
                    </a:lnR>
                    <a:lnT w="6350" cap="flat" cmpd="sng" algn="ctr">
                      <a:solidFill>
                        <a:srgbClr val="F1ECE3"/>
                      </a:solidFill>
                      <a:prstDash val="solid"/>
                      <a:round/>
                      <a:headEnd type="none" w="med" len="med"/>
                      <a:tailEnd type="none" w="med" len="med"/>
                    </a:lnT>
                    <a:lnB w="6350" cap="flat" cmpd="sng" algn="ctr">
                      <a:solidFill>
                        <a:srgbClr val="F1ECE3"/>
                      </a:solidFill>
                      <a:prstDash val="solid"/>
                      <a:round/>
                      <a:headEnd type="none" w="med" len="med"/>
                      <a:tailEnd type="none" w="med" len="med"/>
                    </a:lnB>
                  </a:tcPr>
                </a:tc>
              </a:tr>
              <a:tr h="460858">
                <a:tc>
                  <a:txBody>
                    <a:bodyPr/>
                    <a:lstStyle/>
                    <a:p>
                      <a:pPr indent="0" marL="0">
                        <a:buNone/>
                      </a:pPr>
                      <a:r>
                        <a:rPr lang="en-US" sz="1680" b="1" dirty="0">
                          <a:solidFill>
                            <a:srgbClr val="000000"/>
                          </a:solidFill>
                          <a:latin typeface="Calibri" pitchFamily="34" charset="0"/>
                          <a:ea typeface="Calibri" pitchFamily="34" charset="-122"/>
                          <a:cs typeface="Calibri" pitchFamily="34" charset="-120"/>
                        </a:rPr>
                        <a:t>Paramedic</a:t>
                      </a:r>
                      <a:endParaRPr lang="en-US" sz="1680" dirty="0">
                        <a:latin typeface="Calibri" charset="0"/>
                        <a:ea typeface="Calibri" charset="0"/>
                        <a:cs typeface="Calibri" charset="0"/>
                      </a:endParaRPr>
                    </a:p>
                  </a:txBody>
                  <a:tcPr marL="91440" marR="91440" marT="45720" marB="45720" anchor="ctr">
                    <a:lnL w="6350" cap="flat" cmpd="sng" algn="ctr">
                      <a:solidFill>
                        <a:srgbClr val="F1ECE3"/>
                      </a:solidFill>
                      <a:prstDash val="solid"/>
                      <a:round/>
                      <a:headEnd type="none" w="med" len="med"/>
                      <a:tailEnd type="none" w="med" len="med"/>
                    </a:lnL>
                    <a:lnR w="6350" cap="flat" cmpd="sng" algn="ctr">
                      <a:solidFill>
                        <a:srgbClr val="F1ECE3"/>
                      </a:solidFill>
                      <a:prstDash val="solid"/>
                      <a:round/>
                      <a:headEnd type="none" w="med" len="med"/>
                      <a:tailEnd type="none" w="med" len="med"/>
                    </a:lnR>
                    <a:lnT w="6350" cap="flat" cmpd="sng" algn="ctr">
                      <a:solidFill>
                        <a:srgbClr val="F1ECE3"/>
                      </a:solidFill>
                      <a:prstDash val="solid"/>
                      <a:round/>
                      <a:headEnd type="none" w="med" len="med"/>
                      <a:tailEnd type="none" w="med" len="med"/>
                    </a:lnT>
                    <a:lnB w="6350" cap="flat" cmpd="sng" algn="ctr">
                      <a:solidFill>
                        <a:srgbClr val="F1ECE3"/>
                      </a:solidFill>
                      <a:prstDash val="solid"/>
                      <a:round/>
                      <a:headEnd type="none" w="med" len="med"/>
                      <a:tailEnd type="none" w="med" len="med"/>
                    </a:lnB>
                  </a:tcPr>
                </a:tc>
                <a:tc>
                  <a:txBody>
                    <a:bodyPr/>
                    <a:lstStyle/>
                    <a:p>
                      <a:pPr indent="0" marL="0">
                        <a:buNone/>
                      </a:pPr>
                      <a:r>
                        <a:rPr lang="en-US" sz="1680" b="1" dirty="0">
                          <a:solidFill>
                            <a:srgbClr val="BE5504"/>
                          </a:solidFill>
                          <a:latin typeface="Calibri" pitchFamily="34" charset="0"/>
                          <a:ea typeface="Calibri" pitchFamily="34" charset="-122"/>
                          <a:cs typeface="Calibri" pitchFamily="34" charset="-120"/>
                        </a:rPr>
                        <a:t>In scope</a:t>
                      </a:r>
                      <a:endParaRPr lang="en-US" sz="1680" dirty="0">
                        <a:latin typeface="Calibri" charset="0"/>
                        <a:ea typeface="Calibri" charset="0"/>
                        <a:cs typeface="Calibri" charset="0"/>
                      </a:endParaRPr>
                    </a:p>
                  </a:txBody>
                  <a:tcPr marL="91440" marR="91440" marT="45720" marB="45720" anchor="ctr">
                    <a:lnL w="6350" cap="flat" cmpd="sng" algn="ctr">
                      <a:solidFill>
                        <a:srgbClr val="F1ECE3"/>
                      </a:solidFill>
                      <a:prstDash val="solid"/>
                      <a:round/>
                      <a:headEnd type="none" w="med" len="med"/>
                      <a:tailEnd type="none" w="med" len="med"/>
                    </a:lnL>
                    <a:lnR w="6350" cap="flat" cmpd="sng" algn="ctr">
                      <a:solidFill>
                        <a:srgbClr val="F1ECE3"/>
                      </a:solidFill>
                      <a:prstDash val="solid"/>
                      <a:round/>
                      <a:headEnd type="none" w="med" len="med"/>
                      <a:tailEnd type="none" w="med" len="med"/>
                    </a:lnR>
                    <a:lnT w="6350" cap="flat" cmpd="sng" algn="ctr">
                      <a:solidFill>
                        <a:srgbClr val="F1ECE3"/>
                      </a:solidFill>
                      <a:prstDash val="solid"/>
                      <a:round/>
                      <a:headEnd type="none" w="med" len="med"/>
                      <a:tailEnd type="none" w="med" len="med"/>
                    </a:lnT>
                    <a:lnB w="6350" cap="flat" cmpd="sng" algn="ctr">
                      <a:solidFill>
                        <a:srgbClr val="F1ECE3"/>
                      </a:solidFill>
                      <a:prstDash val="solid"/>
                      <a:round/>
                      <a:headEnd type="none" w="med" len="med"/>
                      <a:tailEnd type="none" w="med" len="med"/>
                    </a:lnB>
                  </a:tcPr>
                </a:tc>
                <a:tc>
                  <a:txBody>
                    <a:bodyPr/>
                    <a:lstStyle/>
                    <a:p>
                      <a:pPr indent="0" marL="0">
                        <a:buNone/>
                      </a:pPr>
                      <a:r>
                        <a:rPr lang="en-US" sz="1680" dirty="0">
                          <a:solidFill>
                            <a:srgbClr val="000000"/>
                          </a:solidFill>
                          <a:latin typeface="Calibri" pitchFamily="34" charset="0"/>
                          <a:ea typeface="Calibri" pitchFamily="34" charset="-122"/>
                          <a:cs typeface="Calibri" pitchFamily="34" charset="-120"/>
                        </a:rPr>
                        <a:t>None</a:t>
                      </a:r>
                      <a:endParaRPr lang="en-US" sz="1680" dirty="0">
                        <a:latin typeface="Calibri" charset="0"/>
                        <a:ea typeface="Calibri" charset="0"/>
                        <a:cs typeface="Calibri" charset="0"/>
                      </a:endParaRPr>
                    </a:p>
                  </a:txBody>
                  <a:tcPr marL="91440" marR="91440" marT="45720" marB="45720" anchor="ctr">
                    <a:lnL w="6350" cap="flat" cmpd="sng" algn="ctr">
                      <a:solidFill>
                        <a:srgbClr val="F1ECE3"/>
                      </a:solidFill>
                      <a:prstDash val="solid"/>
                      <a:round/>
                      <a:headEnd type="none" w="med" len="med"/>
                      <a:tailEnd type="none" w="med" len="med"/>
                    </a:lnL>
                    <a:lnR w="6350" cap="flat" cmpd="sng" algn="ctr">
                      <a:solidFill>
                        <a:srgbClr val="F1ECE3"/>
                      </a:solidFill>
                      <a:prstDash val="solid"/>
                      <a:round/>
                      <a:headEnd type="none" w="med" len="med"/>
                      <a:tailEnd type="none" w="med" len="med"/>
                    </a:lnR>
                    <a:lnT w="6350" cap="flat" cmpd="sng" algn="ctr">
                      <a:solidFill>
                        <a:srgbClr val="F1ECE3"/>
                      </a:solidFill>
                      <a:prstDash val="solid"/>
                      <a:round/>
                      <a:headEnd type="none" w="med" len="med"/>
                      <a:tailEnd type="none" w="med" len="med"/>
                    </a:lnT>
                    <a:lnB w="6350" cap="flat" cmpd="sng" algn="ctr">
                      <a:solidFill>
                        <a:srgbClr val="F1ECE3"/>
                      </a:solidFill>
                      <a:prstDash val="solid"/>
                      <a:round/>
                      <a:headEnd type="none" w="med" len="med"/>
                      <a:tailEnd type="none" w="med" len="med"/>
                    </a:lnB>
                  </a:tcPr>
                </a:tc>
              </a:tr>
            </a:tbl>
          </a:graphicData>
        </a:graphic>
      </p:graphicFrame>
      <p:sp>
        <p:nvSpPr>
          <p:cNvPr id="5" name="Shape 2"/>
          <p:cNvSpPr/>
          <p:nvPr/>
        </p:nvSpPr>
        <p:spPr>
          <a:xfrm>
            <a:off x="1088136" y="4120000"/>
            <a:ext cx="9985248" cy="1000000"/>
          </a:xfrm>
          <a:prstGeom prst="roundRect">
            <a:avLst>
              <a:gd name="adj" fmla="val 8333"/>
            </a:avLst>
          </a:prstGeom>
          <a:solidFill>
            <a:srgbClr val="FBFAF7"/>
          </a:solidFill>
          <a:ln w="12700">
            <a:solidFill>
              <a:srgbClr val="BE5504"/>
            </a:solidFill>
            <a:prstDash val="solid"/>
          </a:ln>
        </p:spPr>
      </p:sp>
      <p:sp>
        <p:nvSpPr>
          <p:cNvPr id="6" name="Text 3"/>
          <p:cNvSpPr txBox="1"/>
          <p:nvPr/>
        </p:nvSpPr>
        <p:spPr>
          <a:xfrm>
            <a:off x="1417320" y="4200000"/>
            <a:ext cx="9326880" cy="860000"/>
          </a:xfrm>
          <a:prstGeom prst="rect">
            <a:avLst/>
          </a:prstGeom>
          <a:noFill/>
          <a:ln/>
        </p:spPr>
        <p:txBody>
          <a:bodyPr wrap="square" lIns="0" tIns="0" rIns="0" bIns="0" rtlCol="0" anchor="ctr"/>
          <a:lstStyle/>
          <a:p>
            <a:pPr indent="0" marL="0">
              <a:buNone/>
            </a:pPr>
            <a:r>
              <a:rPr lang="en-US" sz="1680" b="1" dirty="0">
                <a:solidFill>
                  <a:srgbClr val="142028"/>
                </a:solidFill>
                <a:latin typeface="Calibri" pitchFamily="34" charset="0"/>
                <a:ea typeface="Calibri" pitchFamily="34" charset="-122"/>
                <a:cs typeface="Calibri" pitchFamily="34" charset="-120"/>
              </a:rPr>
              <a:t>An EMT has exactly the same CPAP authority as a paramedic, and Montana attaches no age, weight or size qualifier to CPAP at any level. EMR is the only level out of scope. The limit is not the patient's age — it is whether the mask seals.</a:t>
            </a:r>
            <a:endParaRPr lang="en-US" sz="1680" dirty="0"/>
          </a:p>
        </p:txBody>
      </p:sp>
      <p:sp>
        <p:nvSpPr>
          <p:cNvPr id="7" name="Text 4"/>
          <p:cNvSpPr txBox="1"/>
          <p:nvPr/>
        </p:nvSpPr>
        <p:spPr>
          <a:xfrm>
            <a:off x="1088136" y="5175504"/>
            <a:ext cx="9985248" cy="457200"/>
          </a:xfrm>
          <a:prstGeom prst="rect">
            <a:avLst/>
          </a:prstGeom>
          <a:noFill/>
          <a:ln/>
        </p:spPr>
        <p:txBody>
          <a:bodyPr wrap="square" rtlCol="0" anchor="ctr"/>
          <a:lstStyle/>
          <a:p>
            <a:pPr indent="0" marL="0">
              <a:buNone/>
            </a:pPr>
            <a:r>
              <a:rPr lang="en-US" sz="1320" i="1" dirty="0">
                <a:solidFill>
                  <a:srgbClr val="3A4955"/>
                </a:solidFill>
                <a:latin typeface="Calibri" pitchFamily="34" charset="0"/>
                <a:ea typeface="Calibri" pitchFamily="34" charset="-122"/>
                <a:cs typeface="Calibri" pitchFamily="34" charset="-120"/>
              </a:rPr>
              <a:t>Source: Montana ECP Scope of Practice Document, Dept. of Labor &amp; Industry, Emergency Care Provider Program. Matches NHTSA's 2019 National EMS Scope of Practice Model.</a:t>
            </a:r>
            <a:endParaRPr lang="en-US" sz="1320" dirty="0"/>
          </a:p>
        </p:txBody>
      </p:sp>
      <p:sp>
        <p:nvSpPr>
          <p:cNvPr id="8" name="Shape 5"/>
          <p:cNvSpPr/>
          <p:nvPr/>
        </p:nvSpPr>
        <p:spPr>
          <a:xfrm>
            <a:off x="1088136" y="5669280"/>
            <a:ext cx="9985248" cy="768096"/>
          </a:xfrm>
          <a:prstGeom prst="roundRect">
            <a:avLst>
              <a:gd name="adj" fmla="val 10000"/>
            </a:avLst>
          </a:prstGeom>
          <a:solidFill>
            <a:srgbClr val="F7EEDC"/>
          </a:solidFill>
          <a:ln w="12700">
            <a:solidFill>
              <a:srgbClr val="B3831D"/>
            </a:solidFill>
            <a:prstDash val="solid"/>
          </a:ln>
        </p:spPr>
      </p:sp>
      <p:sp>
        <p:nvSpPr>
          <p:cNvPr id="9" name="Text 6"/>
          <p:cNvSpPr txBox="1"/>
          <p:nvPr/>
        </p:nvSpPr>
        <p:spPr>
          <a:xfrm>
            <a:off x="1417320" y="5687568"/>
            <a:ext cx="9326880" cy="731520"/>
          </a:xfrm>
          <a:prstGeom prst="rect">
            <a:avLst/>
          </a:prstGeom>
          <a:noFill/>
          <a:ln/>
        </p:spPr>
        <p:txBody>
          <a:bodyPr wrap="square" lIns="0" tIns="0" rIns="0" bIns="0" rtlCol="0" anchor="ctr"/>
          <a:lstStyle/>
          <a:p>
            <a:pPr indent="0" marL="0">
              <a:buNone/>
            </a:pPr>
            <a:r>
              <a:rPr lang="en-US" sz="1260" dirty="0">
                <a:solidFill>
                  <a:srgbClr val="142028"/>
                </a:solidFill>
                <a:latin typeface="Calibri" pitchFamily="34" charset="0"/>
                <a:ea typeface="Calibri" pitchFamily="34" charset="-122"/>
                <a:cs typeface="Calibri" pitchFamily="34" charset="-120"/>
              </a:rPr>
              <a:t>Your medical director may NARROW this — but may not expand it. A service limit is real even where the state sets none.  (ARM 24.112.502(5) and (6), transferred from 24.156.2771 under SB 518. The Scope of Practice Document says the same: a medical director may not alter or expand it without a DLI petition.)</a:t>
            </a:r>
            <a:endParaRPr lang="en-US" sz="1260" dirty="0"/>
          </a:p>
        </p:txBody>
      </p:sp>
      <p:sp>
        <p:nvSpPr>
          <p:cNvPr id="17" name="SlideNumber 16"/>
          <p:cNvSpPr txBox="1"/>
          <p:nvPr/>
        </p:nvSpPr>
        <p:spPr>
          <a:xfrm>
            <a:off x="11430000" y="6470000"/>
            <a:ext cx="560000" cy="260000"/>
          </a:xfrm>
          <a:prstGeom prst="rect">
            <a:avLst/>
          </a:prstGeom>
          <a:noFill/>
        </p:spPr>
        <p:txBody>
          <a:bodyPr wrap="none" lIns="0" rIns="0" tIns="0" bIns="0" anchor="ctr">
            <a:spAutoFit/>
          </a:bodyPr>
          <a:lstStyle/>
          <a:p>
            <a:pPr algn="r"/>
            <a:r>
              <a:rPr sz="1300" b="1">
                <a:solidFill>
                  <a:srgbClr val="142028"/>
                </a:solidFill>
                <a:latin typeface="Calibri"/>
              </a:rPr>
              <a:t>16</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name="Slide 16">
    <p:bg>
      <p:bgPr>
        <a:solidFill>
          <a:srgbClr val="FFFFFF"/>
        </a:solidFill>
      </p:bgPr>
    </p:bg>
    <p:spTree>
      <p:nvGrpSpPr>
        <p:cNvPr id="1" name=""/>
        <p:cNvGrpSpPr/>
        <p:nvPr/>
      </p:nvGrpSpPr>
      <p:grpSpPr>
        <a:xfrm>
          <a:off x="0" y="0"/>
          <a:ext cx="0" cy="0"/>
          <a:chOff x="0" y="0"/>
          <a:chExt cx="0" cy="0"/>
        </a:xfrm>
      </p:grpSpPr>
      <p:sp>
        <p:nvSpPr>
          <p:cNvPr id="2" name="Text 0"/>
          <p:cNvSpPr txBox="1"/>
          <p:nvPr/>
        </p:nvSpPr>
        <p:spPr>
          <a:xfrm>
            <a:off x="1033272" y="351130"/>
            <a:ext cx="9875520" cy="329184"/>
          </a:xfrm>
          <a:prstGeom prst="rect">
            <a:avLst/>
          </a:prstGeom>
          <a:noFill/>
          <a:ln/>
        </p:spPr>
        <p:txBody>
          <a:bodyPr wrap="square" rtlCol="0" anchor="ctr"/>
          <a:lstStyle/>
          <a:p>
            <a:pPr indent="0" marL="0">
              <a:buNone/>
            </a:pPr>
            <a:r>
              <a:rPr lang="en-US" sz="1320" b="1" spc="240" kern="0" dirty="0">
                <a:solidFill>
                  <a:srgbClr val="BE5504"/>
                </a:solidFill>
                <a:latin typeface="Calibri" pitchFamily="34" charset="0"/>
                <a:ea typeface="Calibri" pitchFamily="34" charset="-122"/>
                <a:cs typeface="Calibri" pitchFamily="34" charset="-120"/>
              </a:rPr>
              <a:t>NOW WRONG</a:t>
            </a:r>
            <a:endParaRPr lang="en-US" sz="1320" dirty="0"/>
          </a:p>
        </p:txBody>
      </p:sp>
      <p:sp>
        <p:nvSpPr>
          <p:cNvPr id="3" name="Text 1"/>
          <p:cNvSpPr txBox="1"/>
          <p:nvPr/>
        </p:nvSpPr>
        <p:spPr>
          <a:xfrm>
            <a:off x="1033272" y="680314"/>
            <a:ext cx="9875520" cy="790042"/>
          </a:xfrm>
          <a:prstGeom prst="rect">
            <a:avLst/>
          </a:prstGeom>
          <a:noFill/>
          <a:ln/>
        </p:spPr>
        <p:txBody>
          <a:bodyPr wrap="square" rtlCol="0" anchor="ctr"/>
          <a:lstStyle/>
          <a:p>
            <a:pPr indent="0" marL="0">
              <a:buNone/>
            </a:pPr>
            <a:r>
              <a:rPr lang="en-US" sz="3480" b="1" dirty="0">
                <a:solidFill>
                  <a:srgbClr val="142028"/>
                </a:solidFill>
                <a:latin typeface="Cambria" pitchFamily="34" charset="0"/>
                <a:ea typeface="Cambria" pitchFamily="34" charset="-122"/>
                <a:cs typeface="Cambria" pitchFamily="34" charset="-120"/>
              </a:rPr>
              <a:t>Two things you may still hear</a:t>
            </a:r>
            <a:endParaRPr lang="en-US" sz="3480" dirty="0"/>
          </a:p>
        </p:txBody>
      </p:sp>
      <p:sp>
        <p:nvSpPr>
          <p:cNvPr id="4" name="Shape 2"/>
          <p:cNvSpPr/>
          <p:nvPr/>
        </p:nvSpPr>
        <p:spPr>
          <a:xfrm>
            <a:off x="1088136" y="1645920"/>
            <a:ext cx="9985248" cy="1810512"/>
          </a:xfrm>
          <a:prstGeom prst="roundRect">
            <a:avLst>
              <a:gd name="adj" fmla="val 3636"/>
            </a:avLst>
          </a:prstGeom>
          <a:solidFill>
            <a:srgbClr val="F6E7E3"/>
          </a:solidFill>
          <a:ln w="12700">
            <a:solidFill>
              <a:srgbClr val="8A2424"/>
            </a:solidFill>
            <a:prstDash val="solid"/>
          </a:ln>
        </p:spPr>
      </p:sp>
      <p:sp>
        <p:nvSpPr>
          <p:cNvPr id="5" name="Text 3"/>
          <p:cNvSpPr txBox="1"/>
          <p:nvPr/>
        </p:nvSpPr>
        <p:spPr>
          <a:xfrm>
            <a:off x="1417320" y="1777594"/>
            <a:ext cx="9326880" cy="438912"/>
          </a:xfrm>
          <a:prstGeom prst="rect">
            <a:avLst/>
          </a:prstGeom>
          <a:noFill/>
          <a:ln/>
        </p:spPr>
        <p:txBody>
          <a:bodyPr wrap="square" lIns="0" tIns="0" rIns="0" bIns="0" rtlCol="0" anchor="ctr"/>
          <a:lstStyle/>
          <a:p>
            <a:pPr indent="0" marL="0">
              <a:buNone/>
            </a:pPr>
            <a:r>
              <a:rPr lang="en-US" sz="2160" b="1" dirty="0">
                <a:solidFill>
                  <a:srgbClr val="8A2424"/>
                </a:solidFill>
                <a:latin typeface="Cambria" pitchFamily="34" charset="0"/>
                <a:ea typeface="Cambria" pitchFamily="34" charset="-122"/>
                <a:cs typeface="Cambria" pitchFamily="34" charset="-120"/>
              </a:rPr>
              <a:t>✗   "CPAP needs the EMT Airway Endorsement"</a:t>
            </a:r>
            <a:endParaRPr lang="en-US" sz="2160" dirty="0"/>
          </a:p>
        </p:txBody>
      </p:sp>
      <p:sp>
        <p:nvSpPr>
          <p:cNvPr id="6" name="Text 4"/>
          <p:cNvSpPr txBox="1"/>
          <p:nvPr/>
        </p:nvSpPr>
        <p:spPr>
          <a:xfrm>
            <a:off x="1417320" y="2260397"/>
            <a:ext cx="9326880" cy="1042416"/>
          </a:xfrm>
          <a:prstGeom prst="rect">
            <a:avLst/>
          </a:prstGeom>
          <a:noFill/>
          <a:ln/>
        </p:spPr>
        <p:txBody>
          <a:bodyPr wrap="square" lIns="0" tIns="0" rIns="0" bIns="0" rtlCol="0" anchor="ctr"/>
          <a:lstStyle/>
          <a:p>
            <a:pPr indent="0" marL="0">
              <a:buNone/>
            </a:pPr>
            <a:r>
              <a:rPr lang="en-US" sz="1560" dirty="0">
                <a:solidFill>
                  <a:srgbClr val="142028"/>
                </a:solidFill>
                <a:latin typeface="Calibri" pitchFamily="34" charset="0"/>
                <a:ea typeface="Calibri" pitchFamily="34" charset="-122"/>
                <a:cs typeface="Calibri" pitchFamily="34" charset="-120"/>
              </a:rPr>
              <a:t>True from 2014 until 2025. The Department removed it in writing, stating CPAP "falls within EMT scope." The endorsement still exists — it now covers supraglottic airways. The old 2014 document is still live on the state website and is a trap.</a:t>
            </a:r>
            <a:endParaRPr lang="en-US" sz="1560" dirty="0"/>
          </a:p>
        </p:txBody>
      </p:sp>
      <p:sp>
        <p:nvSpPr>
          <p:cNvPr id="7" name="Shape 5"/>
          <p:cNvSpPr/>
          <p:nvPr/>
        </p:nvSpPr>
        <p:spPr>
          <a:xfrm>
            <a:off x="1088136" y="3675888"/>
            <a:ext cx="9985248" cy="1810512"/>
          </a:xfrm>
          <a:prstGeom prst="roundRect">
            <a:avLst>
              <a:gd name="adj" fmla="val 3636"/>
            </a:avLst>
          </a:prstGeom>
          <a:solidFill>
            <a:srgbClr val="F6E7E3"/>
          </a:solidFill>
          <a:ln w="12700">
            <a:solidFill>
              <a:srgbClr val="8A2424"/>
            </a:solidFill>
            <a:prstDash val="solid"/>
          </a:ln>
        </p:spPr>
      </p:sp>
      <p:sp>
        <p:nvSpPr>
          <p:cNvPr id="8" name="Text 6"/>
          <p:cNvSpPr txBox="1"/>
          <p:nvPr/>
        </p:nvSpPr>
        <p:spPr>
          <a:xfrm>
            <a:off x="1417320" y="3807562"/>
            <a:ext cx="9326880" cy="438912"/>
          </a:xfrm>
          <a:prstGeom prst="rect">
            <a:avLst/>
          </a:prstGeom>
          <a:noFill/>
          <a:ln/>
        </p:spPr>
        <p:txBody>
          <a:bodyPr wrap="square" lIns="0" tIns="0" rIns="0" bIns="0" rtlCol="0" anchor="ctr"/>
          <a:lstStyle/>
          <a:p>
            <a:pPr indent="0" marL="0">
              <a:buNone/>
            </a:pPr>
            <a:r>
              <a:rPr lang="en-US" sz="2160" b="1" dirty="0">
                <a:solidFill>
                  <a:srgbClr val="8A2424"/>
                </a:solidFill>
                <a:latin typeface="Cambria" pitchFamily="34" charset="0"/>
                <a:ea typeface="Cambria" pitchFamily="34" charset="-122"/>
                <a:cs typeface="Cambria" pitchFamily="34" charset="-120"/>
              </a:rPr>
              <a:t>✗   "EMTs are capped at 10 cm H2O"</a:t>
            </a:r>
            <a:endParaRPr lang="en-US" sz="2160" dirty="0"/>
          </a:p>
        </p:txBody>
      </p:sp>
      <p:sp>
        <p:nvSpPr>
          <p:cNvPr id="9" name="Text 7"/>
          <p:cNvSpPr txBox="1"/>
          <p:nvPr/>
        </p:nvSpPr>
        <p:spPr>
          <a:xfrm>
            <a:off x="1417320" y="4290365"/>
            <a:ext cx="9326880" cy="1042416"/>
          </a:xfrm>
          <a:prstGeom prst="rect">
            <a:avLst/>
          </a:prstGeom>
          <a:noFill/>
          <a:ln/>
        </p:spPr>
        <p:txBody>
          <a:bodyPr wrap="square" lIns="0" tIns="0" rIns="0" bIns="0" rtlCol="0" anchor="ctr"/>
          <a:lstStyle/>
          <a:p>
            <a:pPr indent="0" marL="0">
              <a:buNone/>
            </a:pPr>
            <a:r>
              <a:rPr lang="en-US" sz="1560" dirty="0">
                <a:solidFill>
                  <a:srgbClr val="142028"/>
                </a:solidFill>
                <a:latin typeface="Calibri" pitchFamily="34" charset="0"/>
                <a:ea typeface="Calibri" pitchFamily="34" charset="-122"/>
                <a:cs typeface="Calibri" pitchFamily="34" charset="-120"/>
              </a:rPr>
              <a:t>That came from the Montana Prehospital Treatment Protocols, rev. 11/2020 — which Montana no longer uses. Effective 9/1/2025 the state adopted the NASEMSO National Model EMS Clinical Guidelines v3.0, and those publish no CPAP pressure at all.</a:t>
            </a:r>
            <a:endParaRPr lang="en-US" sz="1560" dirty="0"/>
          </a:p>
        </p:txBody>
      </p:sp>
      <p:sp>
        <p:nvSpPr>
          <p:cNvPr id="10" name="Shape 8"/>
          <p:cNvSpPr/>
          <p:nvPr/>
        </p:nvSpPr>
        <p:spPr>
          <a:xfrm>
            <a:off x="1088136" y="5705856"/>
            <a:ext cx="9985248" cy="680314"/>
          </a:xfrm>
          <a:prstGeom prst="roundRect">
            <a:avLst>
              <a:gd name="adj" fmla="val 9677"/>
            </a:avLst>
          </a:prstGeom>
          <a:solidFill>
            <a:srgbClr val="0E1920"/>
          </a:solidFill>
          <a:ln w="12700">
            <a:solidFill>
              <a:srgbClr val="0E1920"/>
            </a:solidFill>
            <a:prstDash val="solid"/>
          </a:ln>
        </p:spPr>
      </p:sp>
      <p:sp>
        <p:nvSpPr>
          <p:cNvPr id="11" name="Text 9"/>
          <p:cNvSpPr txBox="1"/>
          <p:nvPr/>
        </p:nvSpPr>
        <p:spPr>
          <a:xfrm>
            <a:off x="1417320" y="5705856"/>
            <a:ext cx="9326880" cy="680314"/>
          </a:xfrm>
          <a:prstGeom prst="rect">
            <a:avLst/>
          </a:prstGeom>
          <a:noFill/>
          <a:ln/>
        </p:spPr>
        <p:txBody>
          <a:bodyPr wrap="square" lIns="0" tIns="0" rIns="0" bIns="0" rtlCol="0" anchor="ctr"/>
          <a:lstStyle/>
          <a:p>
            <a:pPr indent="0" marL="0">
              <a:buNone/>
            </a:pPr>
            <a:r>
              <a:rPr lang="en-US" sz="1620" b="1" dirty="0">
                <a:solidFill>
                  <a:srgbClr val="FFFFFF"/>
                </a:solidFill>
                <a:latin typeface="Calibri" pitchFamily="34" charset="0"/>
                <a:ea typeface="Calibri" pitchFamily="34" charset="-122"/>
                <a:cs typeface="Calibri" pitchFamily="34" charset="-120"/>
              </a:rPr>
              <a:t>Montana sets your SCOPE. It no longer sets your PROTOCOL. That is now your medical director's job — which is why this packet has blanks.</a:t>
            </a:r>
            <a:endParaRPr lang="en-US" sz="1620" dirty="0"/>
          </a:p>
        </p:txBody>
      </p:sp>
      <p:sp>
        <p:nvSpPr>
          <p:cNvPr id="12" name="SlideNumber 17"/>
          <p:cNvSpPr txBox="1"/>
          <p:nvPr/>
        </p:nvSpPr>
        <p:spPr>
          <a:xfrm>
            <a:off x="11430000" y="6470000"/>
            <a:ext cx="560000" cy="260000"/>
          </a:xfrm>
          <a:prstGeom prst="rect">
            <a:avLst/>
          </a:prstGeom>
          <a:noFill/>
        </p:spPr>
        <p:txBody>
          <a:bodyPr wrap="none" lIns="0" rIns="0" tIns="0" bIns="0" anchor="ctr">
            <a:spAutoFit/>
          </a:bodyPr>
          <a:lstStyle/>
          <a:p>
            <a:pPr algn="r"/>
            <a:r>
              <a:rPr sz="1300" b="1">
                <a:solidFill>
                  <a:srgbClr val="142028"/>
                </a:solidFill>
                <a:latin typeface="Calibri"/>
              </a:rPr>
              <a:t>17</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name="Slide 17">
    <p:bg>
      <p:bgPr>
        <a:solidFill>
          <a:srgbClr val="FFFFFF"/>
        </a:solidFill>
      </p:bgPr>
    </p:bg>
    <p:spTree>
      <p:nvGrpSpPr>
        <p:cNvPr id="1" name=""/>
        <p:cNvGrpSpPr/>
        <p:nvPr/>
      </p:nvGrpSpPr>
      <p:grpSpPr>
        <a:xfrm>
          <a:off x="0" y="0"/>
          <a:ext cx="0" cy="0"/>
          <a:chOff x="0" y="0"/>
          <a:chExt cx="0" cy="0"/>
        </a:xfrm>
      </p:grpSpPr>
      <p:sp>
        <p:nvSpPr>
          <p:cNvPr id="2" name="Text 0"/>
          <p:cNvSpPr txBox="1"/>
          <p:nvPr/>
        </p:nvSpPr>
        <p:spPr>
          <a:xfrm>
            <a:off x="1033272" y="351130"/>
            <a:ext cx="9875520" cy="329184"/>
          </a:xfrm>
          <a:prstGeom prst="rect">
            <a:avLst/>
          </a:prstGeom>
          <a:noFill/>
          <a:ln/>
        </p:spPr>
        <p:txBody>
          <a:bodyPr wrap="square" rtlCol="0" anchor="ctr"/>
          <a:lstStyle/>
          <a:p>
            <a:pPr indent="0" marL="0">
              <a:buNone/>
            </a:pPr>
            <a:r>
              <a:rPr lang="en-US" sz="1320" b="1" spc="240" kern="0" dirty="0">
                <a:solidFill>
                  <a:srgbClr val="BE5504"/>
                </a:solidFill>
                <a:latin typeface="Calibri" pitchFamily="34" charset="0"/>
                <a:ea typeface="Calibri" pitchFamily="34" charset="-122"/>
                <a:cs typeface="Calibri" pitchFamily="34" charset="-120"/>
              </a:rPr>
              <a:t>YOUR ROLE ON THIS CALL</a:t>
            </a:r>
            <a:endParaRPr lang="en-US" sz="1320" dirty="0"/>
          </a:p>
        </p:txBody>
      </p:sp>
      <p:sp>
        <p:nvSpPr>
          <p:cNvPr id="3" name="Text 1"/>
          <p:cNvSpPr txBox="1"/>
          <p:nvPr/>
        </p:nvSpPr>
        <p:spPr>
          <a:xfrm>
            <a:off x="1033272" y="680314"/>
            <a:ext cx="9875520" cy="790042"/>
          </a:xfrm>
          <a:prstGeom prst="rect">
            <a:avLst/>
          </a:prstGeom>
          <a:noFill/>
          <a:ln/>
        </p:spPr>
        <p:txBody>
          <a:bodyPr wrap="square" rtlCol="0" anchor="ctr"/>
          <a:lstStyle/>
          <a:p>
            <a:pPr indent="0" marL="0">
              <a:buNone/>
            </a:pPr>
            <a:r>
              <a:rPr lang="en-US" sz="3480" b="1" dirty="0">
                <a:solidFill>
                  <a:srgbClr val="142028"/>
                </a:solidFill>
                <a:latin typeface="Cambria" pitchFamily="34" charset="0"/>
                <a:ea typeface="Cambria" pitchFamily="34" charset="-122"/>
                <a:cs typeface="Cambria" pitchFamily="34" charset="-120"/>
              </a:rPr>
              <a:t>If you are an EMR</a:t>
            </a:r>
            <a:endParaRPr lang="en-US" sz="3480" dirty="0"/>
          </a:p>
        </p:txBody>
      </p:sp>
      <p:sp>
        <p:nvSpPr>
          <p:cNvPr id="4" name="Text 2"/>
          <p:cNvSpPr txBox="1"/>
          <p:nvPr/>
        </p:nvSpPr>
        <p:spPr>
          <a:xfrm>
            <a:off x="1088136" y="1481328"/>
            <a:ext cx="9985248" cy="460858"/>
          </a:xfrm>
          <a:prstGeom prst="rect">
            <a:avLst/>
          </a:prstGeom>
          <a:noFill/>
          <a:ln/>
        </p:spPr>
        <p:txBody>
          <a:bodyPr wrap="square" rtlCol="0" anchor="ctr"/>
          <a:lstStyle/>
          <a:p>
            <a:pPr indent="0" marL="0">
              <a:buNone/>
            </a:pPr>
            <a:r>
              <a:rPr lang="en-US" sz="1680" dirty="0">
                <a:solidFill>
                  <a:srgbClr val="3A4955"/>
                </a:solidFill>
                <a:latin typeface="Calibri" pitchFamily="34" charset="0"/>
                <a:ea typeface="Calibri" pitchFamily="34" charset="-122"/>
                <a:cs typeface="Calibri" pitchFamily="34" charset="-120"/>
              </a:rPr>
              <a:t>CPAP is not in your scope in Montana. That does not make you a bystander — a good application is a two-to-three person job.</a:t>
            </a:r>
            <a:endParaRPr lang="en-US" sz="1680" dirty="0"/>
          </a:p>
        </p:txBody>
      </p:sp>
      <p:sp>
        <p:nvSpPr>
          <p:cNvPr id="5" name="Shape 3"/>
          <p:cNvSpPr/>
          <p:nvPr/>
        </p:nvSpPr>
        <p:spPr>
          <a:xfrm>
            <a:off x="1088136" y="2084832"/>
            <a:ext cx="4828032" cy="1009498"/>
          </a:xfrm>
          <a:prstGeom prst="roundRect">
            <a:avLst>
              <a:gd name="adj" fmla="val 6522"/>
            </a:avLst>
          </a:prstGeom>
          <a:solidFill>
            <a:srgbClr val="FBFAF7"/>
          </a:solidFill>
          <a:ln w="12700">
            <a:solidFill>
              <a:srgbClr val="F1ECE3"/>
            </a:solidFill>
            <a:prstDash val="solid"/>
          </a:ln>
        </p:spPr>
      </p:sp>
      <p:sp>
        <p:nvSpPr>
          <p:cNvPr id="6" name="Text 4"/>
          <p:cNvSpPr txBox="1"/>
          <p:nvPr/>
        </p:nvSpPr>
        <p:spPr>
          <a:xfrm>
            <a:off x="1362456" y="2194560"/>
            <a:ext cx="4389120" cy="307238"/>
          </a:xfrm>
          <a:prstGeom prst="rect">
            <a:avLst/>
          </a:prstGeom>
          <a:noFill/>
          <a:ln/>
        </p:spPr>
        <p:txBody>
          <a:bodyPr wrap="square" lIns="0" tIns="0" rIns="0" bIns="0" rtlCol="0" anchor="ctr"/>
          <a:lstStyle/>
          <a:p>
            <a:pPr indent="0" marL="0">
              <a:buNone/>
            </a:pPr>
            <a:r>
              <a:rPr lang="en-US" sz="1680" b="1" dirty="0">
                <a:solidFill>
                  <a:srgbClr val="BE5504"/>
                </a:solidFill>
                <a:latin typeface="Cambria" pitchFamily="34" charset="0"/>
                <a:ea typeface="Cambria" pitchFamily="34" charset="-122"/>
                <a:cs typeface="Cambria" pitchFamily="34" charset="-120"/>
              </a:rPr>
              <a:t>Recognize</a:t>
            </a:r>
            <a:endParaRPr lang="en-US" sz="1680" dirty="0"/>
          </a:p>
        </p:txBody>
      </p:sp>
      <p:sp>
        <p:nvSpPr>
          <p:cNvPr id="7" name="Text 5"/>
          <p:cNvSpPr txBox="1"/>
          <p:nvPr/>
        </p:nvSpPr>
        <p:spPr>
          <a:xfrm>
            <a:off x="1362456" y="2501798"/>
            <a:ext cx="4389120" cy="526694"/>
          </a:xfrm>
          <a:prstGeom prst="rect">
            <a:avLst/>
          </a:prstGeom>
          <a:noFill/>
          <a:ln/>
        </p:spPr>
        <p:txBody>
          <a:bodyPr wrap="square" lIns="0" tIns="0" rIns="0" bIns="0" rtlCol="0" anchor="ctr"/>
          <a:lstStyle/>
          <a:p>
            <a:pPr indent="0" marL="0">
              <a:buNone/>
            </a:pPr>
            <a:r>
              <a:rPr lang="en-US" sz="1380" dirty="0">
                <a:solidFill>
                  <a:srgbClr val="3A4955"/>
                </a:solidFill>
                <a:latin typeface="Calibri" pitchFamily="34" charset="0"/>
                <a:ea typeface="Calibri" pitchFamily="34" charset="-122"/>
                <a:cs typeface="Calibri" pitchFamily="34" charset="-120"/>
              </a:rPr>
              <a:t>Spot the patient early and say so. The sooner CPAP goes on, the better it works.</a:t>
            </a:r>
            <a:endParaRPr lang="en-US" sz="1380" dirty="0"/>
          </a:p>
        </p:txBody>
      </p:sp>
      <p:sp>
        <p:nvSpPr>
          <p:cNvPr id="8" name="Shape 6"/>
          <p:cNvSpPr/>
          <p:nvPr/>
        </p:nvSpPr>
        <p:spPr>
          <a:xfrm>
            <a:off x="6190488" y="2084832"/>
            <a:ext cx="4828032" cy="1009498"/>
          </a:xfrm>
          <a:prstGeom prst="roundRect">
            <a:avLst>
              <a:gd name="adj" fmla="val 6522"/>
            </a:avLst>
          </a:prstGeom>
          <a:solidFill>
            <a:srgbClr val="FBFAF7"/>
          </a:solidFill>
          <a:ln w="12700">
            <a:solidFill>
              <a:srgbClr val="F1ECE3"/>
            </a:solidFill>
            <a:prstDash val="solid"/>
          </a:ln>
        </p:spPr>
      </p:sp>
      <p:sp>
        <p:nvSpPr>
          <p:cNvPr id="9" name="Text 7"/>
          <p:cNvSpPr txBox="1"/>
          <p:nvPr/>
        </p:nvSpPr>
        <p:spPr>
          <a:xfrm>
            <a:off x="6464808" y="2194560"/>
            <a:ext cx="4389120" cy="307238"/>
          </a:xfrm>
          <a:prstGeom prst="rect">
            <a:avLst/>
          </a:prstGeom>
          <a:noFill/>
          <a:ln/>
        </p:spPr>
        <p:txBody>
          <a:bodyPr wrap="square" lIns="0" tIns="0" rIns="0" bIns="0" rtlCol="0" anchor="ctr"/>
          <a:lstStyle/>
          <a:p>
            <a:pPr indent="0" marL="0">
              <a:buNone/>
            </a:pPr>
            <a:r>
              <a:rPr lang="en-US" sz="1680" b="1" dirty="0">
                <a:solidFill>
                  <a:srgbClr val="BE5504"/>
                </a:solidFill>
                <a:latin typeface="Cambria" pitchFamily="34" charset="0"/>
                <a:ea typeface="Cambria" pitchFamily="34" charset="-122"/>
                <a:cs typeface="Cambria" pitchFamily="34" charset="-120"/>
              </a:rPr>
              <a:t>Stage oxygen</a:t>
            </a:r>
            <a:endParaRPr lang="en-US" sz="1680" dirty="0"/>
          </a:p>
        </p:txBody>
      </p:sp>
      <p:sp>
        <p:nvSpPr>
          <p:cNvPr id="10" name="Text 8"/>
          <p:cNvSpPr txBox="1"/>
          <p:nvPr/>
        </p:nvSpPr>
        <p:spPr>
          <a:xfrm>
            <a:off x="6464808" y="2501798"/>
            <a:ext cx="4389120" cy="526694"/>
          </a:xfrm>
          <a:prstGeom prst="rect">
            <a:avLst/>
          </a:prstGeom>
          <a:noFill/>
          <a:ln/>
        </p:spPr>
        <p:txBody>
          <a:bodyPr wrap="square" lIns="0" tIns="0" rIns="0" bIns="0" rtlCol="0" anchor="ctr"/>
          <a:lstStyle/>
          <a:p>
            <a:pPr indent="0" marL="0">
              <a:buNone/>
            </a:pPr>
            <a:r>
              <a:rPr lang="en-US" sz="1380" dirty="0">
                <a:solidFill>
                  <a:srgbClr val="3A4955"/>
                </a:solidFill>
                <a:latin typeface="Calibri" pitchFamily="34" charset="0"/>
                <a:ea typeface="Calibri" pitchFamily="34" charset="-122"/>
                <a:cs typeface="Calibri" pitchFamily="34" charset="-120"/>
              </a:rPr>
              <a:t>Check cylinder pressure and do the duration math before the mask comes out.</a:t>
            </a:r>
            <a:endParaRPr lang="en-US" sz="1380" dirty="0"/>
          </a:p>
        </p:txBody>
      </p:sp>
      <p:sp>
        <p:nvSpPr>
          <p:cNvPr id="11" name="Shape 9"/>
          <p:cNvSpPr/>
          <p:nvPr/>
        </p:nvSpPr>
        <p:spPr>
          <a:xfrm>
            <a:off x="1088136" y="3236976"/>
            <a:ext cx="4828032" cy="1009498"/>
          </a:xfrm>
          <a:prstGeom prst="roundRect">
            <a:avLst>
              <a:gd name="adj" fmla="val 6522"/>
            </a:avLst>
          </a:prstGeom>
          <a:solidFill>
            <a:srgbClr val="FBFAF7"/>
          </a:solidFill>
          <a:ln w="12700">
            <a:solidFill>
              <a:srgbClr val="F1ECE3"/>
            </a:solidFill>
            <a:prstDash val="solid"/>
          </a:ln>
        </p:spPr>
      </p:sp>
      <p:sp>
        <p:nvSpPr>
          <p:cNvPr id="12" name="Text 10"/>
          <p:cNvSpPr txBox="1"/>
          <p:nvPr/>
        </p:nvSpPr>
        <p:spPr>
          <a:xfrm>
            <a:off x="1362456" y="3346704"/>
            <a:ext cx="4389120" cy="307238"/>
          </a:xfrm>
          <a:prstGeom prst="rect">
            <a:avLst/>
          </a:prstGeom>
          <a:noFill/>
          <a:ln/>
        </p:spPr>
        <p:txBody>
          <a:bodyPr wrap="square" lIns="0" tIns="0" rIns="0" bIns="0" rtlCol="0" anchor="ctr"/>
          <a:lstStyle/>
          <a:p>
            <a:pPr indent="0" marL="0">
              <a:buNone/>
            </a:pPr>
            <a:r>
              <a:rPr lang="en-US" sz="1680" b="1" dirty="0">
                <a:solidFill>
                  <a:srgbClr val="BE5504"/>
                </a:solidFill>
                <a:latin typeface="Cambria" pitchFamily="34" charset="0"/>
                <a:ea typeface="Cambria" pitchFamily="34" charset="-122"/>
                <a:cs typeface="Cambria" pitchFamily="34" charset="-120"/>
              </a:rPr>
              <a:t>Stage suction</a:t>
            </a:r>
            <a:endParaRPr lang="en-US" sz="1680" dirty="0"/>
          </a:p>
        </p:txBody>
      </p:sp>
      <p:sp>
        <p:nvSpPr>
          <p:cNvPr id="13" name="Text 11"/>
          <p:cNvSpPr txBox="1"/>
          <p:nvPr/>
        </p:nvSpPr>
        <p:spPr>
          <a:xfrm>
            <a:off x="1362456" y="3653942"/>
            <a:ext cx="4389120" cy="526694"/>
          </a:xfrm>
          <a:prstGeom prst="rect">
            <a:avLst/>
          </a:prstGeom>
          <a:noFill/>
          <a:ln/>
        </p:spPr>
        <p:txBody>
          <a:bodyPr wrap="square" lIns="0" tIns="0" rIns="0" bIns="0" rtlCol="0" anchor="ctr"/>
          <a:lstStyle/>
          <a:p>
            <a:pPr indent="0" marL="0">
              <a:buNone/>
            </a:pPr>
            <a:r>
              <a:rPr lang="en-US" sz="1380" dirty="0">
                <a:solidFill>
                  <a:srgbClr val="3A4955"/>
                </a:solidFill>
                <a:latin typeface="Calibri" pitchFamily="34" charset="0"/>
                <a:ea typeface="Calibri" pitchFamily="34" charset="-122"/>
                <a:cs typeface="Calibri" pitchFamily="34" charset="-120"/>
              </a:rPr>
              <a:t>Within arm's reach of the head, switched on and tested. Highest-value thing you can do on this call.</a:t>
            </a:r>
            <a:endParaRPr lang="en-US" sz="1380" dirty="0"/>
          </a:p>
        </p:txBody>
      </p:sp>
      <p:sp>
        <p:nvSpPr>
          <p:cNvPr id="14" name="Shape 12"/>
          <p:cNvSpPr/>
          <p:nvPr/>
        </p:nvSpPr>
        <p:spPr>
          <a:xfrm>
            <a:off x="6190488" y="3236976"/>
            <a:ext cx="4828032" cy="1009498"/>
          </a:xfrm>
          <a:prstGeom prst="roundRect">
            <a:avLst>
              <a:gd name="adj" fmla="val 6522"/>
            </a:avLst>
          </a:prstGeom>
          <a:solidFill>
            <a:srgbClr val="FBFAF7"/>
          </a:solidFill>
          <a:ln w="12700">
            <a:solidFill>
              <a:srgbClr val="F1ECE3"/>
            </a:solidFill>
            <a:prstDash val="solid"/>
          </a:ln>
        </p:spPr>
      </p:sp>
      <p:sp>
        <p:nvSpPr>
          <p:cNvPr id="15" name="Text 13"/>
          <p:cNvSpPr txBox="1"/>
          <p:nvPr/>
        </p:nvSpPr>
        <p:spPr>
          <a:xfrm>
            <a:off x="6464808" y="3346704"/>
            <a:ext cx="4389120" cy="307238"/>
          </a:xfrm>
          <a:prstGeom prst="rect">
            <a:avLst/>
          </a:prstGeom>
          <a:noFill/>
          <a:ln/>
        </p:spPr>
        <p:txBody>
          <a:bodyPr wrap="square" lIns="0" tIns="0" rIns="0" bIns="0" rtlCol="0" anchor="ctr"/>
          <a:lstStyle/>
          <a:p>
            <a:pPr indent="0" marL="0">
              <a:buNone/>
            </a:pPr>
            <a:r>
              <a:rPr lang="en-US" sz="1680" b="1" dirty="0">
                <a:solidFill>
                  <a:srgbClr val="BE5504"/>
                </a:solidFill>
                <a:latin typeface="Cambria" pitchFamily="34" charset="0"/>
                <a:ea typeface="Cambria" pitchFamily="34" charset="-122"/>
                <a:cs typeface="Cambria" pitchFamily="34" charset="-120"/>
              </a:rPr>
              <a:t>Hold the seal</a:t>
            </a:r>
            <a:endParaRPr lang="en-US" sz="1680" dirty="0"/>
          </a:p>
        </p:txBody>
      </p:sp>
      <p:sp>
        <p:nvSpPr>
          <p:cNvPr id="16" name="Text 14"/>
          <p:cNvSpPr txBox="1"/>
          <p:nvPr/>
        </p:nvSpPr>
        <p:spPr>
          <a:xfrm>
            <a:off x="6464808" y="3653942"/>
            <a:ext cx="4389120" cy="526694"/>
          </a:xfrm>
          <a:prstGeom prst="rect">
            <a:avLst/>
          </a:prstGeom>
          <a:noFill/>
          <a:ln/>
        </p:spPr>
        <p:txBody>
          <a:bodyPr wrap="square" lIns="0" tIns="0" rIns="0" bIns="0" rtlCol="0" anchor="ctr"/>
          <a:lstStyle/>
          <a:p>
            <a:pPr indent="0" marL="0">
              <a:buNone/>
            </a:pPr>
            <a:r>
              <a:rPr lang="en-US" sz="1380" dirty="0">
                <a:solidFill>
                  <a:srgbClr val="3A4955"/>
                </a:solidFill>
                <a:latin typeface="Calibri" pitchFamily="34" charset="0"/>
                <a:ea typeface="Calibri" pitchFamily="34" charset="-122"/>
                <a:cs typeface="Calibri" pitchFamily="34" charset="-120"/>
              </a:rPr>
              <a:t>Hold the mask while another provider adjusts the harness. A held seal beats a rushed strap.</a:t>
            </a:r>
            <a:endParaRPr lang="en-US" sz="1380" dirty="0"/>
          </a:p>
        </p:txBody>
      </p:sp>
      <p:sp>
        <p:nvSpPr>
          <p:cNvPr id="17" name="Shape 15"/>
          <p:cNvSpPr/>
          <p:nvPr/>
        </p:nvSpPr>
        <p:spPr>
          <a:xfrm>
            <a:off x="1088136" y="4389120"/>
            <a:ext cx="4828032" cy="1009498"/>
          </a:xfrm>
          <a:prstGeom prst="roundRect">
            <a:avLst>
              <a:gd name="adj" fmla="val 6522"/>
            </a:avLst>
          </a:prstGeom>
          <a:solidFill>
            <a:srgbClr val="FBFAF7"/>
          </a:solidFill>
          <a:ln w="12700">
            <a:solidFill>
              <a:srgbClr val="F1ECE3"/>
            </a:solidFill>
            <a:prstDash val="solid"/>
          </a:ln>
        </p:spPr>
      </p:sp>
      <p:sp>
        <p:nvSpPr>
          <p:cNvPr id="18" name="Text 16"/>
          <p:cNvSpPr txBox="1"/>
          <p:nvPr/>
        </p:nvSpPr>
        <p:spPr>
          <a:xfrm>
            <a:off x="1362456" y="4498848"/>
            <a:ext cx="4389120" cy="307238"/>
          </a:xfrm>
          <a:prstGeom prst="rect">
            <a:avLst/>
          </a:prstGeom>
          <a:noFill/>
          <a:ln/>
        </p:spPr>
        <p:txBody>
          <a:bodyPr wrap="square" lIns="0" tIns="0" rIns="0" bIns="0" rtlCol="0" anchor="ctr"/>
          <a:lstStyle/>
          <a:p>
            <a:pPr indent="0" marL="0">
              <a:buNone/>
            </a:pPr>
            <a:r>
              <a:rPr lang="en-US" sz="1680" b="1" dirty="0">
                <a:solidFill>
                  <a:srgbClr val="BE5504"/>
                </a:solidFill>
                <a:latin typeface="Cambria" pitchFamily="34" charset="0"/>
                <a:ea typeface="Cambria" pitchFamily="34" charset="-122"/>
                <a:cs typeface="Cambria" pitchFamily="34" charset="-120"/>
              </a:rPr>
              <a:t>Coach</a:t>
            </a:r>
            <a:endParaRPr lang="en-US" sz="1680" dirty="0"/>
          </a:p>
        </p:txBody>
      </p:sp>
      <p:sp>
        <p:nvSpPr>
          <p:cNvPr id="19" name="Text 17"/>
          <p:cNvSpPr txBox="1"/>
          <p:nvPr/>
        </p:nvSpPr>
        <p:spPr>
          <a:xfrm>
            <a:off x="1362456" y="4806086"/>
            <a:ext cx="4389120" cy="526694"/>
          </a:xfrm>
          <a:prstGeom prst="rect">
            <a:avLst/>
          </a:prstGeom>
          <a:noFill/>
          <a:ln/>
        </p:spPr>
        <p:txBody>
          <a:bodyPr wrap="square" lIns="0" tIns="0" rIns="0" bIns="0" rtlCol="0" anchor="ctr"/>
          <a:lstStyle/>
          <a:p>
            <a:pPr indent="0" marL="0">
              <a:buNone/>
            </a:pPr>
            <a:r>
              <a:rPr lang="en-US" sz="1380" dirty="0">
                <a:solidFill>
                  <a:srgbClr val="3A4955"/>
                </a:solidFill>
                <a:latin typeface="Calibri" pitchFamily="34" charset="0"/>
                <a:ea typeface="Calibri" pitchFamily="34" charset="-122"/>
                <a:cs typeface="Calibri" pitchFamily="34" charset="-120"/>
              </a:rPr>
              <a:t>Talk them through it. Keep them calm. Intolerance is a leading cause of CPAP failure.</a:t>
            </a:r>
            <a:endParaRPr lang="en-US" sz="1380" dirty="0"/>
          </a:p>
        </p:txBody>
      </p:sp>
      <p:sp>
        <p:nvSpPr>
          <p:cNvPr id="20" name="Shape 18"/>
          <p:cNvSpPr/>
          <p:nvPr/>
        </p:nvSpPr>
        <p:spPr>
          <a:xfrm>
            <a:off x="6190488" y="4389120"/>
            <a:ext cx="4828032" cy="1009498"/>
          </a:xfrm>
          <a:prstGeom prst="roundRect">
            <a:avLst>
              <a:gd name="adj" fmla="val 6522"/>
            </a:avLst>
          </a:prstGeom>
          <a:solidFill>
            <a:srgbClr val="FBFAF7"/>
          </a:solidFill>
          <a:ln w="12700">
            <a:solidFill>
              <a:srgbClr val="F1ECE3"/>
            </a:solidFill>
            <a:prstDash val="solid"/>
          </a:ln>
        </p:spPr>
      </p:sp>
      <p:sp>
        <p:nvSpPr>
          <p:cNvPr id="21" name="Text 19"/>
          <p:cNvSpPr txBox="1"/>
          <p:nvPr/>
        </p:nvSpPr>
        <p:spPr>
          <a:xfrm>
            <a:off x="6464808" y="4498848"/>
            <a:ext cx="4389120" cy="307238"/>
          </a:xfrm>
          <a:prstGeom prst="rect">
            <a:avLst/>
          </a:prstGeom>
          <a:noFill/>
          <a:ln/>
        </p:spPr>
        <p:txBody>
          <a:bodyPr wrap="square" lIns="0" tIns="0" rIns="0" bIns="0" rtlCol="0" anchor="ctr"/>
          <a:lstStyle/>
          <a:p>
            <a:pPr indent="0" marL="0">
              <a:buNone/>
            </a:pPr>
            <a:r>
              <a:rPr lang="en-US" sz="1680" b="1" dirty="0">
                <a:solidFill>
                  <a:srgbClr val="BE5504"/>
                </a:solidFill>
                <a:latin typeface="Cambria" pitchFamily="34" charset="0"/>
                <a:ea typeface="Cambria" pitchFamily="34" charset="-122"/>
                <a:cs typeface="Cambria" pitchFamily="34" charset="-120"/>
              </a:rPr>
              <a:t>Call it out</a:t>
            </a:r>
            <a:endParaRPr lang="en-US" sz="1680" dirty="0"/>
          </a:p>
        </p:txBody>
      </p:sp>
      <p:sp>
        <p:nvSpPr>
          <p:cNvPr id="22" name="Text 20"/>
          <p:cNvSpPr txBox="1"/>
          <p:nvPr/>
        </p:nvSpPr>
        <p:spPr>
          <a:xfrm>
            <a:off x="6464808" y="4806086"/>
            <a:ext cx="4389120" cy="526694"/>
          </a:xfrm>
          <a:prstGeom prst="rect">
            <a:avLst/>
          </a:prstGeom>
          <a:noFill/>
          <a:ln/>
        </p:spPr>
        <p:txBody>
          <a:bodyPr wrap="square" lIns="0" tIns="0" rIns="0" bIns="0" rtlCol="0" anchor="ctr"/>
          <a:lstStyle/>
          <a:p>
            <a:pPr indent="0" marL="0">
              <a:buNone/>
            </a:pPr>
            <a:r>
              <a:rPr lang="en-US" sz="1380" dirty="0">
                <a:solidFill>
                  <a:srgbClr val="3A4955"/>
                </a:solidFill>
                <a:latin typeface="Calibri" pitchFamily="34" charset="0"/>
                <a:ea typeface="Calibri" pitchFamily="34" charset="-122"/>
                <a:cs typeface="Calibri" pitchFamily="34" charset="-120"/>
              </a:rPr>
              <a:t>Watch for the removal triggers and say them out loud.</a:t>
            </a:r>
            <a:endParaRPr lang="en-US" sz="1380" dirty="0"/>
          </a:p>
        </p:txBody>
      </p:sp>
      <p:sp>
        <p:nvSpPr>
          <p:cNvPr id="23" name="Shape 21"/>
          <p:cNvSpPr/>
          <p:nvPr/>
        </p:nvSpPr>
        <p:spPr>
          <a:xfrm>
            <a:off x="1088136" y="5650992"/>
            <a:ext cx="9985248" cy="746150"/>
          </a:xfrm>
          <a:prstGeom prst="roundRect">
            <a:avLst>
              <a:gd name="adj" fmla="val 8824"/>
            </a:avLst>
          </a:prstGeom>
          <a:solidFill>
            <a:srgbClr val="F6E7E3"/>
          </a:solidFill>
          <a:ln w="12700">
            <a:solidFill>
              <a:srgbClr val="8A2424"/>
            </a:solidFill>
            <a:prstDash val="solid"/>
          </a:ln>
        </p:spPr>
      </p:sp>
      <p:sp>
        <p:nvSpPr>
          <p:cNvPr id="24" name="Text 22"/>
          <p:cNvSpPr txBox="1"/>
          <p:nvPr/>
        </p:nvSpPr>
        <p:spPr>
          <a:xfrm>
            <a:off x="1417320" y="5650992"/>
            <a:ext cx="9326880" cy="746150"/>
          </a:xfrm>
          <a:prstGeom prst="rect">
            <a:avLst/>
          </a:prstGeom>
          <a:noFill/>
          <a:ln/>
        </p:spPr>
        <p:txBody>
          <a:bodyPr wrap="square" lIns="0" tIns="0" rIns="0" bIns="0" rtlCol="0" anchor="ctr"/>
          <a:lstStyle/>
          <a:p>
            <a:pPr indent="0" marL="0">
              <a:buNone/>
            </a:pPr>
            <a:r>
              <a:rPr lang="en-US" sz="1620" b="1" dirty="0">
                <a:solidFill>
                  <a:srgbClr val="8A2424"/>
                </a:solidFill>
                <a:latin typeface="Calibri" pitchFamily="34" charset="0"/>
                <a:ea typeface="Calibri" pitchFamily="34" charset="-122"/>
                <a:cs typeface="Calibri" pitchFamily="34" charset="-120"/>
              </a:rPr>
              <a:t>You may not initiate or titrate. You absolutely MAY take it off a vomiting or deteriorating patient — removal is airway protection, not a scope-restricted act.</a:t>
            </a:r>
            <a:endParaRPr lang="en-US" sz="1620" dirty="0"/>
          </a:p>
        </p:txBody>
      </p:sp>
      <p:sp>
        <p:nvSpPr>
          <p:cNvPr id="25" name="SlideNumber 18"/>
          <p:cNvSpPr txBox="1"/>
          <p:nvPr/>
        </p:nvSpPr>
        <p:spPr>
          <a:xfrm>
            <a:off x="11430000" y="6470000"/>
            <a:ext cx="560000" cy="260000"/>
          </a:xfrm>
          <a:prstGeom prst="rect">
            <a:avLst/>
          </a:prstGeom>
          <a:noFill/>
        </p:spPr>
        <p:txBody>
          <a:bodyPr wrap="none" lIns="0" rIns="0" tIns="0" bIns="0" anchor="ctr">
            <a:spAutoFit/>
          </a:bodyPr>
          <a:lstStyle/>
          <a:p>
            <a:pPr algn="r"/>
            <a:r>
              <a:rPr sz="1300" b="1">
                <a:solidFill>
                  <a:srgbClr val="142028"/>
                </a:solidFill>
                <a:latin typeface="Calibri"/>
              </a:rPr>
              <a:t>18</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name="Slide 18">
    <p:bg>
      <p:bgPr>
        <a:solidFill>
          <a:srgbClr val="0E1920"/>
        </a:solidFill>
      </p:bgPr>
    </p:bg>
    <p:spTree>
      <p:nvGrpSpPr>
        <p:cNvPr id="1" name=""/>
        <p:cNvGrpSpPr/>
        <p:nvPr/>
      </p:nvGrpSpPr>
      <p:grpSpPr>
        <a:xfrm>
          <a:off x="0" y="0"/>
          <a:ext cx="0" cy="0"/>
          <a:chOff x="0" y="0"/>
          <a:chExt cx="0" cy="0"/>
        </a:xfrm>
      </p:grpSpPr>
      <p:sp>
        <p:nvSpPr>
          <p:cNvPr id="2" name="Shape 0"/>
          <p:cNvSpPr/>
          <p:nvPr/>
        </p:nvSpPr>
        <p:spPr>
          <a:xfrm>
            <a:off x="9811512" y="4773168"/>
            <a:ext cx="1645920" cy="1645920"/>
          </a:xfrm>
          <a:prstGeom prst="ellipse">
            <a:avLst/>
          </a:prstGeom>
          <a:solidFill>
            <a:srgbClr val="BE5504"/>
          </a:solidFill>
          <a:ln w="12700">
            <a:solidFill>
              <a:srgbClr val="BE5504"/>
            </a:solidFill>
            <a:prstDash val="solid"/>
          </a:ln>
        </p:spPr>
      </p:sp>
      <p:sp>
        <p:nvSpPr>
          <p:cNvPr id="3" name="Shape 1"/>
          <p:cNvSpPr/>
          <p:nvPr/>
        </p:nvSpPr>
        <p:spPr>
          <a:xfrm>
            <a:off x="10634472" y="5596128"/>
            <a:ext cx="822960" cy="822960"/>
          </a:xfrm>
          <a:prstGeom prst="ellipse">
            <a:avLst/>
          </a:prstGeom>
          <a:solidFill>
            <a:srgbClr val="D8762E"/>
          </a:solidFill>
          <a:ln w="12700">
            <a:solidFill>
              <a:srgbClr val="D8762E"/>
            </a:solidFill>
            <a:prstDash val="solid"/>
          </a:ln>
        </p:spPr>
      </p:sp>
      <p:sp>
        <p:nvSpPr>
          <p:cNvPr id="4" name="Text 2"/>
          <p:cNvSpPr txBox="1"/>
          <p:nvPr/>
        </p:nvSpPr>
        <p:spPr>
          <a:xfrm>
            <a:off x="1197864" y="1920240"/>
            <a:ext cx="8778240" cy="438912"/>
          </a:xfrm>
          <a:prstGeom prst="rect">
            <a:avLst/>
          </a:prstGeom>
          <a:noFill/>
          <a:ln/>
        </p:spPr>
        <p:txBody>
          <a:bodyPr wrap="square" rtlCol="0" anchor="ctr"/>
          <a:lstStyle/>
          <a:p>
            <a:pPr indent="0" marL="0">
              <a:buNone/>
            </a:pPr>
            <a:r>
              <a:rPr lang="en-US" sz="1680" b="1" spc="360" kern="0" dirty="0">
                <a:solidFill>
                  <a:srgbClr val="D8762E"/>
                </a:solidFill>
                <a:latin typeface="Calibri" pitchFamily="34" charset="0"/>
                <a:ea typeface="Calibri" pitchFamily="34" charset="-122"/>
                <a:cs typeface="Calibri" pitchFamily="34" charset="-120"/>
              </a:rPr>
              <a:t>SECTION FIVE</a:t>
            </a:r>
            <a:endParaRPr lang="en-US" sz="1680" dirty="0"/>
          </a:p>
        </p:txBody>
      </p:sp>
      <p:sp>
        <p:nvSpPr>
          <p:cNvPr id="5" name="Text 3"/>
          <p:cNvSpPr txBox="1"/>
          <p:nvPr/>
        </p:nvSpPr>
        <p:spPr>
          <a:xfrm>
            <a:off x="1197864" y="2414016"/>
            <a:ext cx="9436608" cy="1645920"/>
          </a:xfrm>
          <a:prstGeom prst="rect">
            <a:avLst/>
          </a:prstGeom>
          <a:noFill/>
          <a:ln/>
        </p:spPr>
        <p:txBody>
          <a:bodyPr wrap="square" rtlCol="0" anchor="ctr"/>
          <a:lstStyle/>
          <a:p>
            <a:pPr indent="0" marL="0">
              <a:buNone/>
            </a:pPr>
            <a:r>
              <a:rPr lang="en-US" sz="4800" b="1" dirty="0">
                <a:solidFill>
                  <a:srgbClr val="FFFFFF"/>
                </a:solidFill>
                <a:latin typeface="Cambria" pitchFamily="34" charset="0"/>
                <a:ea typeface="Cambria" pitchFamily="34" charset="-122"/>
                <a:cs typeface="Cambria" pitchFamily="34" charset="-120"/>
              </a:rPr>
              <a:t>The device</a:t>
            </a:r>
            <a:endParaRPr lang="en-US" sz="4800" dirty="0"/>
          </a:p>
        </p:txBody>
      </p:sp>
      <p:sp>
        <p:nvSpPr>
          <p:cNvPr id="6" name="Text 4"/>
          <p:cNvSpPr txBox="1"/>
          <p:nvPr/>
        </p:nvSpPr>
        <p:spPr>
          <a:xfrm>
            <a:off x="1197864" y="4114800"/>
            <a:ext cx="8997696" cy="987552"/>
          </a:xfrm>
          <a:prstGeom prst="rect">
            <a:avLst/>
          </a:prstGeom>
          <a:noFill/>
          <a:ln/>
        </p:spPr>
        <p:txBody>
          <a:bodyPr wrap="square" rtlCol="0" anchor="ctr"/>
          <a:lstStyle/>
          <a:p>
            <a:pPr indent="0" marL="0">
              <a:buNone/>
            </a:pPr>
            <a:r>
              <a:rPr lang="en-US" sz="1920" dirty="0">
                <a:solidFill>
                  <a:srgbClr val="C8BFB1"/>
                </a:solidFill>
                <a:latin typeface="Calibri" pitchFamily="34" charset="0"/>
                <a:ea typeface="Calibri" pitchFamily="34" charset="-122"/>
                <a:cs typeface="Calibri" pitchFamily="34" charset="-120"/>
              </a:rPr>
              <a:t>No batteries. No motor. No alarms.</a:t>
            </a:r>
            <a:endParaRPr lang="en-US" sz="1920" dirty="0"/>
          </a:p>
        </p:txBody>
      </p:sp>
      <p:sp>
        <p:nvSpPr>
          <p:cNvPr id="7" name="SlideNumber 19"/>
          <p:cNvSpPr txBox="1"/>
          <p:nvPr/>
        </p:nvSpPr>
        <p:spPr>
          <a:xfrm>
            <a:off x="11430000" y="6470000"/>
            <a:ext cx="560000" cy="260000"/>
          </a:xfrm>
          <a:prstGeom prst="rect">
            <a:avLst/>
          </a:prstGeom>
          <a:noFill/>
        </p:spPr>
        <p:txBody>
          <a:bodyPr wrap="none" lIns="0" rIns="0" tIns="0" bIns="0" anchor="ctr">
            <a:spAutoFit/>
          </a:bodyPr>
          <a:lstStyle/>
          <a:p>
            <a:pPr algn="r"/>
            <a:r>
              <a:rPr sz="1300" b="1">
                <a:solidFill>
                  <a:srgbClr val="FBFAF7"/>
                </a:solidFill>
                <a:latin typeface="Calibri"/>
              </a:rPr>
              <a:t>19</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name="Slide 19">
    <p:bg>
      <p:bgPr>
        <a:solidFill>
          <a:srgbClr val="FFFFFF"/>
        </a:solidFill>
      </p:bgPr>
    </p:bg>
    <p:spTree>
      <p:nvGrpSpPr>
        <p:cNvPr id="1" name=""/>
        <p:cNvGrpSpPr/>
        <p:nvPr/>
      </p:nvGrpSpPr>
      <p:grpSpPr>
        <a:xfrm>
          <a:off x="0" y="0"/>
          <a:ext cx="0" cy="0"/>
          <a:chOff x="0" y="0"/>
          <a:chExt cx="0" cy="0"/>
        </a:xfrm>
      </p:grpSpPr>
      <p:sp>
        <p:nvSpPr>
          <p:cNvPr id="2" name="Text 0"/>
          <p:cNvSpPr txBox="1"/>
          <p:nvPr/>
        </p:nvSpPr>
        <p:spPr>
          <a:xfrm>
            <a:off x="1033272" y="351130"/>
            <a:ext cx="9875520" cy="329184"/>
          </a:xfrm>
          <a:prstGeom prst="rect">
            <a:avLst/>
          </a:prstGeom>
          <a:noFill/>
          <a:ln/>
        </p:spPr>
        <p:txBody>
          <a:bodyPr wrap="square" rtlCol="0" anchor="ctr"/>
          <a:lstStyle/>
          <a:p>
            <a:pPr indent="0" marL="0">
              <a:buNone/>
            </a:pPr>
            <a:r>
              <a:rPr lang="en-US" sz="1320" b="1" spc="240" kern="0" dirty="0">
                <a:solidFill>
                  <a:srgbClr val="BE5504"/>
                </a:solidFill>
                <a:latin typeface="Calibri" pitchFamily="34" charset="0"/>
                <a:ea typeface="Calibri" pitchFamily="34" charset="-122"/>
                <a:cs typeface="Calibri" pitchFamily="34" charset="-120"/>
              </a:rPr>
              <a:t>THE FLOW-SAFE II</a:t>
            </a:r>
            <a:endParaRPr lang="en-US" sz="1320" dirty="0"/>
          </a:p>
        </p:txBody>
      </p:sp>
      <p:sp>
        <p:nvSpPr>
          <p:cNvPr id="3" name="Text 1"/>
          <p:cNvSpPr txBox="1"/>
          <p:nvPr/>
        </p:nvSpPr>
        <p:spPr>
          <a:xfrm>
            <a:off x="1033272" y="680314"/>
            <a:ext cx="9875520" cy="790042"/>
          </a:xfrm>
          <a:prstGeom prst="rect">
            <a:avLst/>
          </a:prstGeom>
          <a:noFill/>
          <a:ln/>
        </p:spPr>
        <p:txBody>
          <a:bodyPr wrap="square" rtlCol="0" anchor="ctr"/>
          <a:lstStyle/>
          <a:p>
            <a:pPr indent="0" marL="0">
              <a:buNone/>
            </a:pPr>
            <a:r>
              <a:rPr lang="en-US" sz="3480" b="1" dirty="0">
                <a:solidFill>
                  <a:srgbClr val="142028"/>
                </a:solidFill>
                <a:latin typeface="Cambria" pitchFamily="34" charset="0"/>
                <a:ea typeface="Cambria" pitchFamily="34" charset="-122"/>
                <a:cs typeface="Cambria" pitchFamily="34" charset="-120"/>
              </a:rPr>
              <a:t>What is in the bag</a:t>
            </a:r>
            <a:endParaRPr lang="en-US" sz="3480" dirty="0"/>
          </a:p>
        </p:txBody>
      </p:sp>
      <p:sp>
        <p:nvSpPr>
          <p:cNvPr id="4" name="Text 2"/>
          <p:cNvSpPr txBox="1"/>
          <p:nvPr/>
        </p:nvSpPr>
        <p:spPr>
          <a:xfrm>
            <a:off x="1088136" y="1426464"/>
            <a:ext cx="9985248" cy="438912"/>
          </a:xfrm>
          <a:prstGeom prst="rect">
            <a:avLst/>
          </a:prstGeom>
          <a:noFill/>
          <a:ln/>
        </p:spPr>
        <p:txBody>
          <a:bodyPr wrap="square" rtlCol="0" anchor="ctr"/>
          <a:lstStyle/>
          <a:p>
            <a:pPr indent="0" marL="0">
              <a:buNone/>
            </a:pPr>
            <a:r>
              <a:rPr lang="en-US" sz="1680" dirty="0">
                <a:solidFill>
                  <a:srgbClr val="3A4955"/>
                </a:solidFill>
                <a:latin typeface="Calibri" pitchFamily="34" charset="0"/>
                <a:ea typeface="Calibri" pitchFamily="34" charset="-122"/>
                <a:cs typeface="Calibri" pitchFamily="34" charset="-120"/>
              </a:rPr>
              <a:t>Oxygen flows through it, a valve holds back pressure, a gauge tells you what the patient is getting. That is the whole machine.</a:t>
            </a:r>
            <a:endParaRPr lang="en-US" sz="1680" dirty="0"/>
          </a:p>
        </p:txBody>
      </p:sp>
      <p:graphicFrame>
        <p:nvGraphicFramePr>
          <p:cNvPr id="20" name="Table 0"/>
          <p:cNvGraphicFramePr>
            <a:graphicFrameLocks noGrp="1"/>
          </p:cNvGraphicFramePr>
          <p:nvPr>
            <p:extLst>
              <p:ext uri="{D42A27DB-BD31-4B8C-83A1-F6EECF244321}">
                <p14:modId xmlns:p14="http://schemas.microsoft.com/office/powerpoint/2010/main" val="1579011935"/>
              </p:ext>
            </p:extLst>
          </p:nvPr>
        </p:nvGraphicFramePr>
        <p:xfrm>
          <a:off x="1088136" y="1975104"/>
          <a:ext cx="9985248" cy="914400"/>
        </p:xfrm>
        <a:graphic>
          <a:graphicData uri="http://schemas.openxmlformats.org/drawingml/2006/table">
            <a:tbl>
              <a:tblPr/>
              <a:tblGrid>
                <a:gridCol w="4498848"/>
                <a:gridCol w="5486400"/>
              </a:tblGrid>
              <a:tr h="384048">
                <a:tc>
                  <a:txBody>
                    <a:bodyPr/>
                    <a:lstStyle/>
                    <a:p>
                      <a:pPr indent="0" marL="0">
                        <a:buNone/>
                      </a:pPr>
                      <a:r>
                        <a:rPr lang="en-US" sz="1500" b="1" dirty="0">
                          <a:solidFill>
                            <a:srgbClr val="FFFFFF"/>
                          </a:solidFill>
                          <a:latin typeface="Calibri" pitchFamily="34" charset="0"/>
                          <a:ea typeface="Calibri" pitchFamily="34" charset="-122"/>
                          <a:cs typeface="Calibri" pitchFamily="34" charset="-120"/>
                        </a:rPr>
                        <a:t>Spec</a:t>
                      </a:r>
                      <a:endParaRPr lang="en-US" sz="1500" dirty="0">
                        <a:latin typeface="Calibri" charset="0"/>
                        <a:ea typeface="Calibri" charset="0"/>
                        <a:cs typeface="Calibri" charset="0"/>
                      </a:endParaRPr>
                    </a:p>
                  </a:txBody>
                  <a:tcPr marL="91440" marR="91440" marT="45720" marB="45720" anchor="ctr">
                    <a:lnL w="6350" cap="flat" cmpd="sng" algn="ctr">
                      <a:solidFill>
                        <a:srgbClr val="F1ECE3"/>
                      </a:solidFill>
                      <a:prstDash val="solid"/>
                      <a:round/>
                      <a:headEnd type="none" w="med" len="med"/>
                      <a:tailEnd type="none" w="med" len="med"/>
                    </a:lnL>
                    <a:lnR w="6350" cap="flat" cmpd="sng" algn="ctr">
                      <a:solidFill>
                        <a:srgbClr val="F1ECE3"/>
                      </a:solidFill>
                      <a:prstDash val="solid"/>
                      <a:round/>
                      <a:headEnd type="none" w="med" len="med"/>
                      <a:tailEnd type="none" w="med" len="med"/>
                    </a:lnR>
                    <a:lnT w="6350" cap="flat" cmpd="sng" algn="ctr">
                      <a:solidFill>
                        <a:srgbClr val="F1ECE3"/>
                      </a:solidFill>
                      <a:prstDash val="solid"/>
                      <a:round/>
                      <a:headEnd type="none" w="med" len="med"/>
                      <a:tailEnd type="none" w="med" len="med"/>
                    </a:lnT>
                    <a:lnB w="6350" cap="flat" cmpd="sng" algn="ctr">
                      <a:solidFill>
                        <a:srgbClr val="F1ECE3"/>
                      </a:solidFill>
                      <a:prstDash val="solid"/>
                      <a:round/>
                      <a:headEnd type="none" w="med" len="med"/>
                      <a:tailEnd type="none" w="med" len="med"/>
                    </a:lnB>
                    <a:solidFill>
                      <a:srgbClr val="0E1920"/>
                    </a:solidFill>
                  </a:tcPr>
                </a:tc>
                <a:tc>
                  <a:txBody>
                    <a:bodyPr/>
                    <a:lstStyle/>
                    <a:p>
                      <a:pPr indent="0" marL="0">
                        <a:buNone/>
                      </a:pPr>
                      <a:r>
                        <a:rPr lang="en-US" sz="1500" b="1" dirty="0">
                          <a:solidFill>
                            <a:srgbClr val="FFFFFF"/>
                          </a:solidFill>
                          <a:latin typeface="Calibri" pitchFamily="34" charset="0"/>
                          <a:ea typeface="Calibri" pitchFamily="34" charset="-122"/>
                          <a:cs typeface="Calibri" pitchFamily="34" charset="-120"/>
                        </a:rPr>
                        <a:t>Value</a:t>
                      </a:r>
                      <a:endParaRPr lang="en-US" sz="1500" dirty="0">
                        <a:latin typeface="Calibri" charset="0"/>
                        <a:ea typeface="Calibri" charset="0"/>
                        <a:cs typeface="Calibri" charset="0"/>
                      </a:endParaRPr>
                    </a:p>
                  </a:txBody>
                  <a:tcPr marL="91440" marR="91440" marT="45720" marB="45720" anchor="ctr">
                    <a:lnL w="6350" cap="flat" cmpd="sng" algn="ctr">
                      <a:solidFill>
                        <a:srgbClr val="F1ECE3"/>
                      </a:solidFill>
                      <a:prstDash val="solid"/>
                      <a:round/>
                      <a:headEnd type="none" w="med" len="med"/>
                      <a:tailEnd type="none" w="med" len="med"/>
                    </a:lnL>
                    <a:lnR w="6350" cap="flat" cmpd="sng" algn="ctr">
                      <a:solidFill>
                        <a:srgbClr val="F1ECE3"/>
                      </a:solidFill>
                      <a:prstDash val="solid"/>
                      <a:round/>
                      <a:headEnd type="none" w="med" len="med"/>
                      <a:tailEnd type="none" w="med" len="med"/>
                    </a:lnR>
                    <a:lnT w="6350" cap="flat" cmpd="sng" algn="ctr">
                      <a:solidFill>
                        <a:srgbClr val="F1ECE3"/>
                      </a:solidFill>
                      <a:prstDash val="solid"/>
                      <a:round/>
                      <a:headEnd type="none" w="med" len="med"/>
                      <a:tailEnd type="none" w="med" len="med"/>
                    </a:lnT>
                    <a:lnB w="6350" cap="flat" cmpd="sng" algn="ctr">
                      <a:solidFill>
                        <a:srgbClr val="F1ECE3"/>
                      </a:solidFill>
                      <a:prstDash val="solid"/>
                      <a:round/>
                      <a:headEnd type="none" w="med" len="med"/>
                      <a:tailEnd type="none" w="med" len="med"/>
                    </a:lnB>
                    <a:solidFill>
                      <a:srgbClr val="0E1920"/>
                    </a:solidFill>
                  </a:tcPr>
                </a:tc>
              </a:tr>
              <a:tr h="384048">
                <a:tc>
                  <a:txBody>
                    <a:bodyPr/>
                    <a:lstStyle/>
                    <a:p>
                      <a:pPr indent="0" marL="0">
                        <a:buNone/>
                      </a:pPr>
                      <a:r>
                        <a:rPr lang="en-US" sz="1500" dirty="0">
                          <a:solidFill>
                            <a:srgbClr val="000000"/>
                          </a:solidFill>
                          <a:latin typeface="Calibri" pitchFamily="34" charset="0"/>
                          <a:ea typeface="Calibri" pitchFamily="34" charset="-122"/>
                          <a:cs typeface="Calibri" pitchFamily="34" charset="-120"/>
                        </a:rPr>
                        <a:t>Maximum pressure it GENERATES</a:t>
                      </a:r>
                      <a:endParaRPr lang="en-US" sz="1500" dirty="0">
                        <a:latin typeface="Calibri" charset="0"/>
                        <a:ea typeface="Calibri" charset="0"/>
                        <a:cs typeface="Calibri" charset="0"/>
                      </a:endParaRPr>
                    </a:p>
                  </a:txBody>
                  <a:tcPr marL="91440" marR="91440" marT="45720" marB="45720" anchor="ctr">
                    <a:lnL w="6350" cap="flat" cmpd="sng" algn="ctr">
                      <a:solidFill>
                        <a:srgbClr val="F1ECE3"/>
                      </a:solidFill>
                      <a:prstDash val="solid"/>
                      <a:round/>
                      <a:headEnd type="none" w="med" len="med"/>
                      <a:tailEnd type="none" w="med" len="med"/>
                    </a:lnL>
                    <a:lnR w="6350" cap="flat" cmpd="sng" algn="ctr">
                      <a:solidFill>
                        <a:srgbClr val="F1ECE3"/>
                      </a:solidFill>
                      <a:prstDash val="solid"/>
                      <a:round/>
                      <a:headEnd type="none" w="med" len="med"/>
                      <a:tailEnd type="none" w="med" len="med"/>
                    </a:lnR>
                    <a:lnT w="6350" cap="flat" cmpd="sng" algn="ctr">
                      <a:solidFill>
                        <a:srgbClr val="F1ECE3"/>
                      </a:solidFill>
                      <a:prstDash val="solid"/>
                      <a:round/>
                      <a:headEnd type="none" w="med" len="med"/>
                      <a:tailEnd type="none" w="med" len="med"/>
                    </a:lnT>
                    <a:lnB w="6350" cap="flat" cmpd="sng" algn="ctr">
                      <a:solidFill>
                        <a:srgbClr val="F1ECE3"/>
                      </a:solidFill>
                      <a:prstDash val="solid"/>
                      <a:round/>
                      <a:headEnd type="none" w="med" len="med"/>
                      <a:tailEnd type="none" w="med" len="med"/>
                    </a:lnB>
                  </a:tcPr>
                </a:tc>
                <a:tc>
                  <a:txBody>
                    <a:bodyPr/>
                    <a:lstStyle/>
                    <a:p>
                      <a:pPr indent="0" marL="0">
                        <a:buNone/>
                      </a:pPr>
                      <a:r>
                        <a:rPr lang="en-US" sz="1500" b="1" dirty="0">
                          <a:solidFill>
                            <a:srgbClr val="8A2424"/>
                          </a:solidFill>
                          <a:latin typeface="Calibri" pitchFamily="34" charset="0"/>
                          <a:ea typeface="Calibri" pitchFamily="34" charset="-122"/>
                          <a:cs typeface="Calibri" pitchFamily="34" charset="-120"/>
                        </a:rPr>
                        <a:t>13 cm H2O at flush</a:t>
                      </a:r>
                      <a:endParaRPr lang="en-US" sz="1500" dirty="0">
                        <a:latin typeface="Calibri" charset="0"/>
                        <a:ea typeface="Calibri" charset="0"/>
                        <a:cs typeface="Calibri" charset="0"/>
                      </a:endParaRPr>
                    </a:p>
                  </a:txBody>
                  <a:tcPr marL="91440" marR="91440" marT="45720" marB="45720" anchor="ctr">
                    <a:lnL w="6350" cap="flat" cmpd="sng" algn="ctr">
                      <a:solidFill>
                        <a:srgbClr val="F1ECE3"/>
                      </a:solidFill>
                      <a:prstDash val="solid"/>
                      <a:round/>
                      <a:headEnd type="none" w="med" len="med"/>
                      <a:tailEnd type="none" w="med" len="med"/>
                    </a:lnL>
                    <a:lnR w="6350" cap="flat" cmpd="sng" algn="ctr">
                      <a:solidFill>
                        <a:srgbClr val="F1ECE3"/>
                      </a:solidFill>
                      <a:prstDash val="solid"/>
                      <a:round/>
                      <a:headEnd type="none" w="med" len="med"/>
                      <a:tailEnd type="none" w="med" len="med"/>
                    </a:lnR>
                    <a:lnT w="6350" cap="flat" cmpd="sng" algn="ctr">
                      <a:solidFill>
                        <a:srgbClr val="F1ECE3"/>
                      </a:solidFill>
                      <a:prstDash val="solid"/>
                      <a:round/>
                      <a:headEnd type="none" w="med" len="med"/>
                      <a:tailEnd type="none" w="med" len="med"/>
                    </a:lnT>
                    <a:lnB w="6350" cap="flat" cmpd="sng" algn="ctr">
                      <a:solidFill>
                        <a:srgbClr val="F1ECE3"/>
                      </a:solidFill>
                      <a:prstDash val="solid"/>
                      <a:round/>
                      <a:headEnd type="none" w="med" len="med"/>
                      <a:tailEnd type="none" w="med" len="med"/>
                    </a:lnB>
                  </a:tcPr>
                </a:tc>
              </a:tr>
              <a:tr h="384048">
                <a:tc>
                  <a:txBody>
                    <a:bodyPr/>
                    <a:lstStyle/>
                    <a:p>
                      <a:pPr indent="0" marL="0">
                        <a:buNone/>
                      </a:pPr>
                      <a:r>
                        <a:rPr lang="en-US" sz="1500" dirty="0">
                          <a:solidFill>
                            <a:srgbClr val="000000"/>
                          </a:solidFill>
                          <a:latin typeface="Calibri" pitchFamily="34" charset="0"/>
                          <a:ea typeface="Calibri" pitchFamily="34" charset="-122"/>
                          <a:cs typeface="Calibri" pitchFamily="34" charset="-120"/>
                        </a:rPr>
                        <a:t>Safety relief valve (not a setting)</a:t>
                      </a:r>
                      <a:endParaRPr lang="en-US" sz="1500" dirty="0">
                        <a:latin typeface="Calibri" charset="0"/>
                        <a:ea typeface="Calibri" charset="0"/>
                        <a:cs typeface="Calibri" charset="0"/>
                      </a:endParaRPr>
                    </a:p>
                  </a:txBody>
                  <a:tcPr marL="91440" marR="91440" marT="45720" marB="45720" anchor="ctr">
                    <a:lnL w="6350" cap="flat" cmpd="sng" algn="ctr">
                      <a:solidFill>
                        <a:srgbClr val="F1ECE3"/>
                      </a:solidFill>
                      <a:prstDash val="solid"/>
                      <a:round/>
                      <a:headEnd type="none" w="med" len="med"/>
                      <a:tailEnd type="none" w="med" len="med"/>
                    </a:lnL>
                    <a:lnR w="6350" cap="flat" cmpd="sng" algn="ctr">
                      <a:solidFill>
                        <a:srgbClr val="F1ECE3"/>
                      </a:solidFill>
                      <a:prstDash val="solid"/>
                      <a:round/>
                      <a:headEnd type="none" w="med" len="med"/>
                      <a:tailEnd type="none" w="med" len="med"/>
                    </a:lnR>
                    <a:lnT w="6350" cap="flat" cmpd="sng" algn="ctr">
                      <a:solidFill>
                        <a:srgbClr val="F1ECE3"/>
                      </a:solidFill>
                      <a:prstDash val="solid"/>
                      <a:round/>
                      <a:headEnd type="none" w="med" len="med"/>
                      <a:tailEnd type="none" w="med" len="med"/>
                    </a:lnT>
                    <a:lnB w="6350" cap="flat" cmpd="sng" algn="ctr">
                      <a:solidFill>
                        <a:srgbClr val="F1ECE3"/>
                      </a:solidFill>
                      <a:prstDash val="solid"/>
                      <a:round/>
                      <a:headEnd type="none" w="med" len="med"/>
                      <a:tailEnd type="none" w="med" len="med"/>
                    </a:lnB>
                  </a:tcPr>
                </a:tc>
                <a:tc>
                  <a:txBody>
                    <a:bodyPr/>
                    <a:lstStyle/>
                    <a:p>
                      <a:pPr indent="0" marL="0">
                        <a:buNone/>
                      </a:pPr>
                      <a:r>
                        <a:rPr lang="en-US" sz="1500" dirty="0">
                          <a:solidFill>
                            <a:srgbClr val="000000"/>
                          </a:solidFill>
                          <a:latin typeface="Calibri" pitchFamily="34" charset="0"/>
                          <a:ea typeface="Calibri" pitchFamily="34" charset="-122"/>
                          <a:cs typeface="Calibri" pitchFamily="34" charset="-120"/>
                        </a:rPr>
                        <a:t>25 cm H2O (±5)</a:t>
                      </a:r>
                      <a:endParaRPr lang="en-US" sz="1500" dirty="0">
                        <a:latin typeface="Calibri" charset="0"/>
                        <a:ea typeface="Calibri" charset="0"/>
                        <a:cs typeface="Calibri" charset="0"/>
                      </a:endParaRPr>
                    </a:p>
                  </a:txBody>
                  <a:tcPr marL="91440" marR="91440" marT="45720" marB="45720" anchor="ctr">
                    <a:lnL w="6350" cap="flat" cmpd="sng" algn="ctr">
                      <a:solidFill>
                        <a:srgbClr val="F1ECE3"/>
                      </a:solidFill>
                      <a:prstDash val="solid"/>
                      <a:round/>
                      <a:headEnd type="none" w="med" len="med"/>
                      <a:tailEnd type="none" w="med" len="med"/>
                    </a:lnL>
                    <a:lnR w="6350" cap="flat" cmpd="sng" algn="ctr">
                      <a:solidFill>
                        <a:srgbClr val="F1ECE3"/>
                      </a:solidFill>
                      <a:prstDash val="solid"/>
                      <a:round/>
                      <a:headEnd type="none" w="med" len="med"/>
                      <a:tailEnd type="none" w="med" len="med"/>
                    </a:lnR>
                    <a:lnT w="6350" cap="flat" cmpd="sng" algn="ctr">
                      <a:solidFill>
                        <a:srgbClr val="F1ECE3"/>
                      </a:solidFill>
                      <a:prstDash val="solid"/>
                      <a:round/>
                      <a:headEnd type="none" w="med" len="med"/>
                      <a:tailEnd type="none" w="med" len="med"/>
                    </a:lnT>
                    <a:lnB w="6350" cap="flat" cmpd="sng" algn="ctr">
                      <a:solidFill>
                        <a:srgbClr val="F1ECE3"/>
                      </a:solidFill>
                      <a:prstDash val="solid"/>
                      <a:round/>
                      <a:headEnd type="none" w="med" len="med"/>
                      <a:tailEnd type="none" w="med" len="med"/>
                    </a:lnB>
                  </a:tcPr>
                </a:tc>
              </a:tr>
              <a:tr h="384048">
                <a:tc>
                  <a:txBody>
                    <a:bodyPr/>
                    <a:lstStyle/>
                    <a:p>
                      <a:pPr indent="0" marL="0">
                        <a:buNone/>
                      </a:pPr>
                      <a:r>
                        <a:rPr lang="en-US" sz="1500" dirty="0">
                          <a:solidFill>
                            <a:srgbClr val="000000"/>
                          </a:solidFill>
                          <a:latin typeface="Calibri" pitchFamily="34" charset="0"/>
                          <a:ea typeface="Calibri" pitchFamily="34" charset="-122"/>
                          <a:cs typeface="Calibri" pitchFamily="34" charset="-120"/>
                        </a:rPr>
                        <a:t>Manometer accuracy</a:t>
                      </a:r>
                      <a:endParaRPr lang="en-US" sz="1500" dirty="0">
                        <a:latin typeface="Calibri" charset="0"/>
                        <a:ea typeface="Calibri" charset="0"/>
                        <a:cs typeface="Calibri" charset="0"/>
                      </a:endParaRPr>
                    </a:p>
                  </a:txBody>
                  <a:tcPr marL="91440" marR="91440" marT="45720" marB="45720" anchor="ctr">
                    <a:lnL w="6350" cap="flat" cmpd="sng" algn="ctr">
                      <a:solidFill>
                        <a:srgbClr val="F1ECE3"/>
                      </a:solidFill>
                      <a:prstDash val="solid"/>
                      <a:round/>
                      <a:headEnd type="none" w="med" len="med"/>
                      <a:tailEnd type="none" w="med" len="med"/>
                    </a:lnL>
                    <a:lnR w="6350" cap="flat" cmpd="sng" algn="ctr">
                      <a:solidFill>
                        <a:srgbClr val="F1ECE3"/>
                      </a:solidFill>
                      <a:prstDash val="solid"/>
                      <a:round/>
                      <a:headEnd type="none" w="med" len="med"/>
                      <a:tailEnd type="none" w="med" len="med"/>
                    </a:lnR>
                    <a:lnT w="6350" cap="flat" cmpd="sng" algn="ctr">
                      <a:solidFill>
                        <a:srgbClr val="F1ECE3"/>
                      </a:solidFill>
                      <a:prstDash val="solid"/>
                      <a:round/>
                      <a:headEnd type="none" w="med" len="med"/>
                      <a:tailEnd type="none" w="med" len="med"/>
                    </a:lnT>
                    <a:lnB w="6350" cap="flat" cmpd="sng" algn="ctr">
                      <a:solidFill>
                        <a:srgbClr val="F1ECE3"/>
                      </a:solidFill>
                      <a:prstDash val="solid"/>
                      <a:round/>
                      <a:headEnd type="none" w="med" len="med"/>
                      <a:tailEnd type="none" w="med" len="med"/>
                    </a:lnB>
                  </a:tcPr>
                </a:tc>
                <a:tc>
                  <a:txBody>
                    <a:bodyPr/>
                    <a:lstStyle/>
                    <a:p>
                      <a:pPr indent="0" marL="0">
                        <a:buNone/>
                      </a:pPr>
                      <a:r>
                        <a:rPr lang="en-US" sz="1500" b="1" dirty="0">
                          <a:solidFill>
                            <a:srgbClr val="000000"/>
                          </a:solidFill>
                          <a:latin typeface="Calibri" pitchFamily="34" charset="0"/>
                          <a:ea typeface="Calibri" pitchFamily="34" charset="-122"/>
                          <a:cs typeface="Calibri" pitchFamily="34" charset="-120"/>
                        </a:rPr>
                        <a:t>±3 cm H2O up to 15</a:t>
                      </a:r>
                      <a:endParaRPr lang="en-US" sz="1500" dirty="0">
                        <a:latin typeface="Calibri" charset="0"/>
                        <a:ea typeface="Calibri" charset="0"/>
                        <a:cs typeface="Calibri" charset="0"/>
                      </a:endParaRPr>
                    </a:p>
                  </a:txBody>
                  <a:tcPr marL="91440" marR="91440" marT="45720" marB="45720" anchor="ctr">
                    <a:lnL w="6350" cap="flat" cmpd="sng" algn="ctr">
                      <a:solidFill>
                        <a:srgbClr val="F1ECE3"/>
                      </a:solidFill>
                      <a:prstDash val="solid"/>
                      <a:round/>
                      <a:headEnd type="none" w="med" len="med"/>
                      <a:tailEnd type="none" w="med" len="med"/>
                    </a:lnL>
                    <a:lnR w="6350" cap="flat" cmpd="sng" algn="ctr">
                      <a:solidFill>
                        <a:srgbClr val="F1ECE3"/>
                      </a:solidFill>
                      <a:prstDash val="solid"/>
                      <a:round/>
                      <a:headEnd type="none" w="med" len="med"/>
                      <a:tailEnd type="none" w="med" len="med"/>
                    </a:lnR>
                    <a:lnT w="6350" cap="flat" cmpd="sng" algn="ctr">
                      <a:solidFill>
                        <a:srgbClr val="F1ECE3"/>
                      </a:solidFill>
                      <a:prstDash val="solid"/>
                      <a:round/>
                      <a:headEnd type="none" w="med" len="med"/>
                      <a:tailEnd type="none" w="med" len="med"/>
                    </a:lnT>
                    <a:lnB w="6350" cap="flat" cmpd="sng" algn="ctr">
                      <a:solidFill>
                        <a:srgbClr val="F1ECE3"/>
                      </a:solidFill>
                      <a:prstDash val="solid"/>
                      <a:round/>
                      <a:headEnd type="none" w="med" len="med"/>
                      <a:tailEnd type="none" w="med" len="med"/>
                    </a:lnB>
                  </a:tcPr>
                </a:tc>
              </a:tr>
              <a:tr h="384048">
                <a:tc>
                  <a:txBody>
                    <a:bodyPr/>
                    <a:lstStyle/>
                    <a:p>
                      <a:pPr indent="0" marL="0">
                        <a:buNone/>
                      </a:pPr>
                      <a:r>
                        <a:rPr lang="en-US" sz="1500" dirty="0">
                          <a:solidFill>
                            <a:srgbClr val="000000"/>
                          </a:solidFill>
                          <a:latin typeface="Calibri" pitchFamily="34" charset="0"/>
                          <a:ea typeface="Calibri" pitchFamily="34" charset="-122"/>
                          <a:cs typeface="Calibri" pitchFamily="34" charset="-120"/>
                        </a:rPr>
                        <a:t>FiO2 delivered</a:t>
                      </a:r>
                      <a:endParaRPr lang="en-US" sz="1500" dirty="0">
                        <a:latin typeface="Calibri" charset="0"/>
                        <a:ea typeface="Calibri" charset="0"/>
                        <a:cs typeface="Calibri" charset="0"/>
                      </a:endParaRPr>
                    </a:p>
                  </a:txBody>
                  <a:tcPr marL="91440" marR="91440" marT="45720" marB="45720" anchor="ctr">
                    <a:lnL w="6350" cap="flat" cmpd="sng" algn="ctr">
                      <a:solidFill>
                        <a:srgbClr val="F1ECE3"/>
                      </a:solidFill>
                      <a:prstDash val="solid"/>
                      <a:round/>
                      <a:headEnd type="none" w="med" len="med"/>
                      <a:tailEnd type="none" w="med" len="med"/>
                    </a:lnL>
                    <a:lnR w="6350" cap="flat" cmpd="sng" algn="ctr">
                      <a:solidFill>
                        <a:srgbClr val="F1ECE3"/>
                      </a:solidFill>
                      <a:prstDash val="solid"/>
                      <a:round/>
                      <a:headEnd type="none" w="med" len="med"/>
                      <a:tailEnd type="none" w="med" len="med"/>
                    </a:lnR>
                    <a:lnT w="6350" cap="flat" cmpd="sng" algn="ctr">
                      <a:solidFill>
                        <a:srgbClr val="F1ECE3"/>
                      </a:solidFill>
                      <a:prstDash val="solid"/>
                      <a:round/>
                      <a:headEnd type="none" w="med" len="med"/>
                      <a:tailEnd type="none" w="med" len="med"/>
                    </a:lnT>
                    <a:lnB w="6350" cap="flat" cmpd="sng" algn="ctr">
                      <a:solidFill>
                        <a:srgbClr val="F1ECE3"/>
                      </a:solidFill>
                      <a:prstDash val="solid"/>
                      <a:round/>
                      <a:headEnd type="none" w="med" len="med"/>
                      <a:tailEnd type="none" w="med" len="med"/>
                    </a:lnB>
                  </a:tcPr>
                </a:tc>
                <a:tc>
                  <a:txBody>
                    <a:bodyPr/>
                    <a:lstStyle/>
                    <a:p>
                      <a:pPr indent="0" marL="0">
                        <a:buNone/>
                      </a:pPr>
                      <a:r>
                        <a:rPr lang="en-US" sz="1500" dirty="0">
                          <a:solidFill>
                            <a:srgbClr val="000000"/>
                          </a:solidFill>
                          <a:latin typeface="Calibri" pitchFamily="34" charset="0"/>
                          <a:ea typeface="Calibri" pitchFamily="34" charset="-122"/>
                          <a:cs typeface="Calibri" pitchFamily="34" charset="-120"/>
                        </a:rPr>
                        <a:t>28–100%; about 70–75% typical adult</a:t>
                      </a:r>
                      <a:endParaRPr lang="en-US" sz="1500" dirty="0">
                        <a:latin typeface="Calibri" charset="0"/>
                        <a:ea typeface="Calibri" charset="0"/>
                        <a:cs typeface="Calibri" charset="0"/>
                      </a:endParaRPr>
                    </a:p>
                  </a:txBody>
                  <a:tcPr marL="91440" marR="91440" marT="45720" marB="45720" anchor="ctr">
                    <a:lnL w="6350" cap="flat" cmpd="sng" algn="ctr">
                      <a:solidFill>
                        <a:srgbClr val="F1ECE3"/>
                      </a:solidFill>
                      <a:prstDash val="solid"/>
                      <a:round/>
                      <a:headEnd type="none" w="med" len="med"/>
                      <a:tailEnd type="none" w="med" len="med"/>
                    </a:lnL>
                    <a:lnR w="6350" cap="flat" cmpd="sng" algn="ctr">
                      <a:solidFill>
                        <a:srgbClr val="F1ECE3"/>
                      </a:solidFill>
                      <a:prstDash val="solid"/>
                      <a:round/>
                      <a:headEnd type="none" w="med" len="med"/>
                      <a:tailEnd type="none" w="med" len="med"/>
                    </a:lnR>
                    <a:lnT w="6350" cap="flat" cmpd="sng" algn="ctr">
                      <a:solidFill>
                        <a:srgbClr val="F1ECE3"/>
                      </a:solidFill>
                      <a:prstDash val="solid"/>
                      <a:round/>
                      <a:headEnd type="none" w="med" len="med"/>
                      <a:tailEnd type="none" w="med" len="med"/>
                    </a:lnT>
                    <a:lnB w="6350" cap="flat" cmpd="sng" algn="ctr">
                      <a:solidFill>
                        <a:srgbClr val="F1ECE3"/>
                      </a:solidFill>
                      <a:prstDash val="solid"/>
                      <a:round/>
                      <a:headEnd type="none" w="med" len="med"/>
                      <a:tailEnd type="none" w="med" len="med"/>
                    </a:lnB>
                  </a:tcPr>
                </a:tc>
              </a:tr>
              <a:tr h="384048">
                <a:tc>
                  <a:txBody>
                    <a:bodyPr/>
                    <a:lstStyle/>
                    <a:p>
                      <a:pPr indent="0" marL="0">
                        <a:buNone/>
                      </a:pPr>
                      <a:r>
                        <a:rPr lang="en-US" sz="1500" dirty="0">
                          <a:solidFill>
                            <a:srgbClr val="000000"/>
                          </a:solidFill>
                          <a:latin typeface="Calibri" pitchFamily="34" charset="0"/>
                          <a:ea typeface="Calibri" pitchFamily="34" charset="-122"/>
                          <a:cs typeface="Calibri" pitchFamily="34" charset="-120"/>
                        </a:rPr>
                        <a:t>Peak flow to the patient</a:t>
                      </a:r>
                      <a:endParaRPr lang="en-US" sz="1500" dirty="0">
                        <a:latin typeface="Calibri" charset="0"/>
                        <a:ea typeface="Calibri" charset="0"/>
                        <a:cs typeface="Calibri" charset="0"/>
                      </a:endParaRPr>
                    </a:p>
                  </a:txBody>
                  <a:tcPr marL="91440" marR="91440" marT="45720" marB="45720" anchor="ctr">
                    <a:lnL w="6350" cap="flat" cmpd="sng" algn="ctr">
                      <a:solidFill>
                        <a:srgbClr val="F1ECE3"/>
                      </a:solidFill>
                      <a:prstDash val="solid"/>
                      <a:round/>
                      <a:headEnd type="none" w="med" len="med"/>
                      <a:tailEnd type="none" w="med" len="med"/>
                    </a:lnL>
                    <a:lnR w="6350" cap="flat" cmpd="sng" algn="ctr">
                      <a:solidFill>
                        <a:srgbClr val="F1ECE3"/>
                      </a:solidFill>
                      <a:prstDash val="solid"/>
                      <a:round/>
                      <a:headEnd type="none" w="med" len="med"/>
                      <a:tailEnd type="none" w="med" len="med"/>
                    </a:lnR>
                    <a:lnT w="6350" cap="flat" cmpd="sng" algn="ctr">
                      <a:solidFill>
                        <a:srgbClr val="F1ECE3"/>
                      </a:solidFill>
                      <a:prstDash val="solid"/>
                      <a:round/>
                      <a:headEnd type="none" w="med" len="med"/>
                      <a:tailEnd type="none" w="med" len="med"/>
                    </a:lnT>
                    <a:lnB w="6350" cap="flat" cmpd="sng" algn="ctr">
                      <a:solidFill>
                        <a:srgbClr val="F1ECE3"/>
                      </a:solidFill>
                      <a:prstDash val="solid"/>
                      <a:round/>
                      <a:headEnd type="none" w="med" len="med"/>
                      <a:tailEnd type="none" w="med" len="med"/>
                    </a:lnB>
                  </a:tcPr>
                </a:tc>
                <a:tc>
                  <a:txBody>
                    <a:bodyPr/>
                    <a:lstStyle/>
                    <a:p>
                      <a:pPr indent="0" marL="0">
                        <a:buNone/>
                      </a:pPr>
                      <a:r>
                        <a:rPr lang="en-US" sz="1500" dirty="0">
                          <a:solidFill>
                            <a:srgbClr val="000000"/>
                          </a:solidFill>
                          <a:latin typeface="Calibri" pitchFamily="34" charset="0"/>
                          <a:ea typeface="Calibri" pitchFamily="34" charset="-122"/>
                          <a:cs typeface="Calibri" pitchFamily="34" charset="-120"/>
                        </a:rPr>
                        <a:t>71.5 to 115 LPM</a:t>
                      </a:r>
                      <a:endParaRPr lang="en-US" sz="1500" dirty="0">
                        <a:latin typeface="Calibri" charset="0"/>
                        <a:ea typeface="Calibri" charset="0"/>
                        <a:cs typeface="Calibri" charset="0"/>
                      </a:endParaRPr>
                    </a:p>
                  </a:txBody>
                  <a:tcPr marL="91440" marR="91440" marT="45720" marB="45720" anchor="ctr">
                    <a:lnL w="6350" cap="flat" cmpd="sng" algn="ctr">
                      <a:solidFill>
                        <a:srgbClr val="F1ECE3"/>
                      </a:solidFill>
                      <a:prstDash val="solid"/>
                      <a:round/>
                      <a:headEnd type="none" w="med" len="med"/>
                      <a:tailEnd type="none" w="med" len="med"/>
                    </a:lnL>
                    <a:lnR w="6350" cap="flat" cmpd="sng" algn="ctr">
                      <a:solidFill>
                        <a:srgbClr val="F1ECE3"/>
                      </a:solidFill>
                      <a:prstDash val="solid"/>
                      <a:round/>
                      <a:headEnd type="none" w="med" len="med"/>
                      <a:tailEnd type="none" w="med" len="med"/>
                    </a:lnR>
                    <a:lnT w="6350" cap="flat" cmpd="sng" algn="ctr">
                      <a:solidFill>
                        <a:srgbClr val="F1ECE3"/>
                      </a:solidFill>
                      <a:prstDash val="solid"/>
                      <a:round/>
                      <a:headEnd type="none" w="med" len="med"/>
                      <a:tailEnd type="none" w="med" len="med"/>
                    </a:lnT>
                    <a:lnB w="6350" cap="flat" cmpd="sng" algn="ctr">
                      <a:solidFill>
                        <a:srgbClr val="F1ECE3"/>
                      </a:solidFill>
                      <a:prstDash val="solid"/>
                      <a:round/>
                      <a:headEnd type="none" w="med" len="med"/>
                      <a:tailEnd type="none" w="med" len="med"/>
                    </a:lnB>
                  </a:tcPr>
                </a:tc>
              </a:tr>
              <a:tr h="384048">
                <a:tc>
                  <a:txBody>
                    <a:bodyPr/>
                    <a:lstStyle/>
                    <a:p>
                      <a:pPr indent="0" marL="0">
                        <a:buNone/>
                      </a:pPr>
                      <a:r>
                        <a:rPr lang="en-US" sz="1500" dirty="0">
                          <a:solidFill>
                            <a:srgbClr val="000000"/>
                          </a:solidFill>
                          <a:latin typeface="Calibri" pitchFamily="34" charset="0"/>
                          <a:ea typeface="Calibri" pitchFamily="34" charset="-122"/>
                          <a:cs typeface="Calibri" pitchFamily="34" charset="-120"/>
                        </a:rPr>
                        <a:t>Masks we stock</a:t>
                      </a:r>
                      <a:endParaRPr lang="en-US" sz="1500" dirty="0">
                        <a:latin typeface="Calibri" charset="0"/>
                        <a:ea typeface="Calibri" charset="0"/>
                        <a:cs typeface="Calibri" charset="0"/>
                      </a:endParaRPr>
                    </a:p>
                  </a:txBody>
                  <a:tcPr marL="91440" marR="91440" marT="45720" marB="45720" anchor="ctr">
                    <a:lnL w="6350" cap="flat" cmpd="sng" algn="ctr">
                      <a:solidFill>
                        <a:srgbClr val="F1ECE3"/>
                      </a:solidFill>
                      <a:prstDash val="solid"/>
                      <a:round/>
                      <a:headEnd type="none" w="med" len="med"/>
                      <a:tailEnd type="none" w="med" len="med"/>
                    </a:lnL>
                    <a:lnR w="6350" cap="flat" cmpd="sng" algn="ctr">
                      <a:solidFill>
                        <a:srgbClr val="F1ECE3"/>
                      </a:solidFill>
                      <a:prstDash val="solid"/>
                      <a:round/>
                      <a:headEnd type="none" w="med" len="med"/>
                      <a:tailEnd type="none" w="med" len="med"/>
                    </a:lnR>
                    <a:lnT w="6350" cap="flat" cmpd="sng" algn="ctr">
                      <a:solidFill>
                        <a:srgbClr val="F1ECE3"/>
                      </a:solidFill>
                      <a:prstDash val="solid"/>
                      <a:round/>
                      <a:headEnd type="none" w="med" len="med"/>
                      <a:tailEnd type="none" w="med" len="med"/>
                    </a:lnT>
                    <a:lnB w="6350" cap="flat" cmpd="sng" algn="ctr">
                      <a:solidFill>
                        <a:srgbClr val="F1ECE3"/>
                      </a:solidFill>
                      <a:prstDash val="solid"/>
                      <a:round/>
                      <a:headEnd type="none" w="med" len="med"/>
                      <a:tailEnd type="none" w="med" len="med"/>
                    </a:lnB>
                  </a:tcPr>
                </a:tc>
                <a:tc>
                  <a:txBody>
                    <a:bodyPr/>
                    <a:lstStyle/>
                    <a:p>
                      <a:pPr indent="0" marL="0">
                        <a:buNone/>
                      </a:pPr>
                      <a:r>
                        <a:rPr lang="en-US" sz="1500" b="1" dirty="0">
                          <a:solidFill>
                            <a:srgbClr val="8A2424"/>
                          </a:solidFill>
                          <a:latin typeface="Calibri" pitchFamily="34" charset="0"/>
                          <a:ea typeface="Calibri" pitchFamily="34" charset="-122"/>
                          <a:cs typeface="Calibri" pitchFamily="34" charset="-120"/>
                        </a:rPr>
                        <a:t>Large Adult and Small Adult/Medium ONLY</a:t>
                      </a:r>
                      <a:endParaRPr lang="en-US" sz="1500" dirty="0">
                        <a:latin typeface="Calibri" charset="0"/>
                        <a:ea typeface="Calibri" charset="0"/>
                        <a:cs typeface="Calibri" charset="0"/>
                      </a:endParaRPr>
                    </a:p>
                  </a:txBody>
                  <a:tcPr marL="91440" marR="91440" marT="45720" marB="45720" anchor="ctr">
                    <a:lnL w="6350" cap="flat" cmpd="sng" algn="ctr">
                      <a:solidFill>
                        <a:srgbClr val="F1ECE3"/>
                      </a:solidFill>
                      <a:prstDash val="solid"/>
                      <a:round/>
                      <a:headEnd type="none" w="med" len="med"/>
                      <a:tailEnd type="none" w="med" len="med"/>
                    </a:lnL>
                    <a:lnR w="6350" cap="flat" cmpd="sng" algn="ctr">
                      <a:solidFill>
                        <a:srgbClr val="F1ECE3"/>
                      </a:solidFill>
                      <a:prstDash val="solid"/>
                      <a:round/>
                      <a:headEnd type="none" w="med" len="med"/>
                      <a:tailEnd type="none" w="med" len="med"/>
                    </a:lnR>
                    <a:lnT w="6350" cap="flat" cmpd="sng" algn="ctr">
                      <a:solidFill>
                        <a:srgbClr val="F1ECE3"/>
                      </a:solidFill>
                      <a:prstDash val="solid"/>
                      <a:round/>
                      <a:headEnd type="none" w="med" len="med"/>
                      <a:tailEnd type="none" w="med" len="med"/>
                    </a:lnT>
                    <a:lnB w="6350" cap="flat" cmpd="sng" algn="ctr">
                      <a:solidFill>
                        <a:srgbClr val="F1ECE3"/>
                      </a:solidFill>
                      <a:prstDash val="solid"/>
                      <a:round/>
                      <a:headEnd type="none" w="med" len="med"/>
                      <a:tailEnd type="none" w="med" len="med"/>
                    </a:lnB>
                  </a:tcPr>
                </a:tc>
              </a:tr>
              <a:tr h="384048">
                <a:tc>
                  <a:txBody>
                    <a:bodyPr/>
                    <a:lstStyle/>
                    <a:p>
                      <a:pPr indent="0" marL="0">
                        <a:buNone/>
                      </a:pPr>
                      <a:r>
                        <a:rPr lang="en-US" sz="1500" dirty="0">
                          <a:solidFill>
                            <a:srgbClr val="000000"/>
                          </a:solidFill>
                          <a:latin typeface="Calibri" pitchFamily="34" charset="0"/>
                          <a:ea typeface="Calibri" pitchFamily="34" charset="-122"/>
                          <a:cs typeface="Calibri" pitchFamily="34" charset="-120"/>
                        </a:rPr>
                        <a:t>Reuse</a:t>
                      </a:r>
                      <a:endParaRPr lang="en-US" sz="1500" dirty="0">
                        <a:latin typeface="Calibri" charset="0"/>
                        <a:ea typeface="Calibri" charset="0"/>
                        <a:cs typeface="Calibri" charset="0"/>
                      </a:endParaRPr>
                    </a:p>
                  </a:txBody>
                  <a:tcPr marL="91440" marR="91440" marT="45720" marB="45720" anchor="ctr">
                    <a:lnL w="6350" cap="flat" cmpd="sng" algn="ctr">
                      <a:solidFill>
                        <a:srgbClr val="F1ECE3"/>
                      </a:solidFill>
                      <a:prstDash val="solid"/>
                      <a:round/>
                      <a:headEnd type="none" w="med" len="med"/>
                      <a:tailEnd type="none" w="med" len="med"/>
                    </a:lnL>
                    <a:lnR w="6350" cap="flat" cmpd="sng" algn="ctr">
                      <a:solidFill>
                        <a:srgbClr val="F1ECE3"/>
                      </a:solidFill>
                      <a:prstDash val="solid"/>
                      <a:round/>
                      <a:headEnd type="none" w="med" len="med"/>
                      <a:tailEnd type="none" w="med" len="med"/>
                    </a:lnR>
                    <a:lnT w="6350" cap="flat" cmpd="sng" algn="ctr">
                      <a:solidFill>
                        <a:srgbClr val="F1ECE3"/>
                      </a:solidFill>
                      <a:prstDash val="solid"/>
                      <a:round/>
                      <a:headEnd type="none" w="med" len="med"/>
                      <a:tailEnd type="none" w="med" len="med"/>
                    </a:lnT>
                    <a:lnB w="6350" cap="flat" cmpd="sng" algn="ctr">
                      <a:solidFill>
                        <a:srgbClr val="F1ECE3"/>
                      </a:solidFill>
                      <a:prstDash val="solid"/>
                      <a:round/>
                      <a:headEnd type="none" w="med" len="med"/>
                      <a:tailEnd type="none" w="med" len="med"/>
                    </a:lnB>
                  </a:tcPr>
                </a:tc>
                <a:tc>
                  <a:txBody>
                    <a:bodyPr/>
                    <a:lstStyle/>
                    <a:p>
                      <a:pPr indent="0" marL="0">
                        <a:buNone/>
                      </a:pPr>
                      <a:r>
                        <a:rPr lang="en-US" sz="1500" dirty="0">
                          <a:solidFill>
                            <a:srgbClr val="000000"/>
                          </a:solidFill>
                          <a:latin typeface="Calibri" pitchFamily="34" charset="0"/>
                          <a:ea typeface="Calibri" pitchFamily="34" charset="-122"/>
                          <a:cs typeface="Calibri" pitchFamily="34" charset="-120"/>
                        </a:rPr>
                        <a:t>Single patient, multiple use. Do not clean or sterilize.</a:t>
                      </a:r>
                      <a:endParaRPr lang="en-US" sz="1500" dirty="0">
                        <a:latin typeface="Calibri" charset="0"/>
                        <a:ea typeface="Calibri" charset="0"/>
                        <a:cs typeface="Calibri" charset="0"/>
                      </a:endParaRPr>
                    </a:p>
                  </a:txBody>
                  <a:tcPr marL="91440" marR="91440" marT="45720" marB="45720" anchor="ctr">
                    <a:lnL w="6350" cap="flat" cmpd="sng" algn="ctr">
                      <a:solidFill>
                        <a:srgbClr val="F1ECE3"/>
                      </a:solidFill>
                      <a:prstDash val="solid"/>
                      <a:round/>
                      <a:headEnd type="none" w="med" len="med"/>
                      <a:tailEnd type="none" w="med" len="med"/>
                    </a:lnL>
                    <a:lnR w="6350" cap="flat" cmpd="sng" algn="ctr">
                      <a:solidFill>
                        <a:srgbClr val="F1ECE3"/>
                      </a:solidFill>
                      <a:prstDash val="solid"/>
                      <a:round/>
                      <a:headEnd type="none" w="med" len="med"/>
                      <a:tailEnd type="none" w="med" len="med"/>
                    </a:lnR>
                    <a:lnT w="6350" cap="flat" cmpd="sng" algn="ctr">
                      <a:solidFill>
                        <a:srgbClr val="F1ECE3"/>
                      </a:solidFill>
                      <a:prstDash val="solid"/>
                      <a:round/>
                      <a:headEnd type="none" w="med" len="med"/>
                      <a:tailEnd type="none" w="med" len="med"/>
                    </a:lnT>
                    <a:lnB w="6350" cap="flat" cmpd="sng" algn="ctr">
                      <a:solidFill>
                        <a:srgbClr val="F1ECE3"/>
                      </a:solidFill>
                      <a:prstDash val="solid"/>
                      <a:round/>
                      <a:headEnd type="none" w="med" len="med"/>
                      <a:tailEnd type="none" w="med" len="med"/>
                    </a:lnB>
                  </a:tcPr>
                </a:tc>
              </a:tr>
              <a:tr h="384048">
                <a:tc>
                  <a:txBody>
                    <a:bodyPr/>
                    <a:lstStyle/>
                    <a:p>
                      <a:pPr indent="0" marL="0">
                        <a:buNone/>
                      </a:pPr>
                      <a:r>
                        <a:rPr lang="en-US" sz="1500" dirty="0">
                          <a:solidFill>
                            <a:srgbClr val="000000"/>
                          </a:solidFill>
                          <a:latin typeface="Calibri" pitchFamily="34" charset="0"/>
                          <a:ea typeface="Calibri" pitchFamily="34" charset="-122"/>
                          <a:cs typeface="Calibri" pitchFamily="34" charset="-120"/>
                        </a:rPr>
                        <a:t>MR safety</a:t>
                      </a:r>
                      <a:endParaRPr lang="en-US" sz="1500" dirty="0">
                        <a:latin typeface="Calibri" charset="0"/>
                        <a:ea typeface="Calibri" charset="0"/>
                        <a:cs typeface="Calibri" charset="0"/>
                      </a:endParaRPr>
                    </a:p>
                  </a:txBody>
                  <a:tcPr marL="91440" marR="91440" marT="45720" marB="45720" anchor="ctr">
                    <a:lnL w="6350" cap="flat" cmpd="sng" algn="ctr">
                      <a:solidFill>
                        <a:srgbClr val="F1ECE3"/>
                      </a:solidFill>
                      <a:prstDash val="solid"/>
                      <a:round/>
                      <a:headEnd type="none" w="med" len="med"/>
                      <a:tailEnd type="none" w="med" len="med"/>
                    </a:lnL>
                    <a:lnR w="6350" cap="flat" cmpd="sng" algn="ctr">
                      <a:solidFill>
                        <a:srgbClr val="F1ECE3"/>
                      </a:solidFill>
                      <a:prstDash val="solid"/>
                      <a:round/>
                      <a:headEnd type="none" w="med" len="med"/>
                      <a:tailEnd type="none" w="med" len="med"/>
                    </a:lnR>
                    <a:lnT w="6350" cap="flat" cmpd="sng" algn="ctr">
                      <a:solidFill>
                        <a:srgbClr val="F1ECE3"/>
                      </a:solidFill>
                      <a:prstDash val="solid"/>
                      <a:round/>
                      <a:headEnd type="none" w="med" len="med"/>
                      <a:tailEnd type="none" w="med" len="med"/>
                    </a:lnT>
                    <a:lnB w="6350" cap="flat" cmpd="sng" algn="ctr">
                      <a:solidFill>
                        <a:srgbClr val="F1ECE3"/>
                      </a:solidFill>
                      <a:prstDash val="solid"/>
                      <a:round/>
                      <a:headEnd type="none" w="med" len="med"/>
                      <a:tailEnd type="none" w="med" len="med"/>
                    </a:lnB>
                  </a:tcPr>
                </a:tc>
                <a:tc>
                  <a:txBody>
                    <a:bodyPr/>
                    <a:lstStyle/>
                    <a:p>
                      <a:pPr indent="0" marL="0">
                        <a:buNone/>
                      </a:pPr>
                      <a:r>
                        <a:rPr lang="en-US" sz="1500" dirty="0">
                          <a:solidFill>
                            <a:srgbClr val="000000"/>
                          </a:solidFill>
                          <a:latin typeface="Calibri" pitchFamily="34" charset="0"/>
                          <a:ea typeface="Calibri" pitchFamily="34" charset="-122"/>
                          <a:cs typeface="Calibri" pitchFamily="34" charset="-120"/>
                        </a:rPr>
                        <a:t>MR Conditional to 3.0 Tesla</a:t>
                      </a:r>
                      <a:endParaRPr lang="en-US" sz="1500" dirty="0">
                        <a:latin typeface="Calibri" charset="0"/>
                        <a:ea typeface="Calibri" charset="0"/>
                        <a:cs typeface="Calibri" charset="0"/>
                      </a:endParaRPr>
                    </a:p>
                  </a:txBody>
                  <a:tcPr marL="91440" marR="91440" marT="45720" marB="45720" anchor="ctr">
                    <a:lnL w="6350" cap="flat" cmpd="sng" algn="ctr">
                      <a:solidFill>
                        <a:srgbClr val="F1ECE3"/>
                      </a:solidFill>
                      <a:prstDash val="solid"/>
                      <a:round/>
                      <a:headEnd type="none" w="med" len="med"/>
                      <a:tailEnd type="none" w="med" len="med"/>
                    </a:lnL>
                    <a:lnR w="6350" cap="flat" cmpd="sng" algn="ctr">
                      <a:solidFill>
                        <a:srgbClr val="F1ECE3"/>
                      </a:solidFill>
                      <a:prstDash val="solid"/>
                      <a:round/>
                      <a:headEnd type="none" w="med" len="med"/>
                      <a:tailEnd type="none" w="med" len="med"/>
                    </a:lnR>
                    <a:lnT w="6350" cap="flat" cmpd="sng" algn="ctr">
                      <a:solidFill>
                        <a:srgbClr val="F1ECE3"/>
                      </a:solidFill>
                      <a:prstDash val="solid"/>
                      <a:round/>
                      <a:headEnd type="none" w="med" len="med"/>
                      <a:tailEnd type="none" w="med" len="med"/>
                    </a:lnT>
                    <a:lnB w="6350" cap="flat" cmpd="sng" algn="ctr">
                      <a:solidFill>
                        <a:srgbClr val="F1ECE3"/>
                      </a:solidFill>
                      <a:prstDash val="solid"/>
                      <a:round/>
                      <a:headEnd type="none" w="med" len="med"/>
                      <a:tailEnd type="none" w="med" len="med"/>
                    </a:lnB>
                  </a:tcPr>
                </a:tc>
              </a:tr>
            </a:tbl>
          </a:graphicData>
        </a:graphic>
      </p:graphicFrame>
      <p:sp>
        <p:nvSpPr>
          <p:cNvPr id="21" name="SlideNumber 20"/>
          <p:cNvSpPr txBox="1"/>
          <p:nvPr/>
        </p:nvSpPr>
        <p:spPr>
          <a:xfrm>
            <a:off x="11430000" y="6470000"/>
            <a:ext cx="560000" cy="260000"/>
          </a:xfrm>
          <a:prstGeom prst="rect">
            <a:avLst/>
          </a:prstGeom>
          <a:noFill/>
        </p:spPr>
        <p:txBody>
          <a:bodyPr wrap="none" lIns="0" rIns="0" tIns="0" bIns="0" anchor="ctr">
            <a:spAutoFit/>
          </a:bodyPr>
          <a:lstStyle/>
          <a:p>
            <a:pPr algn="r"/>
            <a:r>
              <a:rPr sz="1300" b="1">
                <a:solidFill>
                  <a:srgbClr val="142028"/>
                </a:solidFill>
                <a:latin typeface="Calibri"/>
              </a:rPr>
              <a:t>20</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name="Slide 21">
    <p:bg>
      <p:bgPr>
        <a:solidFill>
          <a:srgbClr val="FFFFFF"/>
        </a:solidFill>
      </p:bgPr>
    </p:bg>
    <p:spTree>
      <p:nvGrpSpPr>
        <p:cNvPr id="1" name=""/>
        <p:cNvGrpSpPr/>
        <p:nvPr/>
      </p:nvGrpSpPr>
      <p:grpSpPr>
        <a:xfrm>
          <a:off x="0" y="0"/>
          <a:ext cx="0" cy="0"/>
          <a:chOff x="0" y="0"/>
          <a:chExt cx="0" cy="0"/>
        </a:xfrm>
      </p:grpSpPr>
      <p:sp>
        <p:nvSpPr>
          <p:cNvPr id="2" name="Text 0"/>
          <p:cNvSpPr txBox="1"/>
          <p:nvPr/>
        </p:nvSpPr>
        <p:spPr>
          <a:xfrm>
            <a:off x="1033272" y="351130"/>
            <a:ext cx="9875520" cy="329184"/>
          </a:xfrm>
          <a:prstGeom prst="rect">
            <a:avLst/>
          </a:prstGeom>
          <a:noFill/>
          <a:ln/>
        </p:spPr>
        <p:txBody>
          <a:bodyPr wrap="square" rtlCol="0" anchor="ctr"/>
          <a:lstStyle/>
          <a:p>
            <a:pPr indent="0" marL="0">
              <a:buNone/>
            </a:pPr>
            <a:r>
              <a:rPr lang="en-US" sz="1320" b="1" spc="240" kern="0" dirty="0">
                <a:solidFill>
                  <a:srgbClr val="BE5504"/>
                </a:solidFill>
                <a:latin typeface="Calibri" pitchFamily="34" charset="0"/>
                <a:ea typeface="Calibri" pitchFamily="34" charset="-122"/>
                <a:cs typeface="Calibri" pitchFamily="34" charset="-120"/>
              </a:rPr>
              <a:t>THE TABLE YOU ACTUALLY USE</a:t>
            </a:r>
            <a:endParaRPr lang="en-US" sz="1320" dirty="0"/>
          </a:p>
        </p:txBody>
      </p:sp>
      <p:sp>
        <p:nvSpPr>
          <p:cNvPr id="3" name="Text 1"/>
          <p:cNvSpPr txBox="1"/>
          <p:nvPr/>
        </p:nvSpPr>
        <p:spPr>
          <a:xfrm>
            <a:off x="1033272" y="680314"/>
            <a:ext cx="9875520" cy="790042"/>
          </a:xfrm>
          <a:prstGeom prst="rect">
            <a:avLst/>
          </a:prstGeom>
          <a:noFill/>
          <a:ln/>
        </p:spPr>
        <p:txBody>
          <a:bodyPr wrap="square" rtlCol="0" anchor="ctr"/>
          <a:lstStyle/>
          <a:p>
            <a:pPr indent="0" marL="0">
              <a:buNone/>
            </a:pPr>
            <a:r>
              <a:rPr lang="en-US" sz="3480" b="1" dirty="0">
                <a:solidFill>
                  <a:srgbClr val="142028"/>
                </a:solidFill>
                <a:latin typeface="Cambria" pitchFamily="34" charset="0"/>
                <a:ea typeface="Cambria" pitchFamily="34" charset="-122"/>
                <a:cs typeface="Cambria" pitchFamily="34" charset="-120"/>
              </a:rPr>
              <a:t>Flow to pressure</a:t>
            </a:r>
            <a:endParaRPr lang="en-US" sz="3480" dirty="0"/>
          </a:p>
        </p:txBody>
      </p:sp>
      <p:graphicFrame>
        <p:nvGraphicFramePr>
          <p:cNvPr id="22" name="Table 0"/>
          <p:cNvGraphicFramePr>
            <a:graphicFrameLocks noGrp="1"/>
          </p:cNvGraphicFramePr>
          <p:nvPr>
            <p:extLst>
              <p:ext uri="{D42A27DB-BD31-4B8C-83A1-F6EECF244321}">
                <p14:modId xmlns:p14="http://schemas.microsoft.com/office/powerpoint/2010/main" val="1579011935"/>
              </p:ext>
            </p:extLst>
          </p:nvPr>
        </p:nvGraphicFramePr>
        <p:xfrm>
          <a:off x="1088136" y="1645920"/>
          <a:ext cx="4828032" cy="914400"/>
        </p:xfrm>
        <a:graphic>
          <a:graphicData uri="http://schemas.openxmlformats.org/drawingml/2006/table">
            <a:tbl>
              <a:tblPr/>
              <a:tblGrid>
                <a:gridCol w="2523744"/>
                <a:gridCol w="2304288"/>
              </a:tblGrid>
              <a:tr h="460858">
                <a:tc>
                  <a:txBody>
                    <a:bodyPr/>
                    <a:lstStyle/>
                    <a:p>
                      <a:pPr indent="0" marL="0">
                        <a:buNone/>
                      </a:pPr>
                      <a:r>
                        <a:rPr lang="en-US" sz="1500" b="1" dirty="0">
                          <a:solidFill>
                            <a:srgbClr val="FFFFFF"/>
                          </a:solidFill>
                          <a:latin typeface="Calibri" pitchFamily="34" charset="0"/>
                          <a:ea typeface="Calibri" pitchFamily="34" charset="-122"/>
                          <a:cs typeface="Calibri" pitchFamily="34" charset="-120"/>
                        </a:rPr>
                        <a:t>You want this pressure</a:t>
                      </a:r>
                      <a:endParaRPr lang="en-US" sz="1500" dirty="0">
                        <a:latin typeface="Calibri" charset="0"/>
                        <a:ea typeface="Calibri" charset="0"/>
                        <a:cs typeface="Calibri" charset="0"/>
                      </a:endParaRPr>
                    </a:p>
                  </a:txBody>
                  <a:tcPr marL="91440" marR="91440" marT="45720" marB="45720" anchor="ctr">
                    <a:lnL w="6350" cap="flat" cmpd="sng" algn="ctr">
                      <a:solidFill>
                        <a:srgbClr val="F1ECE3"/>
                      </a:solidFill>
                      <a:prstDash val="solid"/>
                      <a:round/>
                      <a:headEnd type="none" w="med" len="med"/>
                      <a:tailEnd type="none" w="med" len="med"/>
                    </a:lnL>
                    <a:lnR w="6350" cap="flat" cmpd="sng" algn="ctr">
                      <a:solidFill>
                        <a:srgbClr val="F1ECE3"/>
                      </a:solidFill>
                      <a:prstDash val="solid"/>
                      <a:round/>
                      <a:headEnd type="none" w="med" len="med"/>
                      <a:tailEnd type="none" w="med" len="med"/>
                    </a:lnR>
                    <a:lnT w="6350" cap="flat" cmpd="sng" algn="ctr">
                      <a:solidFill>
                        <a:srgbClr val="F1ECE3"/>
                      </a:solidFill>
                      <a:prstDash val="solid"/>
                      <a:round/>
                      <a:headEnd type="none" w="med" len="med"/>
                      <a:tailEnd type="none" w="med" len="med"/>
                    </a:lnT>
                    <a:lnB w="6350" cap="flat" cmpd="sng" algn="ctr">
                      <a:solidFill>
                        <a:srgbClr val="F1ECE3"/>
                      </a:solidFill>
                      <a:prstDash val="solid"/>
                      <a:round/>
                      <a:headEnd type="none" w="med" len="med"/>
                      <a:tailEnd type="none" w="med" len="med"/>
                    </a:lnB>
                    <a:solidFill>
                      <a:srgbClr val="BE5504"/>
                    </a:solidFill>
                  </a:tcPr>
                </a:tc>
                <a:tc>
                  <a:txBody>
                    <a:bodyPr/>
                    <a:lstStyle/>
                    <a:p>
                      <a:pPr indent="0" marL="0">
                        <a:buNone/>
                      </a:pPr>
                      <a:r>
                        <a:rPr lang="en-US" sz="1500" b="1" dirty="0">
                          <a:solidFill>
                            <a:srgbClr val="FFFFFF"/>
                          </a:solidFill>
                          <a:latin typeface="Calibri" pitchFamily="34" charset="0"/>
                          <a:ea typeface="Calibri" pitchFamily="34" charset="-122"/>
                          <a:cs typeface="Calibri" pitchFamily="34" charset="-120"/>
                        </a:rPr>
                        <a:t>Set the flowmeter here</a:t>
                      </a:r>
                      <a:endParaRPr lang="en-US" sz="1500" dirty="0">
                        <a:latin typeface="Calibri" charset="0"/>
                        <a:ea typeface="Calibri" charset="0"/>
                        <a:cs typeface="Calibri" charset="0"/>
                      </a:endParaRPr>
                    </a:p>
                  </a:txBody>
                  <a:tcPr marL="91440" marR="91440" marT="45720" marB="45720" anchor="ctr">
                    <a:lnL w="6350" cap="flat" cmpd="sng" algn="ctr">
                      <a:solidFill>
                        <a:srgbClr val="F1ECE3"/>
                      </a:solidFill>
                      <a:prstDash val="solid"/>
                      <a:round/>
                      <a:headEnd type="none" w="med" len="med"/>
                      <a:tailEnd type="none" w="med" len="med"/>
                    </a:lnL>
                    <a:lnR w="6350" cap="flat" cmpd="sng" algn="ctr">
                      <a:solidFill>
                        <a:srgbClr val="F1ECE3"/>
                      </a:solidFill>
                      <a:prstDash val="solid"/>
                      <a:round/>
                      <a:headEnd type="none" w="med" len="med"/>
                      <a:tailEnd type="none" w="med" len="med"/>
                    </a:lnR>
                    <a:lnT w="6350" cap="flat" cmpd="sng" algn="ctr">
                      <a:solidFill>
                        <a:srgbClr val="F1ECE3"/>
                      </a:solidFill>
                      <a:prstDash val="solid"/>
                      <a:round/>
                      <a:headEnd type="none" w="med" len="med"/>
                      <a:tailEnd type="none" w="med" len="med"/>
                    </a:lnT>
                    <a:lnB w="6350" cap="flat" cmpd="sng" algn="ctr">
                      <a:solidFill>
                        <a:srgbClr val="F1ECE3"/>
                      </a:solidFill>
                      <a:prstDash val="solid"/>
                      <a:round/>
                      <a:headEnd type="none" w="med" len="med"/>
                      <a:tailEnd type="none" w="med" len="med"/>
                    </a:lnB>
                    <a:solidFill>
                      <a:srgbClr val="BE5504"/>
                    </a:solidFill>
                  </a:tcPr>
                </a:tc>
              </a:tr>
              <a:tr h="460858">
                <a:tc>
                  <a:txBody>
                    <a:bodyPr/>
                    <a:lstStyle/>
                    <a:p>
                      <a:pPr indent="0" marL="0">
                        <a:buNone/>
                      </a:pPr>
                      <a:r>
                        <a:rPr lang="en-US" sz="1500" dirty="0">
                          <a:solidFill>
                            <a:srgbClr val="000000"/>
                          </a:solidFill>
                          <a:latin typeface="Calibri" pitchFamily="34" charset="0"/>
                          <a:ea typeface="Calibri" pitchFamily="34" charset="-122"/>
                          <a:cs typeface="Calibri" pitchFamily="34" charset="-120"/>
                        </a:rPr>
                        <a:t>5 cm H2O</a:t>
                      </a:r>
                      <a:endParaRPr lang="en-US" sz="1500" dirty="0">
                        <a:latin typeface="Calibri" charset="0"/>
                        <a:ea typeface="Calibri" charset="0"/>
                        <a:cs typeface="Calibri" charset="0"/>
                      </a:endParaRPr>
                    </a:p>
                  </a:txBody>
                  <a:tcPr marL="91440" marR="91440" marT="45720" marB="45720" anchor="ctr">
                    <a:lnL w="6350" cap="flat" cmpd="sng" algn="ctr">
                      <a:solidFill>
                        <a:srgbClr val="F1ECE3"/>
                      </a:solidFill>
                      <a:prstDash val="solid"/>
                      <a:round/>
                      <a:headEnd type="none" w="med" len="med"/>
                      <a:tailEnd type="none" w="med" len="med"/>
                    </a:lnL>
                    <a:lnR w="6350" cap="flat" cmpd="sng" algn="ctr">
                      <a:solidFill>
                        <a:srgbClr val="F1ECE3"/>
                      </a:solidFill>
                      <a:prstDash val="solid"/>
                      <a:round/>
                      <a:headEnd type="none" w="med" len="med"/>
                      <a:tailEnd type="none" w="med" len="med"/>
                    </a:lnR>
                    <a:lnT w="6350" cap="flat" cmpd="sng" algn="ctr">
                      <a:solidFill>
                        <a:srgbClr val="F1ECE3"/>
                      </a:solidFill>
                      <a:prstDash val="solid"/>
                      <a:round/>
                      <a:headEnd type="none" w="med" len="med"/>
                      <a:tailEnd type="none" w="med" len="med"/>
                    </a:lnT>
                    <a:lnB w="6350" cap="flat" cmpd="sng" algn="ctr">
                      <a:solidFill>
                        <a:srgbClr val="F1ECE3"/>
                      </a:solidFill>
                      <a:prstDash val="solid"/>
                      <a:round/>
                      <a:headEnd type="none" w="med" len="med"/>
                      <a:tailEnd type="none" w="med" len="med"/>
                    </a:lnB>
                  </a:tcPr>
                </a:tc>
                <a:tc>
                  <a:txBody>
                    <a:bodyPr/>
                    <a:lstStyle/>
                    <a:p>
                      <a:pPr indent="0" marL="0">
                        <a:buNone/>
                      </a:pPr>
                      <a:r>
                        <a:rPr lang="en-US" sz="1500" dirty="0">
                          <a:solidFill>
                            <a:srgbClr val="000000"/>
                          </a:solidFill>
                          <a:latin typeface="Calibri" pitchFamily="34" charset="0"/>
                          <a:ea typeface="Calibri" pitchFamily="34" charset="-122"/>
                          <a:cs typeface="Calibri" pitchFamily="34" charset="-120"/>
                        </a:rPr>
                        <a:t>8 – 9 LPM</a:t>
                      </a:r>
                      <a:endParaRPr lang="en-US" sz="1500" dirty="0">
                        <a:latin typeface="Calibri" charset="0"/>
                        <a:ea typeface="Calibri" charset="0"/>
                        <a:cs typeface="Calibri" charset="0"/>
                      </a:endParaRPr>
                    </a:p>
                  </a:txBody>
                  <a:tcPr marL="91440" marR="91440" marT="45720" marB="45720" anchor="ctr">
                    <a:lnL w="6350" cap="flat" cmpd="sng" algn="ctr">
                      <a:solidFill>
                        <a:srgbClr val="F1ECE3"/>
                      </a:solidFill>
                      <a:prstDash val="solid"/>
                      <a:round/>
                      <a:headEnd type="none" w="med" len="med"/>
                      <a:tailEnd type="none" w="med" len="med"/>
                    </a:lnL>
                    <a:lnR w="6350" cap="flat" cmpd="sng" algn="ctr">
                      <a:solidFill>
                        <a:srgbClr val="F1ECE3"/>
                      </a:solidFill>
                      <a:prstDash val="solid"/>
                      <a:round/>
                      <a:headEnd type="none" w="med" len="med"/>
                      <a:tailEnd type="none" w="med" len="med"/>
                    </a:lnR>
                    <a:lnT w="6350" cap="flat" cmpd="sng" algn="ctr">
                      <a:solidFill>
                        <a:srgbClr val="F1ECE3"/>
                      </a:solidFill>
                      <a:prstDash val="solid"/>
                      <a:round/>
                      <a:headEnd type="none" w="med" len="med"/>
                      <a:tailEnd type="none" w="med" len="med"/>
                    </a:lnT>
                    <a:lnB w="6350" cap="flat" cmpd="sng" algn="ctr">
                      <a:solidFill>
                        <a:srgbClr val="F1ECE3"/>
                      </a:solidFill>
                      <a:prstDash val="solid"/>
                      <a:round/>
                      <a:headEnd type="none" w="med" len="med"/>
                      <a:tailEnd type="none" w="med" len="med"/>
                    </a:lnB>
                  </a:tcPr>
                </a:tc>
              </a:tr>
              <a:tr h="460858">
                <a:tc>
                  <a:txBody>
                    <a:bodyPr/>
                    <a:lstStyle/>
                    <a:p>
                      <a:pPr indent="0" marL="0">
                        <a:buNone/>
                      </a:pPr>
                      <a:r>
                        <a:rPr lang="en-US" sz="1500" dirty="0">
                          <a:solidFill>
                            <a:srgbClr val="000000"/>
                          </a:solidFill>
                          <a:latin typeface="Calibri" pitchFamily="34" charset="0"/>
                          <a:ea typeface="Calibri" pitchFamily="34" charset="-122"/>
                          <a:cs typeface="Calibri" pitchFamily="34" charset="-120"/>
                        </a:rPr>
                        <a:t>7.5 cm H2O</a:t>
                      </a:r>
                      <a:endParaRPr lang="en-US" sz="1500" dirty="0">
                        <a:latin typeface="Calibri" charset="0"/>
                        <a:ea typeface="Calibri" charset="0"/>
                        <a:cs typeface="Calibri" charset="0"/>
                      </a:endParaRPr>
                    </a:p>
                  </a:txBody>
                  <a:tcPr marL="91440" marR="91440" marT="45720" marB="45720" anchor="ctr">
                    <a:lnL w="6350" cap="flat" cmpd="sng" algn="ctr">
                      <a:solidFill>
                        <a:srgbClr val="F1ECE3"/>
                      </a:solidFill>
                      <a:prstDash val="solid"/>
                      <a:round/>
                      <a:headEnd type="none" w="med" len="med"/>
                      <a:tailEnd type="none" w="med" len="med"/>
                    </a:lnL>
                    <a:lnR w="6350" cap="flat" cmpd="sng" algn="ctr">
                      <a:solidFill>
                        <a:srgbClr val="F1ECE3"/>
                      </a:solidFill>
                      <a:prstDash val="solid"/>
                      <a:round/>
                      <a:headEnd type="none" w="med" len="med"/>
                      <a:tailEnd type="none" w="med" len="med"/>
                    </a:lnR>
                    <a:lnT w="6350" cap="flat" cmpd="sng" algn="ctr">
                      <a:solidFill>
                        <a:srgbClr val="F1ECE3"/>
                      </a:solidFill>
                      <a:prstDash val="solid"/>
                      <a:round/>
                      <a:headEnd type="none" w="med" len="med"/>
                      <a:tailEnd type="none" w="med" len="med"/>
                    </a:lnT>
                    <a:lnB w="6350" cap="flat" cmpd="sng" algn="ctr">
                      <a:solidFill>
                        <a:srgbClr val="F1ECE3"/>
                      </a:solidFill>
                      <a:prstDash val="solid"/>
                      <a:round/>
                      <a:headEnd type="none" w="med" len="med"/>
                      <a:tailEnd type="none" w="med" len="med"/>
                    </a:lnB>
                  </a:tcPr>
                </a:tc>
                <a:tc>
                  <a:txBody>
                    <a:bodyPr/>
                    <a:lstStyle/>
                    <a:p>
                      <a:pPr indent="0" marL="0">
                        <a:buNone/>
                      </a:pPr>
                      <a:r>
                        <a:rPr lang="en-US" sz="1500" dirty="0">
                          <a:solidFill>
                            <a:srgbClr val="000000"/>
                          </a:solidFill>
                          <a:latin typeface="Calibri" pitchFamily="34" charset="0"/>
                          <a:ea typeface="Calibri" pitchFamily="34" charset="-122"/>
                          <a:cs typeface="Calibri" pitchFamily="34" charset="-120"/>
                        </a:rPr>
                        <a:t>10 – 12 LPM</a:t>
                      </a:r>
                      <a:endParaRPr lang="en-US" sz="1500" dirty="0">
                        <a:latin typeface="Calibri" charset="0"/>
                        <a:ea typeface="Calibri" charset="0"/>
                        <a:cs typeface="Calibri" charset="0"/>
                      </a:endParaRPr>
                    </a:p>
                  </a:txBody>
                  <a:tcPr marL="91440" marR="91440" marT="45720" marB="45720" anchor="ctr">
                    <a:lnL w="6350" cap="flat" cmpd="sng" algn="ctr">
                      <a:solidFill>
                        <a:srgbClr val="F1ECE3"/>
                      </a:solidFill>
                      <a:prstDash val="solid"/>
                      <a:round/>
                      <a:headEnd type="none" w="med" len="med"/>
                      <a:tailEnd type="none" w="med" len="med"/>
                    </a:lnL>
                    <a:lnR w="6350" cap="flat" cmpd="sng" algn="ctr">
                      <a:solidFill>
                        <a:srgbClr val="F1ECE3"/>
                      </a:solidFill>
                      <a:prstDash val="solid"/>
                      <a:round/>
                      <a:headEnd type="none" w="med" len="med"/>
                      <a:tailEnd type="none" w="med" len="med"/>
                    </a:lnR>
                    <a:lnT w="6350" cap="flat" cmpd="sng" algn="ctr">
                      <a:solidFill>
                        <a:srgbClr val="F1ECE3"/>
                      </a:solidFill>
                      <a:prstDash val="solid"/>
                      <a:round/>
                      <a:headEnd type="none" w="med" len="med"/>
                      <a:tailEnd type="none" w="med" len="med"/>
                    </a:lnT>
                    <a:lnB w="6350" cap="flat" cmpd="sng" algn="ctr">
                      <a:solidFill>
                        <a:srgbClr val="F1ECE3"/>
                      </a:solidFill>
                      <a:prstDash val="solid"/>
                      <a:round/>
                      <a:headEnd type="none" w="med" len="med"/>
                      <a:tailEnd type="none" w="med" len="med"/>
                    </a:lnB>
                  </a:tcPr>
                </a:tc>
              </a:tr>
              <a:tr h="460858">
                <a:tc>
                  <a:txBody>
                    <a:bodyPr/>
                    <a:lstStyle/>
                    <a:p>
                      <a:pPr indent="0" marL="0">
                        <a:buNone/>
                      </a:pPr>
                      <a:r>
                        <a:rPr lang="en-US" sz="1500" b="1" dirty="0">
                          <a:solidFill>
                            <a:srgbClr val="000000"/>
                          </a:solidFill>
                          <a:latin typeface="Calibri" pitchFamily="34" charset="0"/>
                          <a:ea typeface="Calibri" pitchFamily="34" charset="-122"/>
                          <a:cs typeface="Calibri" pitchFamily="34" charset="-120"/>
                        </a:rPr>
                        <a:t>10 cm H2O</a:t>
                      </a:r>
                      <a:endParaRPr lang="en-US" sz="1500" dirty="0">
                        <a:latin typeface="Calibri" charset="0"/>
                        <a:ea typeface="Calibri" charset="0"/>
                        <a:cs typeface="Calibri" charset="0"/>
                      </a:endParaRPr>
                    </a:p>
                  </a:txBody>
                  <a:tcPr marL="91440" marR="91440" marT="45720" marB="45720" anchor="ctr">
                    <a:lnL w="6350" cap="flat" cmpd="sng" algn="ctr">
                      <a:solidFill>
                        <a:srgbClr val="F1ECE3"/>
                      </a:solidFill>
                      <a:prstDash val="solid"/>
                      <a:round/>
                      <a:headEnd type="none" w="med" len="med"/>
                      <a:tailEnd type="none" w="med" len="med"/>
                    </a:lnL>
                    <a:lnR w="6350" cap="flat" cmpd="sng" algn="ctr">
                      <a:solidFill>
                        <a:srgbClr val="F1ECE3"/>
                      </a:solidFill>
                      <a:prstDash val="solid"/>
                      <a:round/>
                      <a:headEnd type="none" w="med" len="med"/>
                      <a:tailEnd type="none" w="med" len="med"/>
                    </a:lnR>
                    <a:lnT w="6350" cap="flat" cmpd="sng" algn="ctr">
                      <a:solidFill>
                        <a:srgbClr val="F1ECE3"/>
                      </a:solidFill>
                      <a:prstDash val="solid"/>
                      <a:round/>
                      <a:headEnd type="none" w="med" len="med"/>
                      <a:tailEnd type="none" w="med" len="med"/>
                    </a:lnT>
                    <a:lnB w="6350" cap="flat" cmpd="sng" algn="ctr">
                      <a:solidFill>
                        <a:srgbClr val="F1ECE3"/>
                      </a:solidFill>
                      <a:prstDash val="solid"/>
                      <a:round/>
                      <a:headEnd type="none" w="med" len="med"/>
                      <a:tailEnd type="none" w="med" len="med"/>
                    </a:lnB>
                  </a:tcPr>
                </a:tc>
                <a:tc>
                  <a:txBody>
                    <a:bodyPr/>
                    <a:lstStyle/>
                    <a:p>
                      <a:pPr indent="0" marL="0">
                        <a:buNone/>
                      </a:pPr>
                      <a:r>
                        <a:rPr lang="en-US" sz="1500" b="1" dirty="0">
                          <a:solidFill>
                            <a:srgbClr val="000000"/>
                          </a:solidFill>
                          <a:latin typeface="Calibri" pitchFamily="34" charset="0"/>
                          <a:ea typeface="Calibri" pitchFamily="34" charset="-122"/>
                          <a:cs typeface="Calibri" pitchFamily="34" charset="-120"/>
                        </a:rPr>
                        <a:t>13 – 14 LPM</a:t>
                      </a:r>
                      <a:endParaRPr lang="en-US" sz="1500" dirty="0">
                        <a:latin typeface="Calibri" charset="0"/>
                        <a:ea typeface="Calibri" charset="0"/>
                        <a:cs typeface="Calibri" charset="0"/>
                      </a:endParaRPr>
                    </a:p>
                  </a:txBody>
                  <a:tcPr marL="91440" marR="91440" marT="45720" marB="45720" anchor="ctr">
                    <a:lnL w="6350" cap="flat" cmpd="sng" algn="ctr">
                      <a:solidFill>
                        <a:srgbClr val="F1ECE3"/>
                      </a:solidFill>
                      <a:prstDash val="solid"/>
                      <a:round/>
                      <a:headEnd type="none" w="med" len="med"/>
                      <a:tailEnd type="none" w="med" len="med"/>
                    </a:lnL>
                    <a:lnR w="6350" cap="flat" cmpd="sng" algn="ctr">
                      <a:solidFill>
                        <a:srgbClr val="F1ECE3"/>
                      </a:solidFill>
                      <a:prstDash val="solid"/>
                      <a:round/>
                      <a:headEnd type="none" w="med" len="med"/>
                      <a:tailEnd type="none" w="med" len="med"/>
                    </a:lnR>
                    <a:lnT w="6350" cap="flat" cmpd="sng" algn="ctr">
                      <a:solidFill>
                        <a:srgbClr val="F1ECE3"/>
                      </a:solidFill>
                      <a:prstDash val="solid"/>
                      <a:round/>
                      <a:headEnd type="none" w="med" len="med"/>
                      <a:tailEnd type="none" w="med" len="med"/>
                    </a:lnT>
                    <a:lnB w="6350" cap="flat" cmpd="sng" algn="ctr">
                      <a:solidFill>
                        <a:srgbClr val="F1ECE3"/>
                      </a:solidFill>
                      <a:prstDash val="solid"/>
                      <a:round/>
                      <a:headEnd type="none" w="med" len="med"/>
                      <a:tailEnd type="none" w="med" len="med"/>
                    </a:lnB>
                  </a:tcPr>
                </a:tc>
              </a:tr>
              <a:tr h="460858">
                <a:tc>
                  <a:txBody>
                    <a:bodyPr/>
                    <a:lstStyle/>
                    <a:p>
                      <a:pPr indent="0" marL="0">
                        <a:buNone/>
                      </a:pPr>
                      <a:r>
                        <a:rPr lang="en-US" sz="1500" b="1" dirty="0">
                          <a:solidFill>
                            <a:srgbClr val="8A2424"/>
                          </a:solidFill>
                          <a:latin typeface="Calibri" pitchFamily="34" charset="0"/>
                          <a:ea typeface="Calibri" pitchFamily="34" charset="-122"/>
                          <a:cs typeface="Calibri" pitchFamily="34" charset="-120"/>
                        </a:rPr>
                        <a:t>13 cm H2O (maximum)</a:t>
                      </a:r>
                      <a:endParaRPr lang="en-US" sz="1500" dirty="0">
                        <a:latin typeface="Calibri" charset="0"/>
                        <a:ea typeface="Calibri" charset="0"/>
                        <a:cs typeface="Calibri" charset="0"/>
                      </a:endParaRPr>
                    </a:p>
                  </a:txBody>
                  <a:tcPr marL="91440" marR="91440" marT="45720" marB="45720" anchor="ctr">
                    <a:lnL w="6350" cap="flat" cmpd="sng" algn="ctr">
                      <a:solidFill>
                        <a:srgbClr val="F1ECE3"/>
                      </a:solidFill>
                      <a:prstDash val="solid"/>
                      <a:round/>
                      <a:headEnd type="none" w="med" len="med"/>
                      <a:tailEnd type="none" w="med" len="med"/>
                    </a:lnL>
                    <a:lnR w="6350" cap="flat" cmpd="sng" algn="ctr">
                      <a:solidFill>
                        <a:srgbClr val="F1ECE3"/>
                      </a:solidFill>
                      <a:prstDash val="solid"/>
                      <a:round/>
                      <a:headEnd type="none" w="med" len="med"/>
                      <a:tailEnd type="none" w="med" len="med"/>
                    </a:lnR>
                    <a:lnT w="6350" cap="flat" cmpd="sng" algn="ctr">
                      <a:solidFill>
                        <a:srgbClr val="F1ECE3"/>
                      </a:solidFill>
                      <a:prstDash val="solid"/>
                      <a:round/>
                      <a:headEnd type="none" w="med" len="med"/>
                      <a:tailEnd type="none" w="med" len="med"/>
                    </a:lnT>
                    <a:lnB w="6350" cap="flat" cmpd="sng" algn="ctr">
                      <a:solidFill>
                        <a:srgbClr val="F1ECE3"/>
                      </a:solidFill>
                      <a:prstDash val="solid"/>
                      <a:round/>
                      <a:headEnd type="none" w="med" len="med"/>
                      <a:tailEnd type="none" w="med" len="med"/>
                    </a:lnB>
                  </a:tcPr>
                </a:tc>
                <a:tc>
                  <a:txBody>
                    <a:bodyPr/>
                    <a:lstStyle/>
                    <a:p>
                      <a:pPr indent="0" marL="0">
                        <a:buNone/>
                      </a:pPr>
                      <a:r>
                        <a:rPr lang="en-US" sz="1500" b="1" dirty="0">
                          <a:solidFill>
                            <a:srgbClr val="8A2424"/>
                          </a:solidFill>
                          <a:latin typeface="Calibri" pitchFamily="34" charset="0"/>
                          <a:ea typeface="Calibri" pitchFamily="34" charset="-122"/>
                          <a:cs typeface="Calibri" pitchFamily="34" charset="-120"/>
                        </a:rPr>
                        <a:t>Flush</a:t>
                      </a:r>
                      <a:endParaRPr lang="en-US" sz="1500" dirty="0">
                        <a:latin typeface="Calibri" charset="0"/>
                        <a:ea typeface="Calibri" charset="0"/>
                        <a:cs typeface="Calibri" charset="0"/>
                      </a:endParaRPr>
                    </a:p>
                  </a:txBody>
                  <a:tcPr marL="91440" marR="91440" marT="45720" marB="45720" anchor="ctr">
                    <a:lnL w="6350" cap="flat" cmpd="sng" algn="ctr">
                      <a:solidFill>
                        <a:srgbClr val="F1ECE3"/>
                      </a:solidFill>
                      <a:prstDash val="solid"/>
                      <a:round/>
                      <a:headEnd type="none" w="med" len="med"/>
                      <a:tailEnd type="none" w="med" len="med"/>
                    </a:lnL>
                    <a:lnR w="6350" cap="flat" cmpd="sng" algn="ctr">
                      <a:solidFill>
                        <a:srgbClr val="F1ECE3"/>
                      </a:solidFill>
                      <a:prstDash val="solid"/>
                      <a:round/>
                      <a:headEnd type="none" w="med" len="med"/>
                      <a:tailEnd type="none" w="med" len="med"/>
                    </a:lnR>
                    <a:lnT w="6350" cap="flat" cmpd="sng" algn="ctr">
                      <a:solidFill>
                        <a:srgbClr val="F1ECE3"/>
                      </a:solidFill>
                      <a:prstDash val="solid"/>
                      <a:round/>
                      <a:headEnd type="none" w="med" len="med"/>
                      <a:tailEnd type="none" w="med" len="med"/>
                    </a:lnT>
                    <a:lnB w="6350" cap="flat" cmpd="sng" algn="ctr">
                      <a:solidFill>
                        <a:srgbClr val="F1ECE3"/>
                      </a:solidFill>
                      <a:prstDash val="solid"/>
                      <a:round/>
                      <a:headEnd type="none" w="med" len="med"/>
                      <a:tailEnd type="none" w="med" len="med"/>
                    </a:lnB>
                  </a:tcPr>
                </a:tc>
              </a:tr>
            </a:tbl>
          </a:graphicData>
        </a:graphic>
      </p:graphicFrame>
      <p:graphicFrame>
        <p:nvGraphicFramePr>
          <p:cNvPr id="43" name="Table 1"/>
          <p:cNvGraphicFramePr>
            <a:graphicFrameLocks noGrp="1"/>
          </p:cNvGraphicFramePr>
          <p:nvPr>
            <p:extLst>
              <p:ext uri="{D42A27DB-BD31-4B8C-83A1-F6EECF244321}">
                <p14:modId xmlns:p14="http://schemas.microsoft.com/office/powerpoint/2010/main" val="1579011935"/>
              </p:ext>
            </p:extLst>
          </p:nvPr>
        </p:nvGraphicFramePr>
        <p:xfrm>
          <a:off x="6245352" y="1645920"/>
          <a:ext cx="4828032" cy="914400"/>
        </p:xfrm>
        <a:graphic>
          <a:graphicData uri="http://schemas.openxmlformats.org/drawingml/2006/table">
            <a:tbl>
              <a:tblPr/>
              <a:tblGrid>
                <a:gridCol w="2304288"/>
                <a:gridCol w="2523744"/>
              </a:tblGrid>
              <a:tr h="460858">
                <a:tc>
                  <a:txBody>
                    <a:bodyPr/>
                    <a:lstStyle/>
                    <a:p>
                      <a:pPr indent="0" marL="0">
                        <a:buNone/>
                      </a:pPr>
                      <a:r>
                        <a:rPr lang="en-US" sz="1500" b="1" dirty="0">
                          <a:solidFill>
                            <a:srgbClr val="FFFFFF"/>
                          </a:solidFill>
                          <a:latin typeface="Calibri" pitchFamily="34" charset="0"/>
                          <a:ea typeface="Calibri" pitchFamily="34" charset="-122"/>
                          <a:cs typeface="Calibri" pitchFamily="34" charset="-120"/>
                        </a:rPr>
                        <a:t>Flowmeter</a:t>
                      </a:r>
                      <a:endParaRPr lang="en-US" sz="1500" dirty="0">
                        <a:latin typeface="Calibri" charset="0"/>
                        <a:ea typeface="Calibri" charset="0"/>
                        <a:cs typeface="Calibri" charset="0"/>
                      </a:endParaRPr>
                    </a:p>
                  </a:txBody>
                  <a:tcPr marL="91440" marR="91440" marT="45720" marB="45720" anchor="ctr">
                    <a:lnL w="6350" cap="flat" cmpd="sng" algn="ctr">
                      <a:solidFill>
                        <a:srgbClr val="F1ECE3"/>
                      </a:solidFill>
                      <a:prstDash val="solid"/>
                      <a:round/>
                      <a:headEnd type="none" w="med" len="med"/>
                      <a:tailEnd type="none" w="med" len="med"/>
                    </a:lnL>
                    <a:lnR w="6350" cap="flat" cmpd="sng" algn="ctr">
                      <a:solidFill>
                        <a:srgbClr val="F1ECE3"/>
                      </a:solidFill>
                      <a:prstDash val="solid"/>
                      <a:round/>
                      <a:headEnd type="none" w="med" len="med"/>
                      <a:tailEnd type="none" w="med" len="med"/>
                    </a:lnR>
                    <a:lnT w="6350" cap="flat" cmpd="sng" algn="ctr">
                      <a:solidFill>
                        <a:srgbClr val="F1ECE3"/>
                      </a:solidFill>
                      <a:prstDash val="solid"/>
                      <a:round/>
                      <a:headEnd type="none" w="med" len="med"/>
                      <a:tailEnd type="none" w="med" len="med"/>
                    </a:lnT>
                    <a:lnB w="6350" cap="flat" cmpd="sng" algn="ctr">
                      <a:solidFill>
                        <a:srgbClr val="F1ECE3"/>
                      </a:solidFill>
                      <a:prstDash val="solid"/>
                      <a:round/>
                      <a:headEnd type="none" w="med" len="med"/>
                      <a:tailEnd type="none" w="med" len="med"/>
                    </a:lnB>
                    <a:solidFill>
                      <a:srgbClr val="0E1920"/>
                    </a:solidFill>
                  </a:tcPr>
                </a:tc>
                <a:tc>
                  <a:txBody>
                    <a:bodyPr/>
                    <a:lstStyle/>
                    <a:p>
                      <a:pPr indent="0" marL="0">
                        <a:buNone/>
                      </a:pPr>
                      <a:r>
                        <a:rPr lang="en-US" sz="1500" b="1" dirty="0">
                          <a:solidFill>
                            <a:srgbClr val="FFFFFF"/>
                          </a:solidFill>
                          <a:latin typeface="Calibri" pitchFamily="34" charset="0"/>
                          <a:ea typeface="Calibri" pitchFamily="34" charset="-122"/>
                          <a:cs typeface="Calibri" pitchFamily="34" charset="-120"/>
                        </a:rPr>
                        <a:t>Pressure you get</a:t>
                      </a:r>
                      <a:endParaRPr lang="en-US" sz="1500" dirty="0">
                        <a:latin typeface="Calibri" charset="0"/>
                        <a:ea typeface="Calibri" charset="0"/>
                        <a:cs typeface="Calibri" charset="0"/>
                      </a:endParaRPr>
                    </a:p>
                  </a:txBody>
                  <a:tcPr marL="91440" marR="91440" marT="45720" marB="45720" anchor="ctr">
                    <a:lnL w="6350" cap="flat" cmpd="sng" algn="ctr">
                      <a:solidFill>
                        <a:srgbClr val="F1ECE3"/>
                      </a:solidFill>
                      <a:prstDash val="solid"/>
                      <a:round/>
                      <a:headEnd type="none" w="med" len="med"/>
                      <a:tailEnd type="none" w="med" len="med"/>
                    </a:lnL>
                    <a:lnR w="6350" cap="flat" cmpd="sng" algn="ctr">
                      <a:solidFill>
                        <a:srgbClr val="F1ECE3"/>
                      </a:solidFill>
                      <a:prstDash val="solid"/>
                      <a:round/>
                      <a:headEnd type="none" w="med" len="med"/>
                      <a:tailEnd type="none" w="med" len="med"/>
                    </a:lnR>
                    <a:lnT w="6350" cap="flat" cmpd="sng" algn="ctr">
                      <a:solidFill>
                        <a:srgbClr val="F1ECE3"/>
                      </a:solidFill>
                      <a:prstDash val="solid"/>
                      <a:round/>
                      <a:headEnd type="none" w="med" len="med"/>
                      <a:tailEnd type="none" w="med" len="med"/>
                    </a:lnT>
                    <a:lnB w="6350" cap="flat" cmpd="sng" algn="ctr">
                      <a:solidFill>
                        <a:srgbClr val="F1ECE3"/>
                      </a:solidFill>
                      <a:prstDash val="solid"/>
                      <a:round/>
                      <a:headEnd type="none" w="med" len="med"/>
                      <a:tailEnd type="none" w="med" len="med"/>
                    </a:lnB>
                    <a:solidFill>
                      <a:srgbClr val="0E1920"/>
                    </a:solidFill>
                  </a:tcPr>
                </a:tc>
              </a:tr>
              <a:tr h="460858">
                <a:tc>
                  <a:txBody>
                    <a:bodyPr/>
                    <a:lstStyle/>
                    <a:p>
                      <a:pPr indent="0" marL="0">
                        <a:buNone/>
                      </a:pPr>
                      <a:r>
                        <a:rPr lang="en-US" sz="1500" dirty="0">
                          <a:solidFill>
                            <a:srgbClr val="000000"/>
                          </a:solidFill>
                          <a:latin typeface="Calibri" pitchFamily="34" charset="0"/>
                          <a:ea typeface="Calibri" pitchFamily="34" charset="-122"/>
                          <a:cs typeface="Calibri" pitchFamily="34" charset="-120"/>
                        </a:rPr>
                        <a:t>6 LPM</a:t>
                      </a:r>
                      <a:endParaRPr lang="en-US" sz="1500" dirty="0">
                        <a:latin typeface="Calibri" charset="0"/>
                        <a:ea typeface="Calibri" charset="0"/>
                        <a:cs typeface="Calibri" charset="0"/>
                      </a:endParaRPr>
                    </a:p>
                  </a:txBody>
                  <a:tcPr marL="91440" marR="91440" marT="45720" marB="45720" anchor="ctr">
                    <a:lnL w="6350" cap="flat" cmpd="sng" algn="ctr">
                      <a:solidFill>
                        <a:srgbClr val="F1ECE3"/>
                      </a:solidFill>
                      <a:prstDash val="solid"/>
                      <a:round/>
                      <a:headEnd type="none" w="med" len="med"/>
                      <a:tailEnd type="none" w="med" len="med"/>
                    </a:lnL>
                    <a:lnR w="6350" cap="flat" cmpd="sng" algn="ctr">
                      <a:solidFill>
                        <a:srgbClr val="F1ECE3"/>
                      </a:solidFill>
                      <a:prstDash val="solid"/>
                      <a:round/>
                      <a:headEnd type="none" w="med" len="med"/>
                      <a:tailEnd type="none" w="med" len="med"/>
                    </a:lnR>
                    <a:lnT w="6350" cap="flat" cmpd="sng" algn="ctr">
                      <a:solidFill>
                        <a:srgbClr val="F1ECE3"/>
                      </a:solidFill>
                      <a:prstDash val="solid"/>
                      <a:round/>
                      <a:headEnd type="none" w="med" len="med"/>
                      <a:tailEnd type="none" w="med" len="med"/>
                    </a:lnT>
                    <a:lnB w="6350" cap="flat" cmpd="sng" algn="ctr">
                      <a:solidFill>
                        <a:srgbClr val="F1ECE3"/>
                      </a:solidFill>
                      <a:prstDash val="solid"/>
                      <a:round/>
                      <a:headEnd type="none" w="med" len="med"/>
                      <a:tailEnd type="none" w="med" len="med"/>
                    </a:lnB>
                  </a:tcPr>
                </a:tc>
                <a:tc>
                  <a:txBody>
                    <a:bodyPr/>
                    <a:lstStyle/>
                    <a:p>
                      <a:pPr indent="0" marL="0">
                        <a:buNone/>
                      </a:pPr>
                      <a:r>
                        <a:rPr lang="en-US" sz="1500" dirty="0">
                          <a:solidFill>
                            <a:srgbClr val="000000"/>
                          </a:solidFill>
                          <a:latin typeface="Calibri" pitchFamily="34" charset="0"/>
                          <a:ea typeface="Calibri" pitchFamily="34" charset="-122"/>
                          <a:cs typeface="Calibri" pitchFamily="34" charset="-120"/>
                        </a:rPr>
                        <a:t>2 – 3 cm H2O</a:t>
                      </a:r>
                      <a:endParaRPr lang="en-US" sz="1500" dirty="0">
                        <a:latin typeface="Calibri" charset="0"/>
                        <a:ea typeface="Calibri" charset="0"/>
                        <a:cs typeface="Calibri" charset="0"/>
                      </a:endParaRPr>
                    </a:p>
                  </a:txBody>
                  <a:tcPr marL="91440" marR="91440" marT="45720" marB="45720" anchor="ctr">
                    <a:lnL w="6350" cap="flat" cmpd="sng" algn="ctr">
                      <a:solidFill>
                        <a:srgbClr val="F1ECE3"/>
                      </a:solidFill>
                      <a:prstDash val="solid"/>
                      <a:round/>
                      <a:headEnd type="none" w="med" len="med"/>
                      <a:tailEnd type="none" w="med" len="med"/>
                    </a:lnL>
                    <a:lnR w="6350" cap="flat" cmpd="sng" algn="ctr">
                      <a:solidFill>
                        <a:srgbClr val="F1ECE3"/>
                      </a:solidFill>
                      <a:prstDash val="solid"/>
                      <a:round/>
                      <a:headEnd type="none" w="med" len="med"/>
                      <a:tailEnd type="none" w="med" len="med"/>
                    </a:lnR>
                    <a:lnT w="6350" cap="flat" cmpd="sng" algn="ctr">
                      <a:solidFill>
                        <a:srgbClr val="F1ECE3"/>
                      </a:solidFill>
                      <a:prstDash val="solid"/>
                      <a:round/>
                      <a:headEnd type="none" w="med" len="med"/>
                      <a:tailEnd type="none" w="med" len="med"/>
                    </a:lnT>
                    <a:lnB w="6350" cap="flat" cmpd="sng" algn="ctr">
                      <a:solidFill>
                        <a:srgbClr val="F1ECE3"/>
                      </a:solidFill>
                      <a:prstDash val="solid"/>
                      <a:round/>
                      <a:headEnd type="none" w="med" len="med"/>
                      <a:tailEnd type="none" w="med" len="med"/>
                    </a:lnB>
                  </a:tcPr>
                </a:tc>
              </a:tr>
              <a:tr h="460858">
                <a:tc>
                  <a:txBody>
                    <a:bodyPr/>
                    <a:lstStyle/>
                    <a:p>
                      <a:pPr indent="0" marL="0">
                        <a:buNone/>
                      </a:pPr>
                      <a:r>
                        <a:rPr lang="en-US" sz="1500" dirty="0">
                          <a:solidFill>
                            <a:srgbClr val="000000"/>
                          </a:solidFill>
                          <a:latin typeface="Calibri" pitchFamily="34" charset="0"/>
                          <a:ea typeface="Calibri" pitchFamily="34" charset="-122"/>
                          <a:cs typeface="Calibri" pitchFamily="34" charset="-120"/>
                        </a:rPr>
                        <a:t>10 LPM</a:t>
                      </a:r>
                      <a:endParaRPr lang="en-US" sz="1500" dirty="0">
                        <a:latin typeface="Calibri" charset="0"/>
                        <a:ea typeface="Calibri" charset="0"/>
                        <a:cs typeface="Calibri" charset="0"/>
                      </a:endParaRPr>
                    </a:p>
                  </a:txBody>
                  <a:tcPr marL="91440" marR="91440" marT="45720" marB="45720" anchor="ctr">
                    <a:lnL w="6350" cap="flat" cmpd="sng" algn="ctr">
                      <a:solidFill>
                        <a:srgbClr val="F1ECE3"/>
                      </a:solidFill>
                      <a:prstDash val="solid"/>
                      <a:round/>
                      <a:headEnd type="none" w="med" len="med"/>
                      <a:tailEnd type="none" w="med" len="med"/>
                    </a:lnL>
                    <a:lnR w="6350" cap="flat" cmpd="sng" algn="ctr">
                      <a:solidFill>
                        <a:srgbClr val="F1ECE3"/>
                      </a:solidFill>
                      <a:prstDash val="solid"/>
                      <a:round/>
                      <a:headEnd type="none" w="med" len="med"/>
                      <a:tailEnd type="none" w="med" len="med"/>
                    </a:lnR>
                    <a:lnT w="6350" cap="flat" cmpd="sng" algn="ctr">
                      <a:solidFill>
                        <a:srgbClr val="F1ECE3"/>
                      </a:solidFill>
                      <a:prstDash val="solid"/>
                      <a:round/>
                      <a:headEnd type="none" w="med" len="med"/>
                      <a:tailEnd type="none" w="med" len="med"/>
                    </a:lnT>
                    <a:lnB w="6350" cap="flat" cmpd="sng" algn="ctr">
                      <a:solidFill>
                        <a:srgbClr val="F1ECE3"/>
                      </a:solidFill>
                      <a:prstDash val="solid"/>
                      <a:round/>
                      <a:headEnd type="none" w="med" len="med"/>
                      <a:tailEnd type="none" w="med" len="med"/>
                    </a:lnB>
                  </a:tcPr>
                </a:tc>
                <a:tc>
                  <a:txBody>
                    <a:bodyPr/>
                    <a:lstStyle/>
                    <a:p>
                      <a:pPr indent="0" marL="0">
                        <a:buNone/>
                      </a:pPr>
                      <a:r>
                        <a:rPr lang="en-US" sz="1500" dirty="0">
                          <a:solidFill>
                            <a:srgbClr val="000000"/>
                          </a:solidFill>
                          <a:latin typeface="Calibri" pitchFamily="34" charset="0"/>
                          <a:ea typeface="Calibri" pitchFamily="34" charset="-122"/>
                          <a:cs typeface="Calibri" pitchFamily="34" charset="-120"/>
                        </a:rPr>
                        <a:t>6 – 7 cm H2O</a:t>
                      </a:r>
                      <a:endParaRPr lang="en-US" sz="1500" dirty="0">
                        <a:latin typeface="Calibri" charset="0"/>
                        <a:ea typeface="Calibri" charset="0"/>
                        <a:cs typeface="Calibri" charset="0"/>
                      </a:endParaRPr>
                    </a:p>
                  </a:txBody>
                  <a:tcPr marL="91440" marR="91440" marT="45720" marB="45720" anchor="ctr">
                    <a:lnL w="6350" cap="flat" cmpd="sng" algn="ctr">
                      <a:solidFill>
                        <a:srgbClr val="F1ECE3"/>
                      </a:solidFill>
                      <a:prstDash val="solid"/>
                      <a:round/>
                      <a:headEnd type="none" w="med" len="med"/>
                      <a:tailEnd type="none" w="med" len="med"/>
                    </a:lnL>
                    <a:lnR w="6350" cap="flat" cmpd="sng" algn="ctr">
                      <a:solidFill>
                        <a:srgbClr val="F1ECE3"/>
                      </a:solidFill>
                      <a:prstDash val="solid"/>
                      <a:round/>
                      <a:headEnd type="none" w="med" len="med"/>
                      <a:tailEnd type="none" w="med" len="med"/>
                    </a:lnR>
                    <a:lnT w="6350" cap="flat" cmpd="sng" algn="ctr">
                      <a:solidFill>
                        <a:srgbClr val="F1ECE3"/>
                      </a:solidFill>
                      <a:prstDash val="solid"/>
                      <a:round/>
                      <a:headEnd type="none" w="med" len="med"/>
                      <a:tailEnd type="none" w="med" len="med"/>
                    </a:lnT>
                    <a:lnB w="6350" cap="flat" cmpd="sng" algn="ctr">
                      <a:solidFill>
                        <a:srgbClr val="F1ECE3"/>
                      </a:solidFill>
                      <a:prstDash val="solid"/>
                      <a:round/>
                      <a:headEnd type="none" w="med" len="med"/>
                      <a:tailEnd type="none" w="med" len="med"/>
                    </a:lnB>
                  </a:tcPr>
                </a:tc>
              </a:tr>
              <a:tr h="460858">
                <a:tc>
                  <a:txBody>
                    <a:bodyPr/>
                    <a:lstStyle/>
                    <a:p>
                      <a:pPr indent="0" marL="0">
                        <a:buNone/>
                      </a:pPr>
                      <a:r>
                        <a:rPr lang="en-US" sz="1500" dirty="0">
                          <a:solidFill>
                            <a:srgbClr val="000000"/>
                          </a:solidFill>
                          <a:latin typeface="Calibri" pitchFamily="34" charset="0"/>
                          <a:ea typeface="Calibri" pitchFamily="34" charset="-122"/>
                          <a:cs typeface="Calibri" pitchFamily="34" charset="-120"/>
                        </a:rPr>
                        <a:t>12 LPM</a:t>
                      </a:r>
                      <a:endParaRPr lang="en-US" sz="1500" dirty="0">
                        <a:latin typeface="Calibri" charset="0"/>
                        <a:ea typeface="Calibri" charset="0"/>
                        <a:cs typeface="Calibri" charset="0"/>
                      </a:endParaRPr>
                    </a:p>
                  </a:txBody>
                  <a:tcPr marL="91440" marR="91440" marT="45720" marB="45720" anchor="ctr">
                    <a:lnL w="6350" cap="flat" cmpd="sng" algn="ctr">
                      <a:solidFill>
                        <a:srgbClr val="F1ECE3"/>
                      </a:solidFill>
                      <a:prstDash val="solid"/>
                      <a:round/>
                      <a:headEnd type="none" w="med" len="med"/>
                      <a:tailEnd type="none" w="med" len="med"/>
                    </a:lnL>
                    <a:lnR w="6350" cap="flat" cmpd="sng" algn="ctr">
                      <a:solidFill>
                        <a:srgbClr val="F1ECE3"/>
                      </a:solidFill>
                      <a:prstDash val="solid"/>
                      <a:round/>
                      <a:headEnd type="none" w="med" len="med"/>
                      <a:tailEnd type="none" w="med" len="med"/>
                    </a:lnR>
                    <a:lnT w="6350" cap="flat" cmpd="sng" algn="ctr">
                      <a:solidFill>
                        <a:srgbClr val="F1ECE3"/>
                      </a:solidFill>
                      <a:prstDash val="solid"/>
                      <a:round/>
                      <a:headEnd type="none" w="med" len="med"/>
                      <a:tailEnd type="none" w="med" len="med"/>
                    </a:lnT>
                    <a:lnB w="6350" cap="flat" cmpd="sng" algn="ctr">
                      <a:solidFill>
                        <a:srgbClr val="F1ECE3"/>
                      </a:solidFill>
                      <a:prstDash val="solid"/>
                      <a:round/>
                      <a:headEnd type="none" w="med" len="med"/>
                      <a:tailEnd type="none" w="med" len="med"/>
                    </a:lnB>
                  </a:tcPr>
                </a:tc>
                <a:tc>
                  <a:txBody>
                    <a:bodyPr/>
                    <a:lstStyle/>
                    <a:p>
                      <a:pPr indent="0" marL="0">
                        <a:buNone/>
                      </a:pPr>
                      <a:r>
                        <a:rPr lang="en-US" sz="1500" dirty="0">
                          <a:solidFill>
                            <a:srgbClr val="000000"/>
                          </a:solidFill>
                          <a:latin typeface="Calibri" pitchFamily="34" charset="0"/>
                          <a:ea typeface="Calibri" pitchFamily="34" charset="-122"/>
                          <a:cs typeface="Calibri" pitchFamily="34" charset="-120"/>
                        </a:rPr>
                        <a:t>8 – 9 cm H2O</a:t>
                      </a:r>
                      <a:endParaRPr lang="en-US" sz="1500" dirty="0">
                        <a:latin typeface="Calibri" charset="0"/>
                        <a:ea typeface="Calibri" charset="0"/>
                        <a:cs typeface="Calibri" charset="0"/>
                      </a:endParaRPr>
                    </a:p>
                  </a:txBody>
                  <a:tcPr marL="91440" marR="91440" marT="45720" marB="45720" anchor="ctr">
                    <a:lnL w="6350" cap="flat" cmpd="sng" algn="ctr">
                      <a:solidFill>
                        <a:srgbClr val="F1ECE3"/>
                      </a:solidFill>
                      <a:prstDash val="solid"/>
                      <a:round/>
                      <a:headEnd type="none" w="med" len="med"/>
                      <a:tailEnd type="none" w="med" len="med"/>
                    </a:lnL>
                    <a:lnR w="6350" cap="flat" cmpd="sng" algn="ctr">
                      <a:solidFill>
                        <a:srgbClr val="F1ECE3"/>
                      </a:solidFill>
                      <a:prstDash val="solid"/>
                      <a:round/>
                      <a:headEnd type="none" w="med" len="med"/>
                      <a:tailEnd type="none" w="med" len="med"/>
                    </a:lnR>
                    <a:lnT w="6350" cap="flat" cmpd="sng" algn="ctr">
                      <a:solidFill>
                        <a:srgbClr val="F1ECE3"/>
                      </a:solidFill>
                      <a:prstDash val="solid"/>
                      <a:round/>
                      <a:headEnd type="none" w="med" len="med"/>
                      <a:tailEnd type="none" w="med" len="med"/>
                    </a:lnT>
                    <a:lnB w="6350" cap="flat" cmpd="sng" algn="ctr">
                      <a:solidFill>
                        <a:srgbClr val="F1ECE3"/>
                      </a:solidFill>
                      <a:prstDash val="solid"/>
                      <a:round/>
                      <a:headEnd type="none" w="med" len="med"/>
                      <a:tailEnd type="none" w="med" len="med"/>
                    </a:lnB>
                  </a:tcPr>
                </a:tc>
              </a:tr>
              <a:tr h="460858">
                <a:tc>
                  <a:txBody>
                    <a:bodyPr/>
                    <a:lstStyle/>
                    <a:p>
                      <a:pPr indent="0" marL="0">
                        <a:buNone/>
                      </a:pPr>
                      <a:r>
                        <a:rPr lang="en-US" sz="1500" dirty="0">
                          <a:solidFill>
                            <a:srgbClr val="000000"/>
                          </a:solidFill>
                          <a:latin typeface="Calibri" pitchFamily="34" charset="0"/>
                          <a:ea typeface="Calibri" pitchFamily="34" charset="-122"/>
                          <a:cs typeface="Calibri" pitchFamily="34" charset="-120"/>
                        </a:rPr>
                        <a:t>15 LPM</a:t>
                      </a:r>
                      <a:endParaRPr lang="en-US" sz="1500" dirty="0">
                        <a:latin typeface="Calibri" charset="0"/>
                        <a:ea typeface="Calibri" charset="0"/>
                        <a:cs typeface="Calibri" charset="0"/>
                      </a:endParaRPr>
                    </a:p>
                  </a:txBody>
                  <a:tcPr marL="91440" marR="91440" marT="45720" marB="45720" anchor="ctr">
                    <a:lnL w="6350" cap="flat" cmpd="sng" algn="ctr">
                      <a:solidFill>
                        <a:srgbClr val="F1ECE3"/>
                      </a:solidFill>
                      <a:prstDash val="solid"/>
                      <a:round/>
                      <a:headEnd type="none" w="med" len="med"/>
                      <a:tailEnd type="none" w="med" len="med"/>
                    </a:lnL>
                    <a:lnR w="6350" cap="flat" cmpd="sng" algn="ctr">
                      <a:solidFill>
                        <a:srgbClr val="F1ECE3"/>
                      </a:solidFill>
                      <a:prstDash val="solid"/>
                      <a:round/>
                      <a:headEnd type="none" w="med" len="med"/>
                      <a:tailEnd type="none" w="med" len="med"/>
                    </a:lnR>
                    <a:lnT w="6350" cap="flat" cmpd="sng" algn="ctr">
                      <a:solidFill>
                        <a:srgbClr val="F1ECE3"/>
                      </a:solidFill>
                      <a:prstDash val="solid"/>
                      <a:round/>
                      <a:headEnd type="none" w="med" len="med"/>
                      <a:tailEnd type="none" w="med" len="med"/>
                    </a:lnT>
                    <a:lnB w="6350" cap="flat" cmpd="sng" algn="ctr">
                      <a:solidFill>
                        <a:srgbClr val="F1ECE3"/>
                      </a:solidFill>
                      <a:prstDash val="solid"/>
                      <a:round/>
                      <a:headEnd type="none" w="med" len="med"/>
                      <a:tailEnd type="none" w="med" len="med"/>
                    </a:lnB>
                  </a:tcPr>
                </a:tc>
                <a:tc>
                  <a:txBody>
                    <a:bodyPr/>
                    <a:lstStyle/>
                    <a:p>
                      <a:pPr indent="0" marL="0">
                        <a:buNone/>
                      </a:pPr>
                      <a:r>
                        <a:rPr lang="en-US" sz="1500" dirty="0">
                          <a:solidFill>
                            <a:srgbClr val="000000"/>
                          </a:solidFill>
                          <a:latin typeface="Calibri" pitchFamily="34" charset="0"/>
                          <a:ea typeface="Calibri" pitchFamily="34" charset="-122"/>
                          <a:cs typeface="Calibri" pitchFamily="34" charset="-120"/>
                        </a:rPr>
                        <a:t>11 – 12 cm H2O</a:t>
                      </a:r>
                      <a:endParaRPr lang="en-US" sz="1500" dirty="0">
                        <a:latin typeface="Calibri" charset="0"/>
                        <a:ea typeface="Calibri" charset="0"/>
                        <a:cs typeface="Calibri" charset="0"/>
                      </a:endParaRPr>
                    </a:p>
                  </a:txBody>
                  <a:tcPr marL="91440" marR="91440" marT="45720" marB="45720" anchor="ctr">
                    <a:lnL w="6350" cap="flat" cmpd="sng" algn="ctr">
                      <a:solidFill>
                        <a:srgbClr val="F1ECE3"/>
                      </a:solidFill>
                      <a:prstDash val="solid"/>
                      <a:round/>
                      <a:headEnd type="none" w="med" len="med"/>
                      <a:tailEnd type="none" w="med" len="med"/>
                    </a:lnL>
                    <a:lnR w="6350" cap="flat" cmpd="sng" algn="ctr">
                      <a:solidFill>
                        <a:srgbClr val="F1ECE3"/>
                      </a:solidFill>
                      <a:prstDash val="solid"/>
                      <a:round/>
                      <a:headEnd type="none" w="med" len="med"/>
                      <a:tailEnd type="none" w="med" len="med"/>
                    </a:lnR>
                    <a:lnT w="6350" cap="flat" cmpd="sng" algn="ctr">
                      <a:solidFill>
                        <a:srgbClr val="F1ECE3"/>
                      </a:solidFill>
                      <a:prstDash val="solid"/>
                      <a:round/>
                      <a:headEnd type="none" w="med" len="med"/>
                      <a:tailEnd type="none" w="med" len="med"/>
                    </a:lnT>
                    <a:lnB w="6350" cap="flat" cmpd="sng" algn="ctr">
                      <a:solidFill>
                        <a:srgbClr val="F1ECE3"/>
                      </a:solidFill>
                      <a:prstDash val="solid"/>
                      <a:round/>
                      <a:headEnd type="none" w="med" len="med"/>
                      <a:tailEnd type="none" w="med" len="med"/>
                    </a:lnB>
                  </a:tcPr>
                </a:tc>
              </a:tr>
            </a:tbl>
          </a:graphicData>
        </a:graphic>
      </p:graphicFrame>
      <p:sp>
        <p:nvSpPr>
          <p:cNvPr id="6" name="Shape 2"/>
          <p:cNvSpPr/>
          <p:nvPr/>
        </p:nvSpPr>
        <p:spPr>
          <a:xfrm>
            <a:off x="1088136" y="4389120"/>
            <a:ext cx="9985248" cy="932688"/>
          </a:xfrm>
          <a:prstGeom prst="roundRect">
            <a:avLst>
              <a:gd name="adj" fmla="val 7059"/>
            </a:avLst>
          </a:prstGeom>
          <a:solidFill>
            <a:srgbClr val="FBFAF7"/>
          </a:solidFill>
          <a:ln w="12700">
            <a:solidFill>
              <a:srgbClr val="F1ECE3"/>
            </a:solidFill>
            <a:prstDash val="solid"/>
          </a:ln>
        </p:spPr>
        <p:txBody>
          <a:bodyPr/>
          <a:p/>
        </p:txBody>
      </p:sp>
      <p:sp>
        <p:nvSpPr>
          <p:cNvPr id="7" name="Text 3"/>
          <p:cNvSpPr txBox="1"/>
          <p:nvPr/>
        </p:nvSpPr>
        <p:spPr>
          <a:xfrm>
            <a:off x="1417320" y="4389120"/>
            <a:ext cx="9326880" cy="932688"/>
          </a:xfrm>
          <a:prstGeom prst="rect">
            <a:avLst/>
          </a:prstGeom>
          <a:noFill/>
          <a:ln/>
        </p:spPr>
        <p:txBody>
          <a:bodyPr wrap="square" lIns="0" tIns="0" rIns="0" bIns="0" rtlCol="0" anchor="ctr"/>
          <a:lstStyle/>
          <a:p>
            <a:pPr indent="0" marL="0">
              <a:buNone/>
            </a:pPr>
            <a:r>
              <a:rPr lang="en-US" sz="1560" dirty="0">
                <a:solidFill>
                  <a:srgbClr val="142028"/>
                </a:solidFill>
                <a:latin typeface="Calibri" pitchFamily="34" charset="0"/>
                <a:ea typeface="Calibri" pitchFamily="34" charset="-122"/>
                <a:cs typeface="Calibri" pitchFamily="34" charset="-120"/>
              </a:rPr>
              <a:t>Manufacturer sequence: start flow at 6–8 LPM · adjust until the desired pressure is reached · do not exceed 30 LPM · always verify on the manometer.</a:t>
            </a:r>
            <a:endParaRPr lang="en-US" sz="1560" dirty="0"/>
          </a:p>
        </p:txBody>
      </p:sp>
      <p:sp>
        <p:nvSpPr>
          <p:cNvPr id="8" name="Shape 4"/>
          <p:cNvSpPr/>
          <p:nvPr/>
        </p:nvSpPr>
        <p:spPr>
          <a:xfrm>
            <a:off x="1088136" y="5541264"/>
            <a:ext cx="9985248" cy="877824"/>
          </a:xfrm>
          <a:prstGeom prst="roundRect">
            <a:avLst>
              <a:gd name="adj" fmla="val 7500"/>
            </a:avLst>
          </a:prstGeom>
          <a:solidFill>
            <a:srgbClr val="0E1920"/>
          </a:solidFill>
          <a:ln w="12700">
            <a:solidFill>
              <a:srgbClr val="0E1920"/>
            </a:solidFill>
            <a:prstDash val="solid"/>
          </a:ln>
        </p:spPr>
        <p:txBody>
          <a:bodyPr/>
          <a:p/>
        </p:txBody>
      </p:sp>
      <p:sp>
        <p:nvSpPr>
          <p:cNvPr id="9" name="Text 5"/>
          <p:cNvSpPr txBox="1"/>
          <p:nvPr/>
        </p:nvSpPr>
        <p:spPr>
          <a:xfrm>
            <a:off x="1417320" y="5541264"/>
            <a:ext cx="9326880" cy="877824"/>
          </a:xfrm>
          <a:prstGeom prst="rect">
            <a:avLst/>
          </a:prstGeom>
          <a:noFill/>
          <a:ln/>
        </p:spPr>
        <p:txBody>
          <a:bodyPr wrap="square" lIns="0" tIns="0" rIns="0" bIns="0" rtlCol="0" anchor="ctr"/>
          <a:lstStyle/>
          <a:p>
            <a:pPr indent="0" marL="0">
              <a:buNone/>
            </a:pPr>
            <a:r>
              <a:rPr lang="en-US" sz="1680" b="1" dirty="0">
                <a:solidFill>
                  <a:srgbClr val="FFFFFF"/>
                </a:solidFill>
                <a:latin typeface="Calibri" pitchFamily="34" charset="0"/>
                <a:ea typeface="Calibri" pitchFamily="34" charset="-122"/>
                <a:cs typeface="Calibri" pitchFamily="34" charset="-120"/>
              </a:rPr>
              <a:t>START AT 10, THEN SETTLE. Begin at 10 LPM — about 6–7 cm H2O. If they cannot tolerate it, drop to 6–8 LPM and work up. Once settled, do not leave them below 5. Ceiling 13. No body publishes a target pressure; our service value goes in Appendix C.</a:t>
            </a:r>
            <a:endParaRPr lang="en-US" sz="1680" dirty="0"/>
          </a:p>
        </p:txBody>
      </p:sp>
      <p:sp>
        <p:nvSpPr>
          <p:cNvPr id="44" name="SlideNumber 21"/>
          <p:cNvSpPr txBox="1"/>
          <p:nvPr/>
        </p:nvSpPr>
        <p:spPr>
          <a:xfrm>
            <a:off x="11430000" y="6470000"/>
            <a:ext cx="560000" cy="260000"/>
          </a:xfrm>
          <a:prstGeom prst="rect">
            <a:avLst/>
          </a:prstGeom>
          <a:noFill/>
        </p:spPr>
        <p:txBody>
          <a:bodyPr wrap="none" lIns="0" rIns="0" tIns="0" bIns="0" anchor="ctr">
            <a:spAutoFit/>
          </a:bodyPr>
          <a:lstStyle/>
          <a:p>
            <a:pPr algn="r"/>
            <a:r>
              <a:rPr sz="1300" b="1">
                <a:solidFill>
                  <a:srgbClr val="142028"/>
                </a:solidFill>
                <a:latin typeface="Calibri"/>
              </a:rPr>
              <a:t>21</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name="Slide 22">
    <p:bg>
      <p:bgPr>
        <a:solidFill>
          <a:srgbClr val="FFFFFF"/>
        </a:solidFill>
      </p:bgPr>
    </p:bg>
    <p:spTree>
      <p:nvGrpSpPr>
        <p:cNvPr id="1" name=""/>
        <p:cNvGrpSpPr/>
        <p:nvPr/>
      </p:nvGrpSpPr>
      <p:grpSpPr>
        <a:xfrm>
          <a:off x="0" y="0"/>
          <a:ext cx="0" cy="0"/>
          <a:chOff x="0" y="0"/>
          <a:chExt cx="0" cy="0"/>
        </a:xfrm>
      </p:grpSpPr>
      <p:sp>
        <p:nvSpPr>
          <p:cNvPr id="2" name="Text 0"/>
          <p:cNvSpPr txBox="1"/>
          <p:nvPr/>
        </p:nvSpPr>
        <p:spPr>
          <a:xfrm>
            <a:off x="1033272" y="351130"/>
            <a:ext cx="9875520" cy="329184"/>
          </a:xfrm>
          <a:prstGeom prst="rect">
            <a:avLst/>
          </a:prstGeom>
          <a:noFill/>
          <a:ln/>
        </p:spPr>
        <p:txBody>
          <a:bodyPr wrap="square" rtlCol="0" anchor="ctr"/>
          <a:lstStyle/>
          <a:p>
            <a:pPr indent="0" marL="0">
              <a:buNone/>
            </a:pPr>
            <a:r>
              <a:rPr lang="en-US" sz="1320" b="1" spc="240" kern="0" dirty="0">
                <a:solidFill>
                  <a:srgbClr val="BE5504"/>
                </a:solidFill>
                <a:latin typeface="Calibri" pitchFamily="34" charset="0"/>
                <a:ea typeface="Calibri" pitchFamily="34" charset="-122"/>
                <a:cs typeface="Calibri" pitchFamily="34" charset="-120"/>
              </a:rPr>
              <a:t>READING THE GAUGE</a:t>
            </a:r>
            <a:endParaRPr lang="en-US" sz="1320" dirty="0"/>
          </a:p>
        </p:txBody>
      </p:sp>
      <p:sp>
        <p:nvSpPr>
          <p:cNvPr id="3" name="Text 1"/>
          <p:cNvSpPr txBox="1"/>
          <p:nvPr/>
        </p:nvSpPr>
        <p:spPr>
          <a:xfrm>
            <a:off x="1033272" y="680314"/>
            <a:ext cx="9875520" cy="790042"/>
          </a:xfrm>
          <a:prstGeom prst="rect">
            <a:avLst/>
          </a:prstGeom>
          <a:noFill/>
          <a:ln/>
        </p:spPr>
        <p:txBody>
          <a:bodyPr wrap="square" rtlCol="0" anchor="ctr"/>
          <a:lstStyle/>
          <a:p>
            <a:pPr indent="0" marL="0">
              <a:buNone/>
            </a:pPr>
            <a:r>
              <a:rPr lang="en-US" sz="3480" b="1" dirty="0">
                <a:solidFill>
                  <a:srgbClr val="142028"/>
                </a:solidFill>
                <a:latin typeface="Cambria" pitchFamily="34" charset="0"/>
                <a:ea typeface="Cambria" pitchFamily="34" charset="-122"/>
                <a:cs typeface="Cambria" pitchFamily="34" charset="-120"/>
              </a:rPr>
              <a:t>What ±3 actually means</a:t>
            </a:r>
            <a:endParaRPr lang="en-US" sz="3480" dirty="0"/>
          </a:p>
        </p:txBody>
      </p:sp>
      <p:sp>
        <p:nvSpPr>
          <p:cNvPr id="4" name="Shape 2"/>
          <p:cNvSpPr/>
          <p:nvPr/>
        </p:nvSpPr>
        <p:spPr>
          <a:xfrm>
            <a:off x="1088136" y="1591056"/>
            <a:ext cx="9985248" cy="1645920"/>
          </a:xfrm>
          <a:prstGeom prst="roundRect">
            <a:avLst>
              <a:gd name="adj" fmla="val 4000"/>
            </a:avLst>
          </a:prstGeom>
          <a:solidFill>
            <a:srgbClr val="FBFAF7"/>
          </a:solidFill>
          <a:ln w="12700">
            <a:solidFill>
              <a:srgbClr val="BE5504"/>
            </a:solidFill>
            <a:prstDash val="solid"/>
          </a:ln>
        </p:spPr>
      </p:sp>
      <p:sp>
        <p:nvSpPr>
          <p:cNvPr id="5" name="Text 3"/>
          <p:cNvSpPr txBox="1"/>
          <p:nvPr/>
        </p:nvSpPr>
        <p:spPr>
          <a:xfrm>
            <a:off x="1417320" y="1733702"/>
            <a:ext cx="9326880" cy="438912"/>
          </a:xfrm>
          <a:prstGeom prst="rect">
            <a:avLst/>
          </a:prstGeom>
          <a:noFill/>
          <a:ln/>
        </p:spPr>
        <p:txBody>
          <a:bodyPr wrap="square" lIns="0" tIns="0" rIns="0" bIns="0" rtlCol="0" anchor="ctr"/>
          <a:lstStyle/>
          <a:p>
            <a:pPr indent="0" marL="0">
              <a:buNone/>
            </a:pPr>
            <a:r>
              <a:rPr lang="en-US" sz="2400" b="1" dirty="0">
                <a:solidFill>
                  <a:srgbClr val="142028"/>
                </a:solidFill>
                <a:latin typeface="Cambria" pitchFamily="34" charset="0"/>
                <a:ea typeface="Cambria" pitchFamily="34" charset="-122"/>
                <a:cs typeface="Cambria" pitchFamily="34" charset="-120"/>
              </a:rPr>
              <a:t>The gauge reads 10.</a:t>
            </a:r>
            <a:endParaRPr lang="en-US" sz="2400" dirty="0"/>
          </a:p>
        </p:txBody>
      </p:sp>
      <p:sp>
        <p:nvSpPr>
          <p:cNvPr id="6" name="Text 4"/>
          <p:cNvSpPr txBox="1"/>
          <p:nvPr/>
        </p:nvSpPr>
        <p:spPr>
          <a:xfrm>
            <a:off x="1417320" y="2194560"/>
            <a:ext cx="9326880" cy="548640"/>
          </a:xfrm>
          <a:prstGeom prst="rect">
            <a:avLst/>
          </a:prstGeom>
          <a:noFill/>
          <a:ln/>
        </p:spPr>
        <p:txBody>
          <a:bodyPr wrap="square" lIns="0" tIns="0" rIns="0" bIns="0" rtlCol="0" anchor="ctr"/>
          <a:lstStyle/>
          <a:p>
            <a:pPr indent="0" marL="0">
              <a:buNone/>
            </a:pPr>
            <a:r>
              <a:rPr lang="en-US" sz="2880" b="1" dirty="0">
                <a:solidFill>
                  <a:srgbClr val="BE5504"/>
                </a:solidFill>
                <a:latin typeface="Cambria" pitchFamily="34" charset="0"/>
                <a:ea typeface="Cambria" pitchFamily="34" charset="-122"/>
                <a:cs typeface="Cambria" pitchFamily="34" charset="-120"/>
              </a:rPr>
              <a:t>The true pressure is somewhere between 7 and 13.</a:t>
            </a:r>
            <a:endParaRPr lang="en-US" sz="2880" dirty="0"/>
          </a:p>
        </p:txBody>
      </p:sp>
      <p:sp>
        <p:nvSpPr>
          <p:cNvPr id="7" name="Text 5"/>
          <p:cNvSpPr txBox="1"/>
          <p:nvPr/>
        </p:nvSpPr>
        <p:spPr>
          <a:xfrm>
            <a:off x="1417320" y="2765146"/>
            <a:ext cx="9326880" cy="329184"/>
          </a:xfrm>
          <a:prstGeom prst="rect">
            <a:avLst/>
          </a:prstGeom>
          <a:noFill/>
          <a:ln/>
        </p:spPr>
        <p:txBody>
          <a:bodyPr wrap="square" lIns="0" tIns="0" rIns="0" bIns="0" rtlCol="0" anchor="ctr"/>
          <a:lstStyle/>
          <a:p>
            <a:pPr indent="0" marL="0">
              <a:buNone/>
            </a:pPr>
            <a:r>
              <a:rPr lang="en-US" sz="1500" i="1" dirty="0">
                <a:solidFill>
                  <a:srgbClr val="3A4955"/>
                </a:solidFill>
                <a:latin typeface="Calibri" pitchFamily="34" charset="0"/>
                <a:ea typeface="Calibri" pitchFamily="34" charset="-122"/>
                <a:cs typeface="Calibri" pitchFamily="34" charset="-120"/>
              </a:rPr>
              <a:t>Manufacturer-stated accuracy: ±3 cm H2O up to 15 cm H2O.</a:t>
            </a:r>
            <a:endParaRPr lang="en-US" sz="1500" dirty="0"/>
          </a:p>
        </p:txBody>
      </p:sp>
      <p:sp>
        <p:nvSpPr>
          <p:cNvPr id="8" name="Shape 6"/>
          <p:cNvSpPr/>
          <p:nvPr/>
        </p:nvSpPr>
        <p:spPr>
          <a:xfrm>
            <a:off x="1197864" y="3555187"/>
            <a:ext cx="416966" cy="416966"/>
          </a:xfrm>
          <a:prstGeom prst="ellipse">
            <a:avLst/>
          </a:prstGeom>
          <a:solidFill>
            <a:srgbClr val="BE5504"/>
          </a:solidFill>
          <a:ln w="12700">
            <a:solidFill>
              <a:srgbClr val="BE5504"/>
            </a:solidFill>
            <a:prstDash val="solid"/>
          </a:ln>
        </p:spPr>
      </p:sp>
      <p:sp>
        <p:nvSpPr>
          <p:cNvPr id="9" name="Text 7"/>
          <p:cNvSpPr txBox="1"/>
          <p:nvPr/>
        </p:nvSpPr>
        <p:spPr>
          <a:xfrm>
            <a:off x="1197864" y="3555187"/>
            <a:ext cx="416966" cy="416966"/>
          </a:xfrm>
          <a:prstGeom prst="rect">
            <a:avLst/>
          </a:prstGeom>
          <a:noFill/>
          <a:ln/>
        </p:spPr>
        <p:txBody>
          <a:bodyPr wrap="square" lIns="0" tIns="0" rIns="0" bIns="0" rtlCol="0" anchor="ctr"/>
          <a:lstStyle/>
          <a:p>
            <a:pPr algn="ctr" indent="0" marL="0">
              <a:buNone/>
            </a:pPr>
            <a:r>
              <a:rPr lang="en-US" sz="1440" b="1" dirty="0">
                <a:solidFill>
                  <a:srgbClr val="FFFFFF"/>
                </a:solidFill>
                <a:latin typeface="Calibri" pitchFamily="34" charset="0"/>
                <a:ea typeface="Calibri" pitchFamily="34" charset="-122"/>
                <a:cs typeface="Calibri" pitchFamily="34" charset="-120"/>
              </a:rPr>
              <a:t>1</a:t>
            </a:r>
            <a:endParaRPr lang="en-US" sz="1440" dirty="0"/>
          </a:p>
        </p:txBody>
      </p:sp>
      <p:sp>
        <p:nvSpPr>
          <p:cNvPr id="10" name="Text 8"/>
          <p:cNvSpPr txBox="1"/>
          <p:nvPr/>
        </p:nvSpPr>
        <p:spPr>
          <a:xfrm>
            <a:off x="1801368" y="3401568"/>
            <a:ext cx="2962656" cy="658368"/>
          </a:xfrm>
          <a:prstGeom prst="rect">
            <a:avLst/>
          </a:prstGeom>
          <a:noFill/>
          <a:ln/>
        </p:spPr>
        <p:txBody>
          <a:bodyPr wrap="square" lIns="0" tIns="0" rIns="0" bIns="0" rtlCol="0" anchor="ctr"/>
          <a:lstStyle/>
          <a:p>
            <a:pPr indent="0" marL="0">
              <a:buNone/>
            </a:pPr>
            <a:r>
              <a:rPr lang="en-US" sz="1680" b="1" dirty="0">
                <a:solidFill>
                  <a:srgbClr val="142028"/>
                </a:solidFill>
                <a:latin typeface="Calibri" pitchFamily="34" charset="0"/>
                <a:ea typeface="Calibri" pitchFamily="34" charset="-122"/>
                <a:cs typeface="Calibri" pitchFamily="34" charset="-120"/>
              </a:rPr>
              <a:t>Stop chasing decimals</a:t>
            </a:r>
            <a:endParaRPr lang="en-US" sz="1680" dirty="0"/>
          </a:p>
        </p:txBody>
      </p:sp>
      <p:sp>
        <p:nvSpPr>
          <p:cNvPr id="11" name="Text 9"/>
          <p:cNvSpPr txBox="1"/>
          <p:nvPr/>
        </p:nvSpPr>
        <p:spPr>
          <a:xfrm>
            <a:off x="4818888" y="3401568"/>
            <a:ext cx="6254496" cy="658368"/>
          </a:xfrm>
          <a:prstGeom prst="rect">
            <a:avLst/>
          </a:prstGeom>
          <a:noFill/>
          <a:ln/>
        </p:spPr>
        <p:txBody>
          <a:bodyPr wrap="square" lIns="0" tIns="0" rIns="0" bIns="0" rtlCol="0" anchor="ctr"/>
          <a:lstStyle/>
          <a:p>
            <a:pPr indent="0" marL="0">
              <a:buNone/>
            </a:pPr>
            <a:r>
              <a:rPr lang="en-US" sz="1500" dirty="0">
                <a:solidFill>
                  <a:srgbClr val="3A4955"/>
                </a:solidFill>
                <a:latin typeface="Calibri" pitchFamily="34" charset="0"/>
                <a:ea typeface="Calibri" pitchFamily="34" charset="-122"/>
                <a:cs typeface="Calibri" pitchFamily="34" charset="-120"/>
              </a:rPr>
              <a:t>Hitting exactly 10.0 on this gauge is false precision. Get into the band and move on.</a:t>
            </a:r>
            <a:endParaRPr lang="en-US" sz="1500" dirty="0"/>
          </a:p>
        </p:txBody>
      </p:sp>
      <p:sp>
        <p:nvSpPr>
          <p:cNvPr id="12" name="Shape 10"/>
          <p:cNvSpPr/>
          <p:nvPr/>
        </p:nvSpPr>
        <p:spPr>
          <a:xfrm>
            <a:off x="1197864" y="4411066"/>
            <a:ext cx="416966" cy="416966"/>
          </a:xfrm>
          <a:prstGeom prst="ellipse">
            <a:avLst/>
          </a:prstGeom>
          <a:solidFill>
            <a:srgbClr val="BE5504"/>
          </a:solidFill>
          <a:ln w="12700">
            <a:solidFill>
              <a:srgbClr val="BE5504"/>
            </a:solidFill>
            <a:prstDash val="solid"/>
          </a:ln>
        </p:spPr>
      </p:sp>
      <p:sp>
        <p:nvSpPr>
          <p:cNvPr id="13" name="Text 11"/>
          <p:cNvSpPr txBox="1"/>
          <p:nvPr/>
        </p:nvSpPr>
        <p:spPr>
          <a:xfrm>
            <a:off x="1197864" y="4411066"/>
            <a:ext cx="416966" cy="416966"/>
          </a:xfrm>
          <a:prstGeom prst="rect">
            <a:avLst/>
          </a:prstGeom>
          <a:noFill/>
          <a:ln/>
        </p:spPr>
        <p:txBody>
          <a:bodyPr wrap="square" lIns="0" tIns="0" rIns="0" bIns="0" rtlCol="0" anchor="ctr"/>
          <a:lstStyle/>
          <a:p>
            <a:pPr algn="ctr" indent="0" marL="0">
              <a:buNone/>
            </a:pPr>
            <a:r>
              <a:rPr lang="en-US" sz="1440" b="1" dirty="0">
                <a:solidFill>
                  <a:srgbClr val="FFFFFF"/>
                </a:solidFill>
                <a:latin typeface="Calibri" pitchFamily="34" charset="0"/>
                <a:ea typeface="Calibri" pitchFamily="34" charset="-122"/>
                <a:cs typeface="Calibri" pitchFamily="34" charset="-120"/>
              </a:rPr>
              <a:t>2</a:t>
            </a:r>
            <a:endParaRPr lang="en-US" sz="1440" dirty="0"/>
          </a:p>
        </p:txBody>
      </p:sp>
      <p:sp>
        <p:nvSpPr>
          <p:cNvPr id="14" name="Text 12"/>
          <p:cNvSpPr txBox="1"/>
          <p:nvPr/>
        </p:nvSpPr>
        <p:spPr>
          <a:xfrm>
            <a:off x="1801368" y="4257446"/>
            <a:ext cx="2962656" cy="658368"/>
          </a:xfrm>
          <a:prstGeom prst="rect">
            <a:avLst/>
          </a:prstGeom>
          <a:noFill/>
          <a:ln/>
        </p:spPr>
        <p:txBody>
          <a:bodyPr wrap="square" lIns="0" tIns="0" rIns="0" bIns="0" rtlCol="0" anchor="ctr"/>
          <a:lstStyle/>
          <a:p>
            <a:pPr indent="0" marL="0">
              <a:buNone/>
            </a:pPr>
            <a:r>
              <a:rPr lang="en-US" sz="1680" b="1" dirty="0">
                <a:solidFill>
                  <a:srgbClr val="142028"/>
                </a:solidFill>
                <a:latin typeface="Calibri" pitchFamily="34" charset="0"/>
                <a:ea typeface="Calibri" pitchFamily="34" charset="-122"/>
                <a:cs typeface="Calibri" pitchFamily="34" charset="-120"/>
              </a:rPr>
              <a:t>The patient beats the needle</a:t>
            </a:r>
            <a:endParaRPr lang="en-US" sz="1680" dirty="0"/>
          </a:p>
        </p:txBody>
      </p:sp>
      <p:sp>
        <p:nvSpPr>
          <p:cNvPr id="15" name="Text 13"/>
          <p:cNvSpPr txBox="1"/>
          <p:nvPr/>
        </p:nvSpPr>
        <p:spPr>
          <a:xfrm>
            <a:off x="4818888" y="4257446"/>
            <a:ext cx="6254496" cy="658368"/>
          </a:xfrm>
          <a:prstGeom prst="rect">
            <a:avLst/>
          </a:prstGeom>
          <a:noFill/>
          <a:ln/>
        </p:spPr>
        <p:txBody>
          <a:bodyPr wrap="square" lIns="0" tIns="0" rIns="0" bIns="0" rtlCol="0" anchor="ctr"/>
          <a:lstStyle/>
          <a:p>
            <a:pPr indent="0" marL="0">
              <a:buNone/>
            </a:pPr>
            <a:r>
              <a:rPr lang="en-US" sz="1500" dirty="0">
                <a:solidFill>
                  <a:srgbClr val="3A4955"/>
                </a:solidFill>
                <a:latin typeface="Calibri" pitchFamily="34" charset="0"/>
                <a:ea typeface="Calibri" pitchFamily="34" charset="-122"/>
                <a:cs typeface="Calibri" pitchFamily="34" charset="-120"/>
              </a:rPr>
              <a:t>Is work of breathing coming down? Are they calmer? Is the rate falling? That tells you more.</a:t>
            </a:r>
            <a:endParaRPr lang="en-US" sz="1500" dirty="0"/>
          </a:p>
        </p:txBody>
      </p:sp>
      <p:sp>
        <p:nvSpPr>
          <p:cNvPr id="16" name="Shape 14"/>
          <p:cNvSpPr/>
          <p:nvPr/>
        </p:nvSpPr>
        <p:spPr>
          <a:xfrm>
            <a:off x="1197864" y="5266944"/>
            <a:ext cx="416966" cy="416966"/>
          </a:xfrm>
          <a:prstGeom prst="ellipse">
            <a:avLst/>
          </a:prstGeom>
          <a:solidFill>
            <a:srgbClr val="BE5504"/>
          </a:solidFill>
          <a:ln w="12700">
            <a:solidFill>
              <a:srgbClr val="BE5504"/>
            </a:solidFill>
            <a:prstDash val="solid"/>
          </a:ln>
        </p:spPr>
      </p:sp>
      <p:sp>
        <p:nvSpPr>
          <p:cNvPr id="17" name="Text 15"/>
          <p:cNvSpPr txBox="1"/>
          <p:nvPr/>
        </p:nvSpPr>
        <p:spPr>
          <a:xfrm>
            <a:off x="1197864" y="5266944"/>
            <a:ext cx="416966" cy="416966"/>
          </a:xfrm>
          <a:prstGeom prst="rect">
            <a:avLst/>
          </a:prstGeom>
          <a:noFill/>
          <a:ln/>
        </p:spPr>
        <p:txBody>
          <a:bodyPr wrap="square" lIns="0" tIns="0" rIns="0" bIns="0" rtlCol="0" anchor="ctr"/>
          <a:lstStyle/>
          <a:p>
            <a:pPr algn="ctr" indent="0" marL="0">
              <a:buNone/>
            </a:pPr>
            <a:r>
              <a:rPr lang="en-US" sz="1440" b="1" dirty="0">
                <a:solidFill>
                  <a:srgbClr val="FFFFFF"/>
                </a:solidFill>
                <a:latin typeface="Calibri" pitchFamily="34" charset="0"/>
                <a:ea typeface="Calibri" pitchFamily="34" charset="-122"/>
                <a:cs typeface="Calibri" pitchFamily="34" charset="-120"/>
              </a:rPr>
              <a:t>3</a:t>
            </a:r>
            <a:endParaRPr lang="en-US" sz="1440" dirty="0"/>
          </a:p>
        </p:txBody>
      </p:sp>
      <p:sp>
        <p:nvSpPr>
          <p:cNvPr id="18" name="Text 16"/>
          <p:cNvSpPr txBox="1"/>
          <p:nvPr/>
        </p:nvSpPr>
        <p:spPr>
          <a:xfrm>
            <a:off x="1801368" y="5113325"/>
            <a:ext cx="2962656" cy="658368"/>
          </a:xfrm>
          <a:prstGeom prst="rect">
            <a:avLst/>
          </a:prstGeom>
          <a:noFill/>
          <a:ln/>
        </p:spPr>
        <p:txBody>
          <a:bodyPr wrap="square" lIns="0" tIns="0" rIns="0" bIns="0" rtlCol="0" anchor="ctr"/>
          <a:lstStyle/>
          <a:p>
            <a:pPr indent="0" marL="0">
              <a:buNone/>
            </a:pPr>
            <a:r>
              <a:rPr lang="en-US" sz="1680" b="1" dirty="0">
                <a:solidFill>
                  <a:srgbClr val="142028"/>
                </a:solidFill>
                <a:latin typeface="Calibri" pitchFamily="34" charset="0"/>
                <a:ea typeface="Calibri" pitchFamily="34" charset="-122"/>
                <a:cs typeface="Calibri" pitchFamily="34" charset="-120"/>
              </a:rPr>
              <a:t>A range beats a number</a:t>
            </a:r>
            <a:endParaRPr lang="en-US" sz="1680" dirty="0"/>
          </a:p>
        </p:txBody>
      </p:sp>
      <p:sp>
        <p:nvSpPr>
          <p:cNvPr id="19" name="Text 17"/>
          <p:cNvSpPr txBox="1"/>
          <p:nvPr/>
        </p:nvSpPr>
        <p:spPr>
          <a:xfrm>
            <a:off x="4818888" y="5113325"/>
            <a:ext cx="6254496" cy="658368"/>
          </a:xfrm>
          <a:prstGeom prst="rect">
            <a:avLst/>
          </a:prstGeom>
          <a:noFill/>
          <a:ln/>
        </p:spPr>
        <p:txBody>
          <a:bodyPr wrap="square" lIns="0" tIns="0" rIns="0" bIns="0" rtlCol="0" anchor="ctr"/>
          <a:lstStyle/>
          <a:p>
            <a:pPr indent="0" marL="0">
              <a:buNone/>
            </a:pPr>
            <a:r>
              <a:rPr lang="en-US" sz="1500" dirty="0">
                <a:solidFill>
                  <a:srgbClr val="3A4955"/>
                </a:solidFill>
                <a:latin typeface="Calibri" pitchFamily="34" charset="0"/>
                <a:ea typeface="Calibri" pitchFamily="34" charset="-122"/>
                <a:cs typeface="Calibri" pitchFamily="34" charset="-120"/>
              </a:rPr>
              <a:t>Which is why our protocol value is written as a range.</a:t>
            </a:r>
            <a:endParaRPr lang="en-US" sz="1500" dirty="0"/>
          </a:p>
        </p:txBody>
      </p:sp>
      <p:sp>
        <p:nvSpPr>
          <p:cNvPr id="20" name="Shape 18"/>
          <p:cNvSpPr/>
          <p:nvPr/>
        </p:nvSpPr>
        <p:spPr>
          <a:xfrm>
            <a:off x="1088136" y="5947258"/>
            <a:ext cx="9985248" cy="548640"/>
          </a:xfrm>
          <a:prstGeom prst="roundRect">
            <a:avLst>
              <a:gd name="adj" fmla="val 12000"/>
            </a:avLst>
          </a:prstGeom>
          <a:solidFill>
            <a:srgbClr val="F6E7E3"/>
          </a:solidFill>
          <a:ln w="12700">
            <a:solidFill>
              <a:srgbClr val="8A2424"/>
            </a:solidFill>
            <a:prstDash val="solid"/>
          </a:ln>
        </p:spPr>
      </p:sp>
      <p:sp>
        <p:nvSpPr>
          <p:cNvPr id="21" name="Text 19"/>
          <p:cNvSpPr txBox="1"/>
          <p:nvPr/>
        </p:nvSpPr>
        <p:spPr>
          <a:xfrm>
            <a:off x="1417320" y="5947258"/>
            <a:ext cx="9326880" cy="548640"/>
          </a:xfrm>
          <a:prstGeom prst="rect">
            <a:avLst/>
          </a:prstGeom>
          <a:noFill/>
          <a:ln/>
        </p:spPr>
        <p:txBody>
          <a:bodyPr wrap="square" lIns="0" tIns="0" rIns="0" bIns="0" rtlCol="0" anchor="ctr"/>
          <a:lstStyle/>
          <a:p>
            <a:pPr indent="0" marL="0">
              <a:buNone/>
            </a:pPr>
            <a:r>
              <a:rPr lang="en-US" sz="1500" b="1" dirty="0">
                <a:solidFill>
                  <a:srgbClr val="8A2424"/>
                </a:solidFill>
                <a:latin typeface="Calibri" pitchFamily="34" charset="0"/>
                <a:ea typeface="Calibri" pitchFamily="34" charset="-122"/>
                <a:cs typeface="Calibri" pitchFamily="34" charset="-120"/>
              </a:rPr>
              <a:t>The gauge IS good for one thing: if you raise the flow and the needle does not move — leak, disconnect, or failed unit. Fix it or swap it.</a:t>
            </a:r>
            <a:endParaRPr lang="en-US" sz="1500" dirty="0"/>
          </a:p>
        </p:txBody>
      </p:sp>
      <p:sp>
        <p:nvSpPr>
          <p:cNvPr id="22" name="SlideNumber 22"/>
          <p:cNvSpPr txBox="1"/>
          <p:nvPr/>
        </p:nvSpPr>
        <p:spPr>
          <a:xfrm>
            <a:off x="11430000" y="6470000"/>
            <a:ext cx="560000" cy="260000"/>
          </a:xfrm>
          <a:prstGeom prst="rect">
            <a:avLst/>
          </a:prstGeom>
          <a:noFill/>
        </p:spPr>
        <p:txBody>
          <a:bodyPr wrap="none" lIns="0" rIns="0" tIns="0" bIns="0" anchor="ctr">
            <a:spAutoFit/>
          </a:bodyPr>
          <a:lstStyle/>
          <a:p>
            <a:pPr algn="r"/>
            <a:r>
              <a:rPr sz="1300" b="1">
                <a:solidFill>
                  <a:srgbClr val="142028"/>
                </a:solidFill>
                <a:latin typeface="Calibri"/>
              </a:rPr>
              <a:t>22</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name="Slide 23">
    <p:bg>
      <p:bgPr>
        <a:solidFill>
          <a:srgbClr val="0E1920"/>
        </a:solidFill>
      </p:bgPr>
    </p:bg>
    <p:spTree>
      <p:nvGrpSpPr>
        <p:cNvPr id="1" name=""/>
        <p:cNvGrpSpPr/>
        <p:nvPr/>
      </p:nvGrpSpPr>
      <p:grpSpPr>
        <a:xfrm>
          <a:off x="0" y="0"/>
          <a:ext cx="0" cy="0"/>
          <a:chOff x="0" y="0"/>
          <a:chExt cx="0" cy="0"/>
        </a:xfrm>
      </p:grpSpPr>
      <p:sp>
        <p:nvSpPr>
          <p:cNvPr id="2" name="Shape 0"/>
          <p:cNvSpPr/>
          <p:nvPr/>
        </p:nvSpPr>
        <p:spPr>
          <a:xfrm>
            <a:off x="9811512" y="4773168"/>
            <a:ext cx="1645920" cy="1645920"/>
          </a:xfrm>
          <a:prstGeom prst="ellipse">
            <a:avLst/>
          </a:prstGeom>
          <a:solidFill>
            <a:srgbClr val="BE5504"/>
          </a:solidFill>
          <a:ln w="12700">
            <a:solidFill>
              <a:srgbClr val="BE5504"/>
            </a:solidFill>
            <a:prstDash val="solid"/>
          </a:ln>
        </p:spPr>
      </p:sp>
      <p:sp>
        <p:nvSpPr>
          <p:cNvPr id="3" name="Shape 1"/>
          <p:cNvSpPr/>
          <p:nvPr/>
        </p:nvSpPr>
        <p:spPr>
          <a:xfrm>
            <a:off x="10634472" y="5596128"/>
            <a:ext cx="822960" cy="822960"/>
          </a:xfrm>
          <a:prstGeom prst="ellipse">
            <a:avLst/>
          </a:prstGeom>
          <a:solidFill>
            <a:srgbClr val="D8762E"/>
          </a:solidFill>
          <a:ln w="12700">
            <a:solidFill>
              <a:srgbClr val="D8762E"/>
            </a:solidFill>
            <a:prstDash val="solid"/>
          </a:ln>
        </p:spPr>
      </p:sp>
      <p:sp>
        <p:nvSpPr>
          <p:cNvPr id="4" name="Text 2"/>
          <p:cNvSpPr txBox="1"/>
          <p:nvPr/>
        </p:nvSpPr>
        <p:spPr>
          <a:xfrm>
            <a:off x="1197864" y="1920240"/>
            <a:ext cx="8778240" cy="438912"/>
          </a:xfrm>
          <a:prstGeom prst="rect">
            <a:avLst/>
          </a:prstGeom>
          <a:noFill/>
          <a:ln/>
        </p:spPr>
        <p:txBody>
          <a:bodyPr wrap="square" rtlCol="0" anchor="ctr"/>
          <a:lstStyle/>
          <a:p>
            <a:pPr indent="0" marL="0">
              <a:buNone/>
            </a:pPr>
            <a:r>
              <a:rPr lang="en-US" sz="1680" b="1" spc="360" kern="0" dirty="0">
                <a:solidFill>
                  <a:srgbClr val="D8762E"/>
                </a:solidFill>
                <a:latin typeface="Calibri" pitchFamily="34" charset="0"/>
                <a:ea typeface="Calibri" pitchFamily="34" charset="-122"/>
                <a:cs typeface="Calibri" pitchFamily="34" charset="-120"/>
              </a:rPr>
              <a:t>SECTION SIX</a:t>
            </a:r>
            <a:endParaRPr lang="en-US" sz="1680" dirty="0"/>
          </a:p>
        </p:txBody>
      </p:sp>
      <p:sp>
        <p:nvSpPr>
          <p:cNvPr id="5" name="Text 3"/>
          <p:cNvSpPr txBox="1"/>
          <p:nvPr/>
        </p:nvSpPr>
        <p:spPr>
          <a:xfrm>
            <a:off x="1197864" y="2414016"/>
            <a:ext cx="9436608" cy="1645920"/>
          </a:xfrm>
          <a:prstGeom prst="rect">
            <a:avLst/>
          </a:prstGeom>
          <a:noFill/>
          <a:ln/>
        </p:spPr>
        <p:txBody>
          <a:bodyPr wrap="square" rtlCol="0" anchor="ctr"/>
          <a:lstStyle/>
          <a:p>
            <a:pPr indent="0" marL="0">
              <a:buNone/>
            </a:pPr>
            <a:r>
              <a:rPr lang="en-US" sz="4800" b="1" dirty="0">
                <a:solidFill>
                  <a:srgbClr val="FFFFFF"/>
                </a:solidFill>
                <a:latin typeface="Cambria" pitchFamily="34" charset="0"/>
                <a:ea typeface="Cambria" pitchFamily="34" charset="-122"/>
                <a:cs typeface="Cambria" pitchFamily="34" charset="-120"/>
              </a:rPr>
              <a:t>Putting it on</a:t>
            </a:r>
            <a:endParaRPr lang="en-US" sz="4800" dirty="0"/>
          </a:p>
        </p:txBody>
      </p:sp>
      <p:sp>
        <p:nvSpPr>
          <p:cNvPr id="6" name="Text 4"/>
          <p:cNvSpPr txBox="1"/>
          <p:nvPr/>
        </p:nvSpPr>
        <p:spPr>
          <a:xfrm>
            <a:off x="1197864" y="4114800"/>
            <a:ext cx="8997696" cy="987552"/>
          </a:xfrm>
          <a:prstGeom prst="rect">
            <a:avLst/>
          </a:prstGeom>
          <a:noFill/>
          <a:ln/>
        </p:spPr>
        <p:txBody>
          <a:bodyPr wrap="square" rtlCol="0" anchor="ctr"/>
          <a:lstStyle/>
          <a:p>
            <a:pPr indent="0" marL="0">
              <a:buNone/>
            </a:pPr>
            <a:r>
              <a:rPr lang="en-US" sz="1920" dirty="0">
                <a:solidFill>
                  <a:srgbClr val="C8BFB1"/>
                </a:solidFill>
                <a:latin typeface="Calibri" pitchFamily="34" charset="0"/>
                <a:ea typeface="Calibri" pitchFamily="34" charset="-122"/>
                <a:cs typeface="Calibri" pitchFamily="34" charset="-120"/>
              </a:rPr>
              <a:t>The first sixty seconds decide whether this works.</a:t>
            </a:r>
            <a:endParaRPr lang="en-US" sz="1920" dirty="0"/>
          </a:p>
        </p:txBody>
      </p:sp>
      <p:sp>
        <p:nvSpPr>
          <p:cNvPr id="7" name="SlideNumber 23"/>
          <p:cNvSpPr txBox="1"/>
          <p:nvPr/>
        </p:nvSpPr>
        <p:spPr>
          <a:xfrm>
            <a:off x="11430000" y="6470000"/>
            <a:ext cx="560000" cy="260000"/>
          </a:xfrm>
          <a:prstGeom prst="rect">
            <a:avLst/>
          </a:prstGeom>
          <a:noFill/>
        </p:spPr>
        <p:txBody>
          <a:bodyPr wrap="none" lIns="0" rIns="0" tIns="0" bIns="0" anchor="ctr">
            <a:spAutoFit/>
          </a:bodyPr>
          <a:lstStyle/>
          <a:p>
            <a:pPr algn="r"/>
            <a:r>
              <a:rPr sz="1300" b="1">
                <a:solidFill>
                  <a:srgbClr val="FBFAF7"/>
                </a:solidFill>
                <a:latin typeface="Calibri"/>
              </a:rPr>
              <a:t>23</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name="Slide 24">
    <p:bg>
      <p:bgPr>
        <a:solidFill>
          <a:srgbClr val="FFFFFF"/>
        </a:solidFill>
      </p:bgPr>
    </p:bg>
    <p:spTree>
      <p:nvGrpSpPr>
        <p:cNvPr id="1" name=""/>
        <p:cNvGrpSpPr/>
        <p:nvPr/>
      </p:nvGrpSpPr>
      <p:grpSpPr>
        <a:xfrm>
          <a:off x="0" y="0"/>
          <a:ext cx="0" cy="0"/>
          <a:chOff x="0" y="0"/>
          <a:chExt cx="0" cy="0"/>
        </a:xfrm>
      </p:grpSpPr>
      <p:sp>
        <p:nvSpPr>
          <p:cNvPr id="2" name="Text 0"/>
          <p:cNvSpPr txBox="1"/>
          <p:nvPr/>
        </p:nvSpPr>
        <p:spPr>
          <a:xfrm>
            <a:off x="1033272" y="351130"/>
            <a:ext cx="9875520" cy="329184"/>
          </a:xfrm>
          <a:prstGeom prst="rect">
            <a:avLst/>
          </a:prstGeom>
          <a:noFill/>
          <a:ln/>
        </p:spPr>
        <p:txBody>
          <a:bodyPr wrap="square" rtlCol="0" anchor="ctr"/>
          <a:lstStyle/>
          <a:p>
            <a:pPr indent="0" marL="0">
              <a:buNone/>
            </a:pPr>
            <a:r>
              <a:rPr lang="en-US" sz="1320" b="1" spc="240" kern="0" dirty="0">
                <a:solidFill>
                  <a:srgbClr val="BE5504"/>
                </a:solidFill>
                <a:latin typeface="Calibri" pitchFamily="34" charset="0"/>
                <a:ea typeface="Calibri" pitchFamily="34" charset="-122"/>
                <a:cs typeface="Calibri" pitchFamily="34" charset="-120"/>
              </a:rPr>
              <a:t>SETUP</a:t>
            </a:r>
            <a:endParaRPr lang="en-US" sz="1320" dirty="0"/>
          </a:p>
        </p:txBody>
      </p:sp>
      <p:sp>
        <p:nvSpPr>
          <p:cNvPr id="3" name="Text 1"/>
          <p:cNvSpPr txBox="1"/>
          <p:nvPr/>
        </p:nvSpPr>
        <p:spPr>
          <a:xfrm>
            <a:off x="1033272" y="680314"/>
            <a:ext cx="9875520" cy="790042"/>
          </a:xfrm>
          <a:prstGeom prst="rect">
            <a:avLst/>
          </a:prstGeom>
          <a:noFill/>
          <a:ln/>
        </p:spPr>
        <p:txBody>
          <a:bodyPr wrap="square" rtlCol="0" anchor="ctr"/>
          <a:lstStyle/>
          <a:p>
            <a:pPr indent="0" marL="0">
              <a:buNone/>
            </a:pPr>
            <a:r>
              <a:rPr lang="en-US" sz="3480" b="1" dirty="0">
                <a:solidFill>
                  <a:srgbClr val="142028"/>
                </a:solidFill>
                <a:latin typeface="Cambria" pitchFamily="34" charset="0"/>
                <a:ea typeface="Cambria" pitchFamily="34" charset="-122"/>
                <a:cs typeface="Cambria" pitchFamily="34" charset="-120"/>
              </a:rPr>
              <a:t>Before the mask touches the face</a:t>
            </a:r>
            <a:endParaRPr lang="en-US" sz="3480" dirty="0"/>
          </a:p>
        </p:txBody>
      </p:sp>
      <p:sp>
        <p:nvSpPr>
          <p:cNvPr id="4" name="Shape 2"/>
          <p:cNvSpPr/>
          <p:nvPr/>
        </p:nvSpPr>
        <p:spPr>
          <a:xfrm>
            <a:off x="1143000" y="1700784"/>
            <a:ext cx="438912" cy="438912"/>
          </a:xfrm>
          <a:prstGeom prst="ellipse">
            <a:avLst/>
          </a:prstGeom>
          <a:solidFill>
            <a:srgbClr val="BE5504"/>
          </a:solidFill>
          <a:ln w="12700">
            <a:solidFill>
              <a:srgbClr val="BE5504"/>
            </a:solidFill>
            <a:prstDash val="solid"/>
          </a:ln>
        </p:spPr>
      </p:sp>
      <p:sp>
        <p:nvSpPr>
          <p:cNvPr id="5" name="Text 3"/>
          <p:cNvSpPr txBox="1"/>
          <p:nvPr/>
        </p:nvSpPr>
        <p:spPr>
          <a:xfrm>
            <a:off x="1143000" y="1700784"/>
            <a:ext cx="438912" cy="438912"/>
          </a:xfrm>
          <a:prstGeom prst="rect">
            <a:avLst/>
          </a:prstGeom>
          <a:noFill/>
          <a:ln/>
        </p:spPr>
        <p:txBody>
          <a:bodyPr wrap="square" lIns="0" tIns="0" rIns="0" bIns="0" rtlCol="0" anchor="ctr"/>
          <a:lstStyle/>
          <a:p>
            <a:pPr algn="ctr" indent="0" marL="0">
              <a:buNone/>
            </a:pPr>
            <a:r>
              <a:rPr lang="en-US" sz="1440" b="1" dirty="0">
                <a:solidFill>
                  <a:srgbClr val="FFFFFF"/>
                </a:solidFill>
                <a:latin typeface="Calibri" pitchFamily="34" charset="0"/>
                <a:ea typeface="Calibri" pitchFamily="34" charset="-122"/>
                <a:cs typeface="Calibri" pitchFamily="34" charset="-120"/>
              </a:rPr>
              <a:t>1</a:t>
            </a:r>
            <a:endParaRPr lang="en-US" sz="1440" dirty="0"/>
          </a:p>
        </p:txBody>
      </p:sp>
      <p:sp>
        <p:nvSpPr>
          <p:cNvPr id="6" name="Shape 4"/>
          <p:cNvSpPr/>
          <p:nvPr/>
        </p:nvSpPr>
        <p:spPr>
          <a:xfrm>
            <a:off x="1746504" y="1591056"/>
            <a:ext cx="9326880" cy="658368"/>
          </a:xfrm>
          <a:prstGeom prst="roundRect">
            <a:avLst>
              <a:gd name="adj" fmla="val 10000"/>
            </a:avLst>
          </a:prstGeom>
          <a:solidFill>
            <a:srgbClr val="FBFAF7"/>
          </a:solidFill>
          <a:ln w="12700">
            <a:solidFill>
              <a:srgbClr val="F1ECE3"/>
            </a:solidFill>
            <a:prstDash val="solid"/>
          </a:ln>
        </p:spPr>
      </p:sp>
      <p:sp>
        <p:nvSpPr>
          <p:cNvPr id="7" name="Text 5"/>
          <p:cNvSpPr txBox="1"/>
          <p:nvPr/>
        </p:nvSpPr>
        <p:spPr>
          <a:xfrm>
            <a:off x="2020824" y="1591056"/>
            <a:ext cx="4937760" cy="658368"/>
          </a:xfrm>
          <a:prstGeom prst="rect">
            <a:avLst/>
          </a:prstGeom>
          <a:noFill/>
          <a:ln/>
        </p:spPr>
        <p:txBody>
          <a:bodyPr wrap="square" lIns="0" tIns="0" rIns="0" bIns="0" rtlCol="0" anchor="ctr"/>
          <a:lstStyle/>
          <a:p>
            <a:pPr indent="0" marL="0">
              <a:buNone/>
            </a:pPr>
            <a:r>
              <a:rPr lang="en-US" sz="1620" b="1" dirty="0">
                <a:solidFill>
                  <a:srgbClr val="142028"/>
                </a:solidFill>
                <a:latin typeface="Calibri" pitchFamily="34" charset="0"/>
                <a:ea typeface="Calibri" pitchFamily="34" charset="-122"/>
                <a:cs typeface="Calibri" pitchFamily="34" charset="-120"/>
              </a:rPr>
              <a:t>Confirm awake, cooperative, breathing on their own</a:t>
            </a:r>
            <a:endParaRPr lang="en-US" sz="1620" dirty="0"/>
          </a:p>
        </p:txBody>
      </p:sp>
      <p:sp>
        <p:nvSpPr>
          <p:cNvPr id="8" name="Text 6"/>
          <p:cNvSpPr txBox="1"/>
          <p:nvPr/>
        </p:nvSpPr>
        <p:spPr>
          <a:xfrm>
            <a:off x="7013448" y="1591056"/>
            <a:ext cx="3840480" cy="658368"/>
          </a:xfrm>
          <a:prstGeom prst="rect">
            <a:avLst/>
          </a:prstGeom>
          <a:noFill/>
          <a:ln/>
        </p:spPr>
        <p:txBody>
          <a:bodyPr wrap="square" lIns="0" tIns="0" rIns="0" bIns="0" rtlCol="0" anchor="ctr"/>
          <a:lstStyle/>
          <a:p>
            <a:pPr indent="0" marL="0">
              <a:buNone/>
            </a:pPr>
            <a:r>
              <a:rPr lang="en-US" sz="1380" dirty="0">
                <a:solidFill>
                  <a:srgbClr val="3A4955"/>
                </a:solidFill>
                <a:latin typeface="Calibri" pitchFamily="34" charset="0"/>
                <a:ea typeface="Calibri" pitchFamily="34" charset="-122"/>
                <a:cs typeface="Calibri" pitchFamily="34" charset="-120"/>
              </a:rPr>
              <a:t>No spontaneous effort, no CPAP.</a:t>
            </a:r>
            <a:endParaRPr lang="en-US" sz="1380" dirty="0"/>
          </a:p>
        </p:txBody>
      </p:sp>
      <p:sp>
        <p:nvSpPr>
          <p:cNvPr id="9" name="Shape 7"/>
          <p:cNvSpPr/>
          <p:nvPr/>
        </p:nvSpPr>
        <p:spPr>
          <a:xfrm>
            <a:off x="1143000" y="2490826"/>
            <a:ext cx="438912" cy="438912"/>
          </a:xfrm>
          <a:prstGeom prst="ellipse">
            <a:avLst/>
          </a:prstGeom>
          <a:solidFill>
            <a:srgbClr val="BE5504"/>
          </a:solidFill>
          <a:ln w="12700">
            <a:solidFill>
              <a:srgbClr val="BE5504"/>
            </a:solidFill>
            <a:prstDash val="solid"/>
          </a:ln>
        </p:spPr>
      </p:sp>
      <p:sp>
        <p:nvSpPr>
          <p:cNvPr id="10" name="Text 8"/>
          <p:cNvSpPr txBox="1"/>
          <p:nvPr/>
        </p:nvSpPr>
        <p:spPr>
          <a:xfrm>
            <a:off x="1143000" y="2490826"/>
            <a:ext cx="438912" cy="438912"/>
          </a:xfrm>
          <a:prstGeom prst="rect">
            <a:avLst/>
          </a:prstGeom>
          <a:noFill/>
          <a:ln/>
        </p:spPr>
        <p:txBody>
          <a:bodyPr wrap="square" lIns="0" tIns="0" rIns="0" bIns="0" rtlCol="0" anchor="ctr"/>
          <a:lstStyle/>
          <a:p>
            <a:pPr algn="ctr" indent="0" marL="0">
              <a:buNone/>
            </a:pPr>
            <a:r>
              <a:rPr lang="en-US" sz="1440" b="1" dirty="0">
                <a:solidFill>
                  <a:srgbClr val="FFFFFF"/>
                </a:solidFill>
                <a:latin typeface="Calibri" pitchFamily="34" charset="0"/>
                <a:ea typeface="Calibri" pitchFamily="34" charset="-122"/>
                <a:cs typeface="Calibri" pitchFamily="34" charset="-120"/>
              </a:rPr>
              <a:t>2</a:t>
            </a:r>
            <a:endParaRPr lang="en-US" sz="1440" dirty="0"/>
          </a:p>
        </p:txBody>
      </p:sp>
      <p:sp>
        <p:nvSpPr>
          <p:cNvPr id="11" name="Shape 9"/>
          <p:cNvSpPr/>
          <p:nvPr/>
        </p:nvSpPr>
        <p:spPr>
          <a:xfrm>
            <a:off x="1746504" y="2381098"/>
            <a:ext cx="9326880" cy="658368"/>
          </a:xfrm>
          <a:prstGeom prst="roundRect">
            <a:avLst>
              <a:gd name="adj" fmla="val 10000"/>
            </a:avLst>
          </a:prstGeom>
          <a:solidFill>
            <a:srgbClr val="FBFAF7"/>
          </a:solidFill>
          <a:ln w="12700">
            <a:solidFill>
              <a:srgbClr val="F1ECE3"/>
            </a:solidFill>
            <a:prstDash val="solid"/>
          </a:ln>
        </p:spPr>
      </p:sp>
      <p:sp>
        <p:nvSpPr>
          <p:cNvPr id="12" name="Text 10"/>
          <p:cNvSpPr txBox="1"/>
          <p:nvPr/>
        </p:nvSpPr>
        <p:spPr>
          <a:xfrm>
            <a:off x="2020824" y="2381098"/>
            <a:ext cx="4937760" cy="658368"/>
          </a:xfrm>
          <a:prstGeom prst="rect">
            <a:avLst/>
          </a:prstGeom>
          <a:noFill/>
          <a:ln/>
        </p:spPr>
        <p:txBody>
          <a:bodyPr wrap="square" lIns="0" tIns="0" rIns="0" bIns="0" rtlCol="0" anchor="ctr"/>
          <a:lstStyle/>
          <a:p>
            <a:pPr indent="0" marL="0">
              <a:buNone/>
            </a:pPr>
            <a:r>
              <a:rPr lang="en-US" sz="1620" b="1" dirty="0">
                <a:solidFill>
                  <a:srgbClr val="142028"/>
                </a:solidFill>
                <a:latin typeface="Calibri" pitchFamily="34" charset="0"/>
                <a:ea typeface="Calibri" pitchFamily="34" charset="-122"/>
                <a:cs typeface="Calibri" pitchFamily="34" charset="-120"/>
              </a:rPr>
              <a:t>Full set of vitals</a:t>
            </a:r>
            <a:endParaRPr lang="en-US" sz="1620" dirty="0"/>
          </a:p>
        </p:txBody>
      </p:sp>
      <p:sp>
        <p:nvSpPr>
          <p:cNvPr id="13" name="Text 11"/>
          <p:cNvSpPr txBox="1"/>
          <p:nvPr/>
        </p:nvSpPr>
        <p:spPr>
          <a:xfrm>
            <a:off x="7013448" y="2381098"/>
            <a:ext cx="3840480" cy="658368"/>
          </a:xfrm>
          <a:prstGeom prst="rect">
            <a:avLst/>
          </a:prstGeom>
          <a:noFill/>
          <a:ln/>
        </p:spPr>
        <p:txBody>
          <a:bodyPr wrap="square" lIns="0" tIns="0" rIns="0" bIns="0" rtlCol="0" anchor="ctr"/>
          <a:lstStyle/>
          <a:p>
            <a:pPr indent="0" marL="0">
              <a:buNone/>
            </a:pPr>
            <a:r>
              <a:rPr lang="en-US" sz="1380" dirty="0">
                <a:solidFill>
                  <a:srgbClr val="3A4955"/>
                </a:solidFill>
                <a:latin typeface="Calibri" pitchFamily="34" charset="0"/>
                <a:ea typeface="Calibri" pitchFamily="34" charset="-122"/>
                <a:cs typeface="Calibri" pitchFamily="34" charset="-120"/>
              </a:rPr>
              <a:t>BP, pulse, respirations, SpO2, mental status. A baseline before any pressure.</a:t>
            </a:r>
            <a:endParaRPr lang="en-US" sz="1380" dirty="0"/>
          </a:p>
        </p:txBody>
      </p:sp>
      <p:sp>
        <p:nvSpPr>
          <p:cNvPr id="14" name="Shape 12"/>
          <p:cNvSpPr/>
          <p:nvPr/>
        </p:nvSpPr>
        <p:spPr>
          <a:xfrm>
            <a:off x="1143000" y="3280867"/>
            <a:ext cx="438912" cy="438912"/>
          </a:xfrm>
          <a:prstGeom prst="ellipse">
            <a:avLst/>
          </a:prstGeom>
          <a:solidFill>
            <a:srgbClr val="BE5504"/>
          </a:solidFill>
          <a:ln w="12700">
            <a:solidFill>
              <a:srgbClr val="BE5504"/>
            </a:solidFill>
            <a:prstDash val="solid"/>
          </a:ln>
        </p:spPr>
      </p:sp>
      <p:sp>
        <p:nvSpPr>
          <p:cNvPr id="15" name="Text 13"/>
          <p:cNvSpPr txBox="1"/>
          <p:nvPr/>
        </p:nvSpPr>
        <p:spPr>
          <a:xfrm>
            <a:off x="1143000" y="3280867"/>
            <a:ext cx="438912" cy="438912"/>
          </a:xfrm>
          <a:prstGeom prst="rect">
            <a:avLst/>
          </a:prstGeom>
          <a:noFill/>
          <a:ln/>
        </p:spPr>
        <p:txBody>
          <a:bodyPr wrap="square" lIns="0" tIns="0" rIns="0" bIns="0" rtlCol="0" anchor="ctr"/>
          <a:lstStyle/>
          <a:p>
            <a:pPr algn="ctr" indent="0" marL="0">
              <a:buNone/>
            </a:pPr>
            <a:r>
              <a:rPr lang="en-US" sz="1440" b="1" dirty="0">
                <a:solidFill>
                  <a:srgbClr val="FFFFFF"/>
                </a:solidFill>
                <a:latin typeface="Calibri" pitchFamily="34" charset="0"/>
                <a:ea typeface="Calibri" pitchFamily="34" charset="-122"/>
                <a:cs typeface="Calibri" pitchFamily="34" charset="-120"/>
              </a:rPr>
              <a:t>3</a:t>
            </a:r>
            <a:endParaRPr lang="en-US" sz="1440" dirty="0"/>
          </a:p>
        </p:txBody>
      </p:sp>
      <p:sp>
        <p:nvSpPr>
          <p:cNvPr id="16" name="Shape 14"/>
          <p:cNvSpPr/>
          <p:nvPr/>
        </p:nvSpPr>
        <p:spPr>
          <a:xfrm>
            <a:off x="1746504" y="3171139"/>
            <a:ext cx="9326880" cy="658368"/>
          </a:xfrm>
          <a:prstGeom prst="roundRect">
            <a:avLst>
              <a:gd name="adj" fmla="val 10000"/>
            </a:avLst>
          </a:prstGeom>
          <a:solidFill>
            <a:srgbClr val="FBFAF7"/>
          </a:solidFill>
          <a:ln w="12700">
            <a:solidFill>
              <a:srgbClr val="F1ECE3"/>
            </a:solidFill>
            <a:prstDash val="solid"/>
          </a:ln>
        </p:spPr>
      </p:sp>
      <p:sp>
        <p:nvSpPr>
          <p:cNvPr id="17" name="Text 15"/>
          <p:cNvSpPr txBox="1"/>
          <p:nvPr/>
        </p:nvSpPr>
        <p:spPr>
          <a:xfrm>
            <a:off x="2020824" y="3171139"/>
            <a:ext cx="4937760" cy="658368"/>
          </a:xfrm>
          <a:prstGeom prst="rect">
            <a:avLst/>
          </a:prstGeom>
          <a:noFill/>
          <a:ln/>
        </p:spPr>
        <p:txBody>
          <a:bodyPr wrap="square" lIns="0" tIns="0" rIns="0" bIns="0" rtlCol="0" anchor="ctr"/>
          <a:lstStyle/>
          <a:p>
            <a:pPr indent="0" marL="0">
              <a:buNone/>
            </a:pPr>
            <a:r>
              <a:rPr lang="en-US" sz="1620" b="1" dirty="0">
                <a:solidFill>
                  <a:srgbClr val="142028"/>
                </a:solidFill>
                <a:latin typeface="Calibri" pitchFamily="34" charset="0"/>
                <a:ea typeface="Calibri" pitchFamily="34" charset="-122"/>
                <a:cs typeface="Calibri" pitchFamily="34" charset="-120"/>
              </a:rPr>
              <a:t>Check cylinder and compute duration</a:t>
            </a:r>
            <a:endParaRPr lang="en-US" sz="1620" dirty="0"/>
          </a:p>
        </p:txBody>
      </p:sp>
      <p:sp>
        <p:nvSpPr>
          <p:cNvPr id="18" name="Text 16"/>
          <p:cNvSpPr txBox="1"/>
          <p:nvPr/>
        </p:nvSpPr>
        <p:spPr>
          <a:xfrm>
            <a:off x="7013448" y="3171139"/>
            <a:ext cx="3840480" cy="658368"/>
          </a:xfrm>
          <a:prstGeom prst="rect">
            <a:avLst/>
          </a:prstGeom>
          <a:noFill/>
          <a:ln/>
        </p:spPr>
        <p:txBody>
          <a:bodyPr wrap="square" lIns="0" tIns="0" rIns="0" bIns="0" rtlCol="0" anchor="ctr"/>
          <a:lstStyle/>
          <a:p>
            <a:pPr indent="0" marL="0">
              <a:buNone/>
            </a:pPr>
            <a:r>
              <a:rPr lang="en-US" sz="1380" dirty="0">
                <a:solidFill>
                  <a:srgbClr val="3A4955"/>
                </a:solidFill>
                <a:latin typeface="Calibri" pitchFamily="34" charset="0"/>
                <a:ea typeface="Calibri" pitchFamily="34" charset="-122"/>
                <a:cs typeface="Calibri" pitchFamily="34" charset="-120"/>
              </a:rPr>
              <a:t>Running out mid-transport is preventable.</a:t>
            </a:r>
            <a:endParaRPr lang="en-US" sz="1380" dirty="0"/>
          </a:p>
        </p:txBody>
      </p:sp>
      <p:sp>
        <p:nvSpPr>
          <p:cNvPr id="19" name="Shape 17"/>
          <p:cNvSpPr/>
          <p:nvPr/>
        </p:nvSpPr>
        <p:spPr>
          <a:xfrm>
            <a:off x="1143000" y="4070909"/>
            <a:ext cx="438912" cy="438912"/>
          </a:xfrm>
          <a:prstGeom prst="ellipse">
            <a:avLst/>
          </a:prstGeom>
          <a:solidFill>
            <a:srgbClr val="8A2424"/>
          </a:solidFill>
          <a:ln w="12700">
            <a:solidFill>
              <a:srgbClr val="8A2424"/>
            </a:solidFill>
            <a:prstDash val="solid"/>
          </a:ln>
        </p:spPr>
      </p:sp>
      <p:sp>
        <p:nvSpPr>
          <p:cNvPr id="20" name="Text 18"/>
          <p:cNvSpPr txBox="1"/>
          <p:nvPr/>
        </p:nvSpPr>
        <p:spPr>
          <a:xfrm>
            <a:off x="1143000" y="4070909"/>
            <a:ext cx="438912" cy="438912"/>
          </a:xfrm>
          <a:prstGeom prst="rect">
            <a:avLst/>
          </a:prstGeom>
          <a:noFill/>
          <a:ln/>
        </p:spPr>
        <p:txBody>
          <a:bodyPr wrap="square" lIns="0" tIns="0" rIns="0" bIns="0" rtlCol="0" anchor="ctr"/>
          <a:lstStyle/>
          <a:p>
            <a:pPr algn="ctr" indent="0" marL="0">
              <a:buNone/>
            </a:pPr>
            <a:r>
              <a:rPr lang="en-US" sz="1440" b="1" dirty="0">
                <a:solidFill>
                  <a:srgbClr val="FFFFFF"/>
                </a:solidFill>
                <a:latin typeface="Calibri" pitchFamily="34" charset="0"/>
                <a:ea typeface="Calibri" pitchFamily="34" charset="-122"/>
                <a:cs typeface="Calibri" pitchFamily="34" charset="-120"/>
              </a:rPr>
              <a:t>4</a:t>
            </a:r>
            <a:endParaRPr lang="en-US" sz="1440" dirty="0"/>
          </a:p>
        </p:txBody>
      </p:sp>
      <p:sp>
        <p:nvSpPr>
          <p:cNvPr id="21" name="Shape 19"/>
          <p:cNvSpPr/>
          <p:nvPr/>
        </p:nvSpPr>
        <p:spPr>
          <a:xfrm>
            <a:off x="1746504" y="3961181"/>
            <a:ext cx="9326880" cy="658368"/>
          </a:xfrm>
          <a:prstGeom prst="roundRect">
            <a:avLst>
              <a:gd name="adj" fmla="val 10000"/>
            </a:avLst>
          </a:prstGeom>
          <a:solidFill>
            <a:srgbClr val="F6E7E3"/>
          </a:solidFill>
          <a:ln w="12700">
            <a:solidFill>
              <a:srgbClr val="8A2424"/>
            </a:solidFill>
            <a:prstDash val="solid"/>
          </a:ln>
        </p:spPr>
      </p:sp>
      <p:sp>
        <p:nvSpPr>
          <p:cNvPr id="22" name="Text 20"/>
          <p:cNvSpPr txBox="1"/>
          <p:nvPr/>
        </p:nvSpPr>
        <p:spPr>
          <a:xfrm>
            <a:off x="2020824" y="3961181"/>
            <a:ext cx="4937760" cy="658368"/>
          </a:xfrm>
          <a:prstGeom prst="rect">
            <a:avLst/>
          </a:prstGeom>
          <a:noFill/>
          <a:ln/>
        </p:spPr>
        <p:txBody>
          <a:bodyPr wrap="square" lIns="0" tIns="0" rIns="0" bIns="0" rtlCol="0" anchor="ctr"/>
          <a:lstStyle/>
          <a:p>
            <a:pPr indent="0" marL="0">
              <a:buNone/>
            </a:pPr>
            <a:r>
              <a:rPr lang="en-US" sz="1620" b="1" dirty="0">
                <a:solidFill>
                  <a:srgbClr val="8A2424"/>
                </a:solidFill>
                <a:latin typeface="Calibri" pitchFamily="34" charset="0"/>
                <a:ea typeface="Calibri" pitchFamily="34" charset="-122"/>
                <a:cs typeface="Calibri" pitchFamily="34" charset="-120"/>
              </a:rPr>
              <a:t>Stage suction within reach of the head</a:t>
            </a:r>
            <a:endParaRPr lang="en-US" sz="1620" dirty="0"/>
          </a:p>
        </p:txBody>
      </p:sp>
      <p:sp>
        <p:nvSpPr>
          <p:cNvPr id="23" name="Text 21"/>
          <p:cNvSpPr txBox="1"/>
          <p:nvPr/>
        </p:nvSpPr>
        <p:spPr>
          <a:xfrm>
            <a:off x="7013448" y="3961181"/>
            <a:ext cx="3840480" cy="658368"/>
          </a:xfrm>
          <a:prstGeom prst="rect">
            <a:avLst/>
          </a:prstGeom>
          <a:noFill/>
          <a:ln/>
        </p:spPr>
        <p:txBody>
          <a:bodyPr wrap="square" lIns="0" tIns="0" rIns="0" bIns="0" rtlCol="0" anchor="ctr"/>
          <a:lstStyle/>
          <a:p>
            <a:pPr indent="0" marL="0">
              <a:buNone/>
            </a:pPr>
            <a:r>
              <a:rPr lang="en-US" sz="1380" dirty="0">
                <a:solidFill>
                  <a:srgbClr val="3A4955"/>
                </a:solidFill>
                <a:latin typeface="Calibri" pitchFamily="34" charset="0"/>
                <a:ea typeface="Calibri" pitchFamily="34" charset="-122"/>
                <a:cs typeface="Calibri" pitchFamily="34" charset="-120"/>
              </a:rPr>
              <a:t>If they vomit you have seconds, not minutes.</a:t>
            </a:r>
            <a:endParaRPr lang="en-US" sz="1380" dirty="0"/>
          </a:p>
        </p:txBody>
      </p:sp>
      <p:sp>
        <p:nvSpPr>
          <p:cNvPr id="24" name="Shape 22"/>
          <p:cNvSpPr/>
          <p:nvPr/>
        </p:nvSpPr>
        <p:spPr>
          <a:xfrm>
            <a:off x="1143000" y="4860950"/>
            <a:ext cx="438912" cy="438912"/>
          </a:xfrm>
          <a:prstGeom prst="ellipse">
            <a:avLst/>
          </a:prstGeom>
          <a:solidFill>
            <a:srgbClr val="BE5504"/>
          </a:solidFill>
          <a:ln w="12700">
            <a:solidFill>
              <a:srgbClr val="BE5504"/>
            </a:solidFill>
            <a:prstDash val="solid"/>
          </a:ln>
        </p:spPr>
      </p:sp>
      <p:sp>
        <p:nvSpPr>
          <p:cNvPr id="25" name="Text 23"/>
          <p:cNvSpPr txBox="1"/>
          <p:nvPr/>
        </p:nvSpPr>
        <p:spPr>
          <a:xfrm>
            <a:off x="1143000" y="4860950"/>
            <a:ext cx="438912" cy="438912"/>
          </a:xfrm>
          <a:prstGeom prst="rect">
            <a:avLst/>
          </a:prstGeom>
          <a:noFill/>
          <a:ln/>
        </p:spPr>
        <p:txBody>
          <a:bodyPr wrap="square" lIns="0" tIns="0" rIns="0" bIns="0" rtlCol="0" anchor="ctr"/>
          <a:lstStyle/>
          <a:p>
            <a:pPr algn="ctr" indent="0" marL="0">
              <a:buNone/>
            </a:pPr>
            <a:r>
              <a:rPr lang="en-US" sz="1440" b="1" dirty="0">
                <a:solidFill>
                  <a:srgbClr val="FFFFFF"/>
                </a:solidFill>
                <a:latin typeface="Calibri" pitchFamily="34" charset="0"/>
                <a:ea typeface="Calibri" pitchFamily="34" charset="-122"/>
                <a:cs typeface="Calibri" pitchFamily="34" charset="-120"/>
              </a:rPr>
              <a:t>5</a:t>
            </a:r>
            <a:endParaRPr lang="en-US" sz="1440" dirty="0"/>
          </a:p>
        </p:txBody>
      </p:sp>
      <p:sp>
        <p:nvSpPr>
          <p:cNvPr id="26" name="Shape 24"/>
          <p:cNvSpPr/>
          <p:nvPr/>
        </p:nvSpPr>
        <p:spPr>
          <a:xfrm>
            <a:off x="1746504" y="4751222"/>
            <a:ext cx="9326880" cy="658368"/>
          </a:xfrm>
          <a:prstGeom prst="roundRect">
            <a:avLst>
              <a:gd name="adj" fmla="val 10000"/>
            </a:avLst>
          </a:prstGeom>
          <a:solidFill>
            <a:srgbClr val="FBFAF7"/>
          </a:solidFill>
          <a:ln w="12700">
            <a:solidFill>
              <a:srgbClr val="F1ECE3"/>
            </a:solidFill>
            <a:prstDash val="solid"/>
          </a:ln>
        </p:spPr>
      </p:sp>
      <p:sp>
        <p:nvSpPr>
          <p:cNvPr id="27" name="Text 25"/>
          <p:cNvSpPr txBox="1"/>
          <p:nvPr/>
        </p:nvSpPr>
        <p:spPr>
          <a:xfrm>
            <a:off x="2020824" y="4751222"/>
            <a:ext cx="4937760" cy="658368"/>
          </a:xfrm>
          <a:prstGeom prst="rect">
            <a:avLst/>
          </a:prstGeom>
          <a:noFill/>
          <a:ln/>
        </p:spPr>
        <p:txBody>
          <a:bodyPr wrap="square" lIns="0" tIns="0" rIns="0" bIns="0" rtlCol="0" anchor="ctr"/>
          <a:lstStyle/>
          <a:p>
            <a:pPr indent="0" marL="0">
              <a:buNone/>
            </a:pPr>
            <a:r>
              <a:rPr lang="en-US" sz="1620" b="1" dirty="0">
                <a:solidFill>
                  <a:srgbClr val="142028"/>
                </a:solidFill>
                <a:latin typeface="Calibri" pitchFamily="34" charset="0"/>
                <a:ea typeface="Calibri" pitchFamily="34" charset="-122"/>
                <a:cs typeface="Calibri" pitchFamily="34" charset="-120"/>
              </a:rPr>
              <a:t>Size the mask against the printed template</a:t>
            </a:r>
            <a:endParaRPr lang="en-US" sz="1620" dirty="0"/>
          </a:p>
        </p:txBody>
      </p:sp>
      <p:sp>
        <p:nvSpPr>
          <p:cNvPr id="28" name="Text 26"/>
          <p:cNvSpPr txBox="1"/>
          <p:nvPr/>
        </p:nvSpPr>
        <p:spPr>
          <a:xfrm>
            <a:off x="7013448" y="4751222"/>
            <a:ext cx="3840480" cy="658368"/>
          </a:xfrm>
          <a:prstGeom prst="rect">
            <a:avLst/>
          </a:prstGeom>
          <a:noFill/>
          <a:ln/>
        </p:spPr>
        <p:txBody>
          <a:bodyPr wrap="square" lIns="0" tIns="0" rIns="0" bIns="0" rtlCol="0" anchor="ctr"/>
          <a:lstStyle/>
          <a:p>
            <a:pPr indent="0" marL="0">
              <a:buNone/>
            </a:pPr>
            <a:r>
              <a:rPr lang="en-US" sz="1380" dirty="0">
                <a:solidFill>
                  <a:srgbClr val="3A4955"/>
                </a:solidFill>
                <a:latin typeface="Calibri" pitchFamily="34" charset="0"/>
                <a:ea typeface="Calibri" pitchFamily="34" charset="-122"/>
                <a:cs typeface="Calibri" pitchFamily="34" charset="-120"/>
              </a:rPr>
              <a:t>Fit determines seal. Seal determines therapy.</a:t>
            </a:r>
            <a:endParaRPr lang="en-US" sz="1380" dirty="0"/>
          </a:p>
        </p:txBody>
      </p:sp>
      <p:sp>
        <p:nvSpPr>
          <p:cNvPr id="29" name="Shape 27"/>
          <p:cNvSpPr/>
          <p:nvPr/>
        </p:nvSpPr>
        <p:spPr>
          <a:xfrm>
            <a:off x="1143000" y="5650992"/>
            <a:ext cx="438912" cy="438912"/>
          </a:xfrm>
          <a:prstGeom prst="ellipse">
            <a:avLst/>
          </a:prstGeom>
          <a:solidFill>
            <a:srgbClr val="BE5504"/>
          </a:solidFill>
          <a:ln w="12700">
            <a:solidFill>
              <a:srgbClr val="BE5504"/>
            </a:solidFill>
            <a:prstDash val="solid"/>
          </a:ln>
        </p:spPr>
      </p:sp>
      <p:sp>
        <p:nvSpPr>
          <p:cNvPr id="30" name="Text 28"/>
          <p:cNvSpPr txBox="1"/>
          <p:nvPr/>
        </p:nvSpPr>
        <p:spPr>
          <a:xfrm>
            <a:off x="1143000" y="5650992"/>
            <a:ext cx="438912" cy="438912"/>
          </a:xfrm>
          <a:prstGeom prst="rect">
            <a:avLst/>
          </a:prstGeom>
          <a:noFill/>
          <a:ln/>
        </p:spPr>
        <p:txBody>
          <a:bodyPr wrap="square" lIns="0" tIns="0" rIns="0" bIns="0" rtlCol="0" anchor="ctr"/>
          <a:lstStyle/>
          <a:p>
            <a:pPr algn="ctr" indent="0" marL="0">
              <a:buNone/>
            </a:pPr>
            <a:r>
              <a:rPr lang="en-US" sz="1440" b="1" dirty="0">
                <a:solidFill>
                  <a:srgbClr val="FFFFFF"/>
                </a:solidFill>
                <a:latin typeface="Calibri" pitchFamily="34" charset="0"/>
                <a:ea typeface="Calibri" pitchFamily="34" charset="-122"/>
                <a:cs typeface="Calibri" pitchFamily="34" charset="-120"/>
              </a:rPr>
              <a:t>6</a:t>
            </a:r>
            <a:endParaRPr lang="en-US" sz="1440" dirty="0"/>
          </a:p>
        </p:txBody>
      </p:sp>
      <p:sp>
        <p:nvSpPr>
          <p:cNvPr id="31" name="Shape 29"/>
          <p:cNvSpPr/>
          <p:nvPr/>
        </p:nvSpPr>
        <p:spPr>
          <a:xfrm>
            <a:off x="1746504" y="5541264"/>
            <a:ext cx="9326880" cy="658368"/>
          </a:xfrm>
          <a:prstGeom prst="roundRect">
            <a:avLst>
              <a:gd name="adj" fmla="val 10000"/>
            </a:avLst>
          </a:prstGeom>
          <a:solidFill>
            <a:srgbClr val="FBFAF7"/>
          </a:solidFill>
          <a:ln w="12700">
            <a:solidFill>
              <a:srgbClr val="F1ECE3"/>
            </a:solidFill>
            <a:prstDash val="solid"/>
          </a:ln>
        </p:spPr>
      </p:sp>
      <p:sp>
        <p:nvSpPr>
          <p:cNvPr id="32" name="Text 30"/>
          <p:cNvSpPr txBox="1"/>
          <p:nvPr/>
        </p:nvSpPr>
        <p:spPr>
          <a:xfrm>
            <a:off x="2020824" y="5541264"/>
            <a:ext cx="4937760" cy="658368"/>
          </a:xfrm>
          <a:prstGeom prst="rect">
            <a:avLst/>
          </a:prstGeom>
          <a:noFill/>
          <a:ln/>
        </p:spPr>
        <p:txBody>
          <a:bodyPr wrap="square" lIns="0" tIns="0" rIns="0" bIns="0" rtlCol="0" anchor="ctr"/>
          <a:lstStyle/>
          <a:p>
            <a:pPr indent="0" marL="0">
              <a:buNone/>
            </a:pPr>
            <a:r>
              <a:rPr lang="en-US" sz="1620" b="1" dirty="0">
                <a:solidFill>
                  <a:srgbClr val="142028"/>
                </a:solidFill>
                <a:latin typeface="Calibri" pitchFamily="34" charset="0"/>
                <a:ea typeface="Calibri" pitchFamily="34" charset="-122"/>
                <a:cs typeface="Calibri" pitchFamily="34" charset="-120"/>
              </a:rPr>
              <a:t>Connect O2, brief the patient</a:t>
            </a:r>
            <a:endParaRPr lang="en-US" sz="1620" dirty="0"/>
          </a:p>
        </p:txBody>
      </p:sp>
      <p:sp>
        <p:nvSpPr>
          <p:cNvPr id="33" name="Text 31"/>
          <p:cNvSpPr txBox="1"/>
          <p:nvPr/>
        </p:nvSpPr>
        <p:spPr>
          <a:xfrm>
            <a:off x="7013448" y="5541264"/>
            <a:ext cx="3840480" cy="658368"/>
          </a:xfrm>
          <a:prstGeom prst="rect">
            <a:avLst/>
          </a:prstGeom>
          <a:noFill/>
          <a:ln/>
        </p:spPr>
        <p:txBody>
          <a:bodyPr wrap="square" lIns="0" tIns="0" rIns="0" bIns="0" rtlCol="0" anchor="ctr"/>
          <a:lstStyle/>
          <a:p>
            <a:pPr indent="0" marL="0">
              <a:buNone/>
            </a:pPr>
            <a:r>
              <a:rPr lang="en-US" sz="1380" dirty="0">
                <a:solidFill>
                  <a:srgbClr val="3A4955"/>
                </a:solidFill>
                <a:latin typeface="Calibri" pitchFamily="34" charset="0"/>
                <a:ea typeface="Calibri" pitchFamily="34" charset="-122"/>
                <a:cs typeface="Calibri" pitchFamily="34" charset="-120"/>
              </a:rPr>
              <a:t>Tolerance is the leading failure mode.</a:t>
            </a:r>
            <a:endParaRPr lang="en-US" sz="1380" dirty="0"/>
          </a:p>
        </p:txBody>
      </p:sp>
      <p:sp>
        <p:nvSpPr>
          <p:cNvPr id="34" name="SlideNumber 24"/>
          <p:cNvSpPr txBox="1"/>
          <p:nvPr/>
        </p:nvSpPr>
        <p:spPr>
          <a:xfrm>
            <a:off x="11430000" y="6470000"/>
            <a:ext cx="560000" cy="260000"/>
          </a:xfrm>
          <a:prstGeom prst="rect">
            <a:avLst/>
          </a:prstGeom>
          <a:noFill/>
        </p:spPr>
        <p:txBody>
          <a:bodyPr wrap="none" lIns="0" rIns="0" tIns="0" bIns="0" anchor="ctr">
            <a:spAutoFit/>
          </a:bodyPr>
          <a:lstStyle/>
          <a:p>
            <a:pPr algn="r"/>
            <a:r>
              <a:rPr sz="1300" b="1">
                <a:solidFill>
                  <a:srgbClr val="142028"/>
                </a:solidFill>
                <a:latin typeface="Calibri"/>
              </a:rPr>
              <a:t>24</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name="Slide 25">
    <p:bg>
      <p:bgPr>
        <a:solidFill>
          <a:srgbClr val="FFFFFF"/>
        </a:solidFill>
      </p:bgPr>
    </p:bg>
    <p:spTree>
      <p:nvGrpSpPr>
        <p:cNvPr id="1" name=""/>
        <p:cNvGrpSpPr/>
        <p:nvPr/>
      </p:nvGrpSpPr>
      <p:grpSpPr>
        <a:xfrm>
          <a:off x="0" y="0"/>
          <a:ext cx="0" cy="0"/>
          <a:chOff x="0" y="0"/>
          <a:chExt cx="0" cy="0"/>
        </a:xfrm>
      </p:grpSpPr>
      <p:sp>
        <p:nvSpPr>
          <p:cNvPr id="2" name="Text 0"/>
          <p:cNvSpPr txBox="1"/>
          <p:nvPr/>
        </p:nvSpPr>
        <p:spPr>
          <a:xfrm>
            <a:off x="1033272" y="351130"/>
            <a:ext cx="9875520" cy="329184"/>
          </a:xfrm>
          <a:prstGeom prst="rect">
            <a:avLst/>
          </a:prstGeom>
          <a:noFill/>
          <a:ln/>
        </p:spPr>
        <p:txBody>
          <a:bodyPr wrap="square" rtlCol="0" anchor="ctr"/>
          <a:lstStyle/>
          <a:p>
            <a:pPr indent="0" marL="0">
              <a:buNone/>
            </a:pPr>
            <a:r>
              <a:rPr lang="en-US" sz="1320" b="1" spc="240" kern="0" dirty="0">
                <a:solidFill>
                  <a:srgbClr val="BE5504"/>
                </a:solidFill>
                <a:latin typeface="Calibri" pitchFamily="34" charset="0"/>
                <a:ea typeface="Calibri" pitchFamily="34" charset="-122"/>
                <a:cs typeface="Calibri" pitchFamily="34" charset="-120"/>
              </a:rPr>
              <a:t>SAY IT ROUGHLY LIKE THIS</a:t>
            </a:r>
            <a:endParaRPr lang="en-US" sz="1320" dirty="0"/>
          </a:p>
        </p:txBody>
      </p:sp>
      <p:sp>
        <p:nvSpPr>
          <p:cNvPr id="3" name="Text 1"/>
          <p:cNvSpPr txBox="1"/>
          <p:nvPr/>
        </p:nvSpPr>
        <p:spPr>
          <a:xfrm>
            <a:off x="1033272" y="680314"/>
            <a:ext cx="9875520" cy="790042"/>
          </a:xfrm>
          <a:prstGeom prst="rect">
            <a:avLst/>
          </a:prstGeom>
          <a:noFill/>
          <a:ln/>
        </p:spPr>
        <p:txBody>
          <a:bodyPr wrap="square" rtlCol="0" anchor="ctr"/>
          <a:lstStyle/>
          <a:p>
            <a:pPr indent="0" marL="0">
              <a:buNone/>
            </a:pPr>
            <a:r>
              <a:rPr lang="en-US" sz="3480" b="1" dirty="0">
                <a:solidFill>
                  <a:srgbClr val="142028"/>
                </a:solidFill>
                <a:latin typeface="Cambria" pitchFamily="34" charset="0"/>
                <a:ea typeface="Cambria" pitchFamily="34" charset="-122"/>
                <a:cs typeface="Cambria" pitchFamily="34" charset="-120"/>
              </a:rPr>
              <a:t>The patient brief</a:t>
            </a:r>
            <a:endParaRPr lang="en-US" sz="3480" dirty="0"/>
          </a:p>
        </p:txBody>
      </p:sp>
      <p:sp>
        <p:nvSpPr>
          <p:cNvPr id="4" name="Shape 2"/>
          <p:cNvSpPr/>
          <p:nvPr/>
        </p:nvSpPr>
        <p:spPr>
          <a:xfrm>
            <a:off x="1088136" y="1591056"/>
            <a:ext cx="9985248" cy="2359152"/>
          </a:xfrm>
          <a:prstGeom prst="roundRect">
            <a:avLst>
              <a:gd name="adj" fmla="val 2791"/>
            </a:avLst>
          </a:prstGeom>
          <a:solidFill>
            <a:srgbClr val="FBFAF7"/>
          </a:solidFill>
          <a:ln w="12700">
            <a:solidFill>
              <a:srgbClr val="BE5504"/>
            </a:solidFill>
            <a:prstDash val="solid"/>
          </a:ln>
        </p:spPr>
      </p:sp>
      <p:sp>
        <p:nvSpPr>
          <p:cNvPr id="5" name="Text 3"/>
          <p:cNvSpPr txBox="1"/>
          <p:nvPr/>
        </p:nvSpPr>
        <p:spPr>
          <a:xfrm>
            <a:off x="1472184" y="1777594"/>
            <a:ext cx="9217152" cy="1152144"/>
          </a:xfrm>
          <a:prstGeom prst="rect">
            <a:avLst/>
          </a:prstGeom>
          <a:noFill/>
          <a:ln/>
        </p:spPr>
        <p:txBody>
          <a:bodyPr wrap="square" lIns="0" tIns="0" rIns="0" bIns="0" rtlCol="0" anchor="ctr"/>
          <a:lstStyle/>
          <a:p>
            <a:pPr indent="0" marL="0">
              <a:buNone/>
            </a:pPr>
            <a:r>
              <a:rPr lang="en-US" sz="1800" i="1" dirty="0">
                <a:solidFill>
                  <a:srgbClr val="142028"/>
                </a:solidFill>
                <a:latin typeface="Calibri" pitchFamily="34" charset="0"/>
                <a:ea typeface="Calibri" pitchFamily="34" charset="-122"/>
                <a:cs typeface="Calibri" pitchFamily="34" charset="-120"/>
              </a:rPr>
              <a:t>"I'm going to put a mask on your face. It's going to feel like air blowing at you, and it will feel strange at first — like putting your head out a car window. It is going to help you breathe. Stay with me and breathe normally.</a:t>
            </a:r>
            <a:endParaRPr lang="en-US" sz="1800" dirty="0"/>
          </a:p>
        </p:txBody>
      </p:sp>
      <p:sp>
        <p:nvSpPr>
          <p:cNvPr id="6" name="Text 4"/>
          <p:cNvSpPr txBox="1"/>
          <p:nvPr/>
        </p:nvSpPr>
        <p:spPr>
          <a:xfrm>
            <a:off x="1472184" y="2984602"/>
            <a:ext cx="9217152" cy="768096"/>
          </a:xfrm>
          <a:prstGeom prst="rect">
            <a:avLst/>
          </a:prstGeom>
          <a:noFill/>
          <a:ln/>
        </p:spPr>
        <p:txBody>
          <a:bodyPr wrap="square" lIns="0" tIns="0" rIns="0" bIns="0" rtlCol="0" anchor="ctr"/>
          <a:lstStyle/>
          <a:p>
            <a:pPr indent="0" marL="0">
              <a:buNone/>
            </a:pPr>
            <a:r>
              <a:rPr lang="en-US" sz="1800" b="1" i="1" dirty="0">
                <a:solidFill>
                  <a:srgbClr val="BE5504"/>
                </a:solidFill>
                <a:latin typeface="Calibri" pitchFamily="34" charset="0"/>
                <a:ea typeface="Calibri" pitchFamily="34" charset="-122"/>
                <a:cs typeface="Calibri" pitchFamily="34" charset="-120"/>
              </a:rPr>
              <a:t>If you feel sick or need to throw up, grab my arm and I will have this off in a second. Do you understand?"</a:t>
            </a:r>
            <a:endParaRPr lang="en-US" sz="1800" dirty="0"/>
          </a:p>
        </p:txBody>
      </p:sp>
      <p:sp>
        <p:nvSpPr>
          <p:cNvPr id="7" name="Shape 5"/>
          <p:cNvSpPr/>
          <p:nvPr/>
        </p:nvSpPr>
        <p:spPr>
          <a:xfrm>
            <a:off x="1088136" y="4169664"/>
            <a:ext cx="9985248" cy="1097280"/>
          </a:xfrm>
          <a:prstGeom prst="roundRect">
            <a:avLst>
              <a:gd name="adj" fmla="val 6000"/>
            </a:avLst>
          </a:prstGeom>
          <a:solidFill>
            <a:srgbClr val="F6E7E3"/>
          </a:solidFill>
          <a:ln w="12700">
            <a:solidFill>
              <a:srgbClr val="8A2424"/>
            </a:solidFill>
            <a:prstDash val="solid"/>
          </a:ln>
        </p:spPr>
      </p:sp>
      <p:sp>
        <p:nvSpPr>
          <p:cNvPr id="8" name="Text 6"/>
          <p:cNvSpPr txBox="1"/>
          <p:nvPr/>
        </p:nvSpPr>
        <p:spPr>
          <a:xfrm>
            <a:off x="1417320" y="4279392"/>
            <a:ext cx="9326880" cy="384048"/>
          </a:xfrm>
          <a:prstGeom prst="rect">
            <a:avLst/>
          </a:prstGeom>
          <a:noFill/>
          <a:ln/>
        </p:spPr>
        <p:txBody>
          <a:bodyPr wrap="square" lIns="0" tIns="0" rIns="0" bIns="0" rtlCol="0" anchor="ctr"/>
          <a:lstStyle/>
          <a:p>
            <a:pPr indent="0" marL="0">
              <a:buNone/>
            </a:pPr>
            <a:r>
              <a:rPr lang="en-US" sz="1920" b="1" dirty="0">
                <a:solidFill>
                  <a:srgbClr val="8A2424"/>
                </a:solidFill>
                <a:latin typeface="Cambria" pitchFamily="34" charset="0"/>
                <a:ea typeface="Cambria" pitchFamily="34" charset="-122"/>
                <a:cs typeface="Cambria" pitchFamily="34" charset="-120"/>
              </a:rPr>
              <a:t>That last sentence is not a courtesy. It is the safety screen.</a:t>
            </a:r>
            <a:endParaRPr lang="en-US" sz="1920" dirty="0"/>
          </a:p>
        </p:txBody>
      </p:sp>
      <p:sp>
        <p:nvSpPr>
          <p:cNvPr id="9" name="Text 7"/>
          <p:cNvSpPr txBox="1"/>
          <p:nvPr/>
        </p:nvSpPr>
        <p:spPr>
          <a:xfrm>
            <a:off x="1417320" y="4652467"/>
            <a:ext cx="9326880" cy="548640"/>
          </a:xfrm>
          <a:prstGeom prst="rect">
            <a:avLst/>
          </a:prstGeom>
          <a:noFill/>
          <a:ln/>
        </p:spPr>
        <p:txBody>
          <a:bodyPr wrap="square" lIns="0" tIns="0" rIns="0" bIns="0" rtlCol="0" anchor="ctr"/>
          <a:lstStyle/>
          <a:p>
            <a:pPr indent="0" marL="0">
              <a:buNone/>
            </a:pPr>
            <a:r>
              <a:rPr lang="en-US" sz="1560" dirty="0">
                <a:solidFill>
                  <a:srgbClr val="142028"/>
                </a:solidFill>
                <a:latin typeface="Calibri" pitchFamily="34" charset="0"/>
                <a:ea typeface="Calibri" pitchFamily="34" charset="-122"/>
                <a:cs typeface="Calibri" pitchFamily="34" charset="-120"/>
              </a:rPr>
              <a:t>A patient who cannot understand it, or cannot signal, is not a CPAP candidate. This is the BTS test: can the mask be removed rapidly, and can the patient tell you they need it off?</a:t>
            </a:r>
            <a:endParaRPr lang="en-US" sz="1560" dirty="0"/>
          </a:p>
        </p:txBody>
      </p:sp>
      <p:sp>
        <p:nvSpPr>
          <p:cNvPr id="10" name="Shape 8"/>
          <p:cNvSpPr/>
          <p:nvPr/>
        </p:nvSpPr>
        <p:spPr>
          <a:xfrm>
            <a:off x="1088136" y="5486400"/>
            <a:ext cx="9985248" cy="932688"/>
          </a:xfrm>
          <a:prstGeom prst="roundRect">
            <a:avLst>
              <a:gd name="adj" fmla="val 7059"/>
            </a:avLst>
          </a:prstGeom>
          <a:solidFill>
            <a:srgbClr val="0E1920"/>
          </a:solidFill>
          <a:ln w="12700">
            <a:solidFill>
              <a:srgbClr val="0E1920"/>
            </a:solidFill>
            <a:prstDash val="solid"/>
          </a:ln>
        </p:spPr>
      </p:sp>
      <p:sp>
        <p:nvSpPr>
          <p:cNvPr id="11" name="Text 9"/>
          <p:cNvSpPr txBox="1"/>
          <p:nvPr/>
        </p:nvSpPr>
        <p:spPr>
          <a:xfrm>
            <a:off x="1417320" y="5486400"/>
            <a:ext cx="9326880" cy="932688"/>
          </a:xfrm>
          <a:prstGeom prst="rect">
            <a:avLst/>
          </a:prstGeom>
          <a:noFill/>
          <a:ln/>
        </p:spPr>
        <p:txBody>
          <a:bodyPr wrap="square" lIns="0" tIns="0" rIns="0" bIns="0" rtlCol="0" anchor="ctr"/>
          <a:lstStyle/>
          <a:p>
            <a:pPr indent="0" marL="0">
              <a:buNone/>
            </a:pPr>
            <a:r>
              <a:rPr lang="en-US" sz="1680" b="1" dirty="0">
                <a:solidFill>
                  <a:srgbClr val="FFFFFF"/>
                </a:solidFill>
                <a:latin typeface="Calibri" pitchFamily="34" charset="0"/>
                <a:ea typeface="Calibri" pitchFamily="34" charset="-122"/>
                <a:cs typeface="Calibri" pitchFamily="34" charset="-120"/>
              </a:rPr>
              <a:t>Then HOLD the mask to their face before you strap it on. Thirty seconds of holding buys you a cooperative patient for the whole transport.</a:t>
            </a:r>
            <a:endParaRPr lang="en-US" sz="1680" dirty="0"/>
          </a:p>
        </p:txBody>
      </p:sp>
      <p:sp>
        <p:nvSpPr>
          <p:cNvPr id="12" name="SlideNumber 25"/>
          <p:cNvSpPr txBox="1"/>
          <p:nvPr/>
        </p:nvSpPr>
        <p:spPr>
          <a:xfrm>
            <a:off x="11430000" y="6470000"/>
            <a:ext cx="560000" cy="260000"/>
          </a:xfrm>
          <a:prstGeom prst="rect">
            <a:avLst/>
          </a:prstGeom>
          <a:noFill/>
        </p:spPr>
        <p:txBody>
          <a:bodyPr wrap="none" lIns="0" rIns="0" tIns="0" bIns="0" anchor="ctr">
            <a:spAutoFit/>
          </a:bodyPr>
          <a:lstStyle/>
          <a:p>
            <a:pPr algn="r"/>
            <a:r>
              <a:rPr sz="1300" b="1">
                <a:solidFill>
                  <a:srgbClr val="142028"/>
                </a:solidFill>
                <a:latin typeface="Calibri"/>
              </a:rPr>
              <a:t>25</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name="Slide 26">
    <p:bg>
      <p:bgPr>
        <a:solidFill>
          <a:srgbClr val="FFFFFF"/>
        </a:solidFill>
      </p:bgPr>
    </p:bg>
    <p:spTree>
      <p:nvGrpSpPr>
        <p:cNvPr id="1" name=""/>
        <p:cNvGrpSpPr/>
        <p:nvPr/>
      </p:nvGrpSpPr>
      <p:grpSpPr>
        <a:xfrm>
          <a:off x="0" y="0"/>
          <a:ext cx="0" cy="0"/>
          <a:chOff x="0" y="0"/>
          <a:chExt cx="0" cy="0"/>
        </a:xfrm>
      </p:grpSpPr>
      <p:sp>
        <p:nvSpPr>
          <p:cNvPr id="2" name="Text 0"/>
          <p:cNvSpPr txBox="1"/>
          <p:nvPr/>
        </p:nvSpPr>
        <p:spPr>
          <a:xfrm>
            <a:off x="1033272" y="351130"/>
            <a:ext cx="9875520" cy="329184"/>
          </a:xfrm>
          <a:prstGeom prst="rect">
            <a:avLst/>
          </a:prstGeom>
          <a:noFill/>
          <a:ln/>
        </p:spPr>
        <p:txBody>
          <a:bodyPr wrap="square" rtlCol="0" anchor="ctr"/>
          <a:lstStyle/>
          <a:p>
            <a:pPr indent="0" marL="0">
              <a:buNone/>
            </a:pPr>
            <a:r>
              <a:rPr lang="en-US" sz="1320" b="1" spc="240" kern="0" dirty="0">
                <a:solidFill>
                  <a:srgbClr val="BE5504"/>
                </a:solidFill>
                <a:latin typeface="Calibri" pitchFamily="34" charset="0"/>
                <a:ea typeface="Calibri" pitchFamily="34" charset="-122"/>
                <a:cs typeface="Calibri" pitchFamily="34" charset="-120"/>
              </a:rPr>
              <a:t>STEP BY STEP</a:t>
            </a:r>
            <a:endParaRPr lang="en-US" sz="1320" dirty="0"/>
          </a:p>
        </p:txBody>
      </p:sp>
      <p:sp>
        <p:nvSpPr>
          <p:cNvPr id="3" name="Text 1"/>
          <p:cNvSpPr txBox="1"/>
          <p:nvPr/>
        </p:nvSpPr>
        <p:spPr>
          <a:xfrm>
            <a:off x="1033272" y="680314"/>
            <a:ext cx="9875520" cy="790042"/>
          </a:xfrm>
          <a:prstGeom prst="rect">
            <a:avLst/>
          </a:prstGeom>
          <a:noFill/>
          <a:ln/>
        </p:spPr>
        <p:txBody>
          <a:bodyPr wrap="square" rtlCol="0" anchor="ctr"/>
          <a:lstStyle/>
          <a:p>
            <a:pPr indent="0" marL="0">
              <a:buNone/>
            </a:pPr>
            <a:r>
              <a:rPr lang="en-US" sz="3480" b="1" dirty="0">
                <a:solidFill>
                  <a:srgbClr val="142028"/>
                </a:solidFill>
                <a:latin typeface="Cambria" pitchFamily="34" charset="0"/>
                <a:ea typeface="Cambria" pitchFamily="34" charset="-122"/>
                <a:cs typeface="Cambria" pitchFamily="34" charset="-120"/>
              </a:rPr>
              <a:t>Application</a:t>
            </a:r>
            <a:endParaRPr lang="en-US" sz="3480" dirty="0"/>
          </a:p>
        </p:txBody>
      </p:sp>
      <p:sp>
        <p:nvSpPr>
          <p:cNvPr id="4" name="Shape 2"/>
          <p:cNvSpPr/>
          <p:nvPr/>
        </p:nvSpPr>
        <p:spPr>
          <a:xfrm>
            <a:off x="1088136" y="1777594"/>
            <a:ext cx="395021" cy="395021"/>
          </a:xfrm>
          <a:prstGeom prst="ellipse">
            <a:avLst/>
          </a:prstGeom>
          <a:solidFill>
            <a:srgbClr val="BE5504"/>
          </a:solidFill>
          <a:ln w="12700">
            <a:solidFill>
              <a:srgbClr val="BE5504"/>
            </a:solidFill>
            <a:prstDash val="solid"/>
          </a:ln>
        </p:spPr>
        <p:txBody>
          <a:bodyPr/>
          <a:p/>
        </p:txBody>
      </p:sp>
      <p:sp>
        <p:nvSpPr>
          <p:cNvPr id="5" name="Text 3"/>
          <p:cNvSpPr txBox="1"/>
          <p:nvPr/>
        </p:nvSpPr>
        <p:spPr>
          <a:xfrm>
            <a:off x="1088136" y="1777594"/>
            <a:ext cx="395021" cy="395021"/>
          </a:xfrm>
          <a:prstGeom prst="rect">
            <a:avLst/>
          </a:prstGeom>
          <a:noFill/>
          <a:ln/>
        </p:spPr>
        <p:txBody>
          <a:bodyPr wrap="square" lIns="0" tIns="0" rIns="0" bIns="0" rtlCol="0" anchor="ctr"/>
          <a:lstStyle/>
          <a:p>
            <a:pPr algn="ctr" indent="0" marL="0">
              <a:buNone/>
            </a:pPr>
            <a:r>
              <a:rPr lang="en-US" sz="1440" b="1" dirty="0">
                <a:solidFill>
                  <a:srgbClr val="FFFFFF"/>
                </a:solidFill>
                <a:latin typeface="Calibri" pitchFamily="34" charset="0"/>
                <a:ea typeface="Calibri" pitchFamily="34" charset="-122"/>
                <a:cs typeface="Calibri" pitchFamily="34" charset="-120"/>
              </a:rPr>
              <a:t>1</a:t>
            </a:r>
            <a:endParaRPr lang="en-US" sz="1440" dirty="0"/>
          </a:p>
        </p:txBody>
      </p:sp>
      <p:sp>
        <p:nvSpPr>
          <p:cNvPr id="6" name="Text 4"/>
          <p:cNvSpPr txBox="1"/>
          <p:nvPr/>
        </p:nvSpPr>
        <p:spPr>
          <a:xfrm>
            <a:off x="1614830" y="1645920"/>
            <a:ext cx="4498848" cy="438912"/>
          </a:xfrm>
          <a:prstGeom prst="rect">
            <a:avLst/>
          </a:prstGeom>
          <a:noFill/>
          <a:ln/>
        </p:spPr>
        <p:txBody>
          <a:bodyPr wrap="square" lIns="0" tIns="0" rIns="0" bIns="0" rtlCol="0" anchor="ctr"/>
          <a:lstStyle/>
          <a:p>
            <a:pPr indent="0" marL="0">
              <a:buNone/>
            </a:pPr>
            <a:r>
              <a:rPr lang="en-US" sz="1500" b="1" dirty="0">
                <a:solidFill>
                  <a:srgbClr val="142028"/>
                </a:solidFill>
                <a:latin typeface="Calibri" pitchFamily="34" charset="0"/>
                <a:ea typeface="Calibri" pitchFamily="34" charset="-122"/>
                <a:cs typeface="Calibri" pitchFamily="34" charset="-120"/>
              </a:rPr>
              <a:t>Start flow at 10 LPM</a:t>
            </a:r>
            <a:endParaRPr lang="en-US" sz="1500" dirty="0"/>
          </a:p>
        </p:txBody>
      </p:sp>
      <p:sp>
        <p:nvSpPr>
          <p:cNvPr id="7" name="Text 5"/>
          <p:cNvSpPr txBox="1"/>
          <p:nvPr/>
        </p:nvSpPr>
        <p:spPr>
          <a:xfrm>
            <a:off x="1614830" y="2048256"/>
            <a:ext cx="4498848" cy="420624"/>
          </a:xfrm>
          <a:prstGeom prst="rect">
            <a:avLst/>
          </a:prstGeom>
          <a:noFill/>
          <a:ln/>
        </p:spPr>
        <p:txBody>
          <a:bodyPr wrap="square" lIns="0" tIns="0" rIns="0" bIns="0" rtlCol="0" anchor="t"/>
          <a:lstStyle/>
          <a:p>
            <a:pPr indent="0" marL="0">
              <a:buNone/>
            </a:pPr>
            <a:r>
              <a:rPr lang="en-US" sz="1200" i="1" dirty="0">
                <a:solidFill>
                  <a:srgbClr val="3A4955"/>
                </a:solidFill>
                <a:latin typeface="Calibri" pitchFamily="34" charset="0"/>
                <a:ea typeface="Calibri" pitchFamily="34" charset="-122"/>
                <a:cs typeface="Calibri" pitchFamily="34" charset="-120"/>
              </a:rPr>
              <a:t>About 6–7 cm H2O. Not tolerated? Start lower and work up. Seat the O2 hose HARD — a loose one blows off and you lose ALL pressure.</a:t>
            </a:r>
            <a:endParaRPr lang="en-US" sz="1320" dirty="0"/>
          </a:p>
        </p:txBody>
      </p:sp>
      <p:sp>
        <p:nvSpPr>
          <p:cNvPr id="8" name="Shape 6"/>
          <p:cNvSpPr/>
          <p:nvPr/>
        </p:nvSpPr>
        <p:spPr>
          <a:xfrm>
            <a:off x="1088136" y="2633472"/>
            <a:ext cx="395021" cy="395021"/>
          </a:xfrm>
          <a:prstGeom prst="ellipse">
            <a:avLst/>
          </a:prstGeom>
          <a:solidFill>
            <a:srgbClr val="BE5504"/>
          </a:solidFill>
          <a:ln w="12700">
            <a:solidFill>
              <a:srgbClr val="BE5504"/>
            </a:solidFill>
            <a:prstDash val="solid"/>
          </a:ln>
        </p:spPr>
        <p:txBody>
          <a:bodyPr/>
          <a:p/>
        </p:txBody>
      </p:sp>
      <p:sp>
        <p:nvSpPr>
          <p:cNvPr id="9" name="Text 7"/>
          <p:cNvSpPr txBox="1"/>
          <p:nvPr/>
        </p:nvSpPr>
        <p:spPr>
          <a:xfrm>
            <a:off x="1088136" y="2633472"/>
            <a:ext cx="395021" cy="395021"/>
          </a:xfrm>
          <a:prstGeom prst="rect">
            <a:avLst/>
          </a:prstGeom>
          <a:noFill/>
          <a:ln/>
        </p:spPr>
        <p:txBody>
          <a:bodyPr wrap="square" lIns="0" tIns="0" rIns="0" bIns="0" rtlCol="0" anchor="ctr"/>
          <a:lstStyle/>
          <a:p>
            <a:pPr algn="ctr" indent="0" marL="0">
              <a:buNone/>
            </a:pPr>
            <a:r>
              <a:rPr lang="en-US" sz="1440" b="1" dirty="0">
                <a:solidFill>
                  <a:srgbClr val="FFFFFF"/>
                </a:solidFill>
                <a:latin typeface="Calibri" pitchFamily="34" charset="0"/>
                <a:ea typeface="Calibri" pitchFamily="34" charset="-122"/>
                <a:cs typeface="Calibri" pitchFamily="34" charset="-120"/>
              </a:rPr>
              <a:t>2</a:t>
            </a:r>
            <a:endParaRPr lang="en-US" sz="1440" dirty="0"/>
          </a:p>
        </p:txBody>
      </p:sp>
      <p:sp>
        <p:nvSpPr>
          <p:cNvPr id="10" name="Text 8"/>
          <p:cNvSpPr txBox="1"/>
          <p:nvPr/>
        </p:nvSpPr>
        <p:spPr>
          <a:xfrm>
            <a:off x="1614830" y="2501798"/>
            <a:ext cx="4498848" cy="438912"/>
          </a:xfrm>
          <a:prstGeom prst="rect">
            <a:avLst/>
          </a:prstGeom>
          <a:noFill/>
          <a:ln/>
        </p:spPr>
        <p:txBody>
          <a:bodyPr wrap="square" lIns="0" tIns="0" rIns="0" bIns="0" rtlCol="0" anchor="ctr"/>
          <a:lstStyle/>
          <a:p>
            <a:pPr indent="0" marL="0">
              <a:buNone/>
            </a:pPr>
            <a:r>
              <a:rPr lang="en-US" sz="1500" b="1" dirty="0">
                <a:solidFill>
                  <a:srgbClr val="142028"/>
                </a:solidFill>
                <a:latin typeface="Calibri" pitchFamily="34" charset="0"/>
                <a:ea typeface="Calibri" pitchFamily="34" charset="-122"/>
                <a:cs typeface="Calibri" pitchFamily="34" charset="-120"/>
              </a:rPr>
              <a:t>HOLD the mask — do not strap yet</a:t>
            </a:r>
            <a:endParaRPr lang="en-US" sz="1500" dirty="0"/>
          </a:p>
        </p:txBody>
      </p:sp>
      <p:sp>
        <p:nvSpPr>
          <p:cNvPr id="11" name="Text 9"/>
          <p:cNvSpPr txBox="1"/>
          <p:nvPr/>
        </p:nvSpPr>
        <p:spPr>
          <a:xfrm>
            <a:off x="1614830" y="2904134"/>
            <a:ext cx="4498848" cy="420624"/>
          </a:xfrm>
          <a:prstGeom prst="rect">
            <a:avLst/>
          </a:prstGeom>
          <a:noFill/>
          <a:ln/>
        </p:spPr>
        <p:txBody>
          <a:bodyPr wrap="square" lIns="0" tIns="0" rIns="0" bIns="0" rtlCol="0" anchor="t"/>
          <a:lstStyle/>
          <a:p>
            <a:pPr indent="0" marL="0">
              <a:buNone/>
            </a:pPr>
            <a:r>
              <a:rPr lang="en-US" sz="1200" i="1" dirty="0">
                <a:solidFill>
                  <a:srgbClr val="3A4955"/>
                </a:solidFill>
                <a:latin typeface="Calibri" pitchFamily="34" charset="0"/>
                <a:ea typeface="Calibri" pitchFamily="34" charset="-122"/>
                <a:cs typeface="Calibri" pitchFamily="34" charset="-120"/>
              </a:rPr>
              <a:t>Let them feel it</a:t>
            </a:r>
            <a:endParaRPr lang="en-US" sz="1320" dirty="0"/>
          </a:p>
        </p:txBody>
      </p:sp>
      <p:sp>
        <p:nvSpPr>
          <p:cNvPr id="12" name="Shape 10"/>
          <p:cNvSpPr/>
          <p:nvPr/>
        </p:nvSpPr>
        <p:spPr>
          <a:xfrm>
            <a:off x="1088136" y="3489350"/>
            <a:ext cx="395021" cy="395021"/>
          </a:xfrm>
          <a:prstGeom prst="ellipse">
            <a:avLst/>
          </a:prstGeom>
          <a:solidFill>
            <a:srgbClr val="BE5504"/>
          </a:solidFill>
          <a:ln w="12700">
            <a:solidFill>
              <a:srgbClr val="BE5504"/>
            </a:solidFill>
            <a:prstDash val="solid"/>
          </a:ln>
        </p:spPr>
        <p:txBody>
          <a:bodyPr/>
          <a:p/>
        </p:txBody>
      </p:sp>
      <p:sp>
        <p:nvSpPr>
          <p:cNvPr id="13" name="Text 11"/>
          <p:cNvSpPr txBox="1"/>
          <p:nvPr/>
        </p:nvSpPr>
        <p:spPr>
          <a:xfrm>
            <a:off x="1088136" y="3489350"/>
            <a:ext cx="395021" cy="395021"/>
          </a:xfrm>
          <a:prstGeom prst="rect">
            <a:avLst/>
          </a:prstGeom>
          <a:noFill/>
          <a:ln/>
        </p:spPr>
        <p:txBody>
          <a:bodyPr wrap="square" lIns="0" tIns="0" rIns="0" bIns="0" rtlCol="0" anchor="ctr"/>
          <a:lstStyle/>
          <a:p>
            <a:pPr algn="ctr" indent="0" marL="0">
              <a:buNone/>
            </a:pPr>
            <a:r>
              <a:rPr lang="en-US" sz="1440" b="1" dirty="0">
                <a:solidFill>
                  <a:srgbClr val="FFFFFF"/>
                </a:solidFill>
                <a:latin typeface="Calibri" pitchFamily="34" charset="0"/>
                <a:ea typeface="Calibri" pitchFamily="34" charset="-122"/>
                <a:cs typeface="Calibri" pitchFamily="34" charset="-120"/>
              </a:rPr>
              <a:t>3</a:t>
            </a:r>
            <a:endParaRPr lang="en-US" sz="1440" dirty="0"/>
          </a:p>
        </p:txBody>
      </p:sp>
      <p:sp>
        <p:nvSpPr>
          <p:cNvPr id="14" name="Text 12"/>
          <p:cNvSpPr txBox="1"/>
          <p:nvPr/>
        </p:nvSpPr>
        <p:spPr>
          <a:xfrm>
            <a:off x="1614830" y="3357677"/>
            <a:ext cx="4498848" cy="438912"/>
          </a:xfrm>
          <a:prstGeom prst="rect">
            <a:avLst/>
          </a:prstGeom>
          <a:noFill/>
          <a:ln/>
        </p:spPr>
        <p:txBody>
          <a:bodyPr wrap="square" lIns="0" tIns="0" rIns="0" bIns="0" rtlCol="0" anchor="ctr"/>
          <a:lstStyle/>
          <a:p>
            <a:pPr indent="0" marL="0">
              <a:buNone/>
            </a:pPr>
            <a:r>
              <a:rPr lang="en-US" sz="1500" b="1" dirty="0">
                <a:solidFill>
                  <a:srgbClr val="142028"/>
                </a:solidFill>
                <a:latin typeface="Calibri" pitchFamily="34" charset="0"/>
                <a:ea typeface="Calibri" pitchFamily="34" charset="-122"/>
                <a:cs typeface="Calibri" pitchFamily="34" charset="-120"/>
              </a:rPr>
              <a:t>Then secure the harness, snug not crushing</a:t>
            </a:r>
            <a:endParaRPr lang="en-US" sz="1500" dirty="0"/>
          </a:p>
        </p:txBody>
      </p:sp>
      <p:sp>
        <p:nvSpPr>
          <p:cNvPr id="15" name="Text 13"/>
          <p:cNvSpPr txBox="1"/>
          <p:nvPr/>
        </p:nvSpPr>
        <p:spPr>
          <a:xfrm>
            <a:off x="1614830" y="3760013"/>
            <a:ext cx="4498848" cy="420624"/>
          </a:xfrm>
          <a:prstGeom prst="rect">
            <a:avLst/>
          </a:prstGeom>
          <a:noFill/>
          <a:ln/>
        </p:spPr>
        <p:txBody>
          <a:bodyPr wrap="square" lIns="0" tIns="0" rIns="0" bIns="0" rtlCol="0" anchor="t"/>
          <a:lstStyle/>
          <a:p>
            <a:pPr indent="0" marL="0">
              <a:buNone/>
            </a:pPr>
            <a:r>
              <a:rPr lang="en-US" sz="1200" i="1" dirty="0">
                <a:solidFill>
                  <a:srgbClr val="3A4955"/>
                </a:solidFill>
                <a:latin typeface="Calibri" pitchFamily="34" charset="0"/>
                <a:ea typeface="Calibri" pitchFamily="34" charset="-122"/>
                <a:cs typeface="Calibri" pitchFamily="34" charset="-120"/>
              </a:rPr>
              <a:t>Two fingers under the strap</a:t>
            </a:r>
            <a:endParaRPr lang="en-US" sz="1320" dirty="0"/>
          </a:p>
        </p:txBody>
      </p:sp>
      <p:sp>
        <p:nvSpPr>
          <p:cNvPr id="16" name="Shape 14"/>
          <p:cNvSpPr/>
          <p:nvPr/>
        </p:nvSpPr>
        <p:spPr>
          <a:xfrm>
            <a:off x="1088136" y="4345229"/>
            <a:ext cx="395021" cy="395021"/>
          </a:xfrm>
          <a:prstGeom prst="ellipse">
            <a:avLst/>
          </a:prstGeom>
          <a:solidFill>
            <a:srgbClr val="BE5504"/>
          </a:solidFill>
          <a:ln w="12700">
            <a:solidFill>
              <a:srgbClr val="BE5504"/>
            </a:solidFill>
            <a:prstDash val="solid"/>
          </a:ln>
        </p:spPr>
        <p:txBody>
          <a:bodyPr/>
          <a:p/>
        </p:txBody>
      </p:sp>
      <p:sp>
        <p:nvSpPr>
          <p:cNvPr id="17" name="Text 15"/>
          <p:cNvSpPr txBox="1"/>
          <p:nvPr/>
        </p:nvSpPr>
        <p:spPr>
          <a:xfrm>
            <a:off x="1088136" y="4345229"/>
            <a:ext cx="395021" cy="395021"/>
          </a:xfrm>
          <a:prstGeom prst="rect">
            <a:avLst/>
          </a:prstGeom>
          <a:noFill/>
          <a:ln/>
        </p:spPr>
        <p:txBody>
          <a:bodyPr wrap="square" lIns="0" tIns="0" rIns="0" bIns="0" rtlCol="0" anchor="ctr"/>
          <a:lstStyle/>
          <a:p>
            <a:pPr algn="ctr" indent="0" marL="0">
              <a:buNone/>
            </a:pPr>
            <a:r>
              <a:rPr lang="en-US" sz="1440" b="1" dirty="0">
                <a:solidFill>
                  <a:srgbClr val="FFFFFF"/>
                </a:solidFill>
                <a:latin typeface="Calibri" pitchFamily="34" charset="0"/>
                <a:ea typeface="Calibri" pitchFamily="34" charset="-122"/>
                <a:cs typeface="Calibri" pitchFamily="34" charset="-120"/>
              </a:rPr>
              <a:t>4</a:t>
            </a:r>
            <a:endParaRPr lang="en-US" sz="1440" dirty="0"/>
          </a:p>
        </p:txBody>
      </p:sp>
      <p:sp>
        <p:nvSpPr>
          <p:cNvPr id="18" name="Text 16"/>
          <p:cNvSpPr txBox="1"/>
          <p:nvPr/>
        </p:nvSpPr>
        <p:spPr>
          <a:xfrm>
            <a:off x="1614830" y="4213555"/>
            <a:ext cx="4498848" cy="438912"/>
          </a:xfrm>
          <a:prstGeom prst="rect">
            <a:avLst/>
          </a:prstGeom>
          <a:noFill/>
          <a:ln/>
        </p:spPr>
        <p:txBody>
          <a:bodyPr wrap="square" lIns="0" tIns="0" rIns="0" bIns="0" rtlCol="0" anchor="ctr"/>
          <a:lstStyle/>
          <a:p>
            <a:pPr indent="0" marL="0">
              <a:buNone/>
            </a:pPr>
            <a:r>
              <a:rPr lang="en-US" sz="1500" b="1" dirty="0">
                <a:solidFill>
                  <a:srgbClr val="142028"/>
                </a:solidFill>
                <a:latin typeface="Calibri" pitchFamily="34" charset="0"/>
                <a:ea typeface="Calibri" pitchFamily="34" charset="-122"/>
                <a:cs typeface="Calibri" pitchFamily="34" charset="-120"/>
              </a:rPr>
              <a:t>Check the ENTIRE mask perimeter</a:t>
            </a:r>
            <a:endParaRPr lang="en-US" sz="1500" dirty="0"/>
          </a:p>
        </p:txBody>
      </p:sp>
      <p:sp>
        <p:nvSpPr>
          <p:cNvPr id="19" name="Text 17"/>
          <p:cNvSpPr txBox="1"/>
          <p:nvPr/>
        </p:nvSpPr>
        <p:spPr>
          <a:xfrm>
            <a:off x="1614830" y="4615891"/>
            <a:ext cx="4498848" cy="420624"/>
          </a:xfrm>
          <a:prstGeom prst="rect">
            <a:avLst/>
          </a:prstGeom>
          <a:noFill/>
          <a:ln/>
        </p:spPr>
        <p:txBody>
          <a:bodyPr wrap="square" lIns="0" tIns="0" rIns="0" bIns="0" rtlCol="0" anchor="t"/>
          <a:lstStyle/>
          <a:p>
            <a:pPr indent="0" marL="0">
              <a:buNone/>
            </a:pPr>
            <a:r>
              <a:rPr lang="en-US" sz="1200" i="1" dirty="0">
                <a:solidFill>
                  <a:srgbClr val="3A4955"/>
                </a:solidFill>
                <a:latin typeface="Calibri" pitchFamily="34" charset="0"/>
                <a:ea typeface="Calibri" pitchFamily="34" charset="-122"/>
                <a:cs typeface="Calibri" pitchFamily="34" charset="-120"/>
              </a:rPr>
              <a:t>All the way around — the nose bridge is only where it usually starts</a:t>
            </a:r>
            <a:endParaRPr lang="en-US" sz="1320" dirty="0"/>
          </a:p>
        </p:txBody>
      </p:sp>
      <p:sp>
        <p:nvSpPr>
          <p:cNvPr id="20" name="Shape 18"/>
          <p:cNvSpPr/>
          <p:nvPr/>
        </p:nvSpPr>
        <p:spPr>
          <a:xfrm>
            <a:off x="1088136" y="5201107"/>
            <a:ext cx="395021" cy="395021"/>
          </a:xfrm>
          <a:prstGeom prst="ellipse">
            <a:avLst/>
          </a:prstGeom>
          <a:solidFill>
            <a:srgbClr val="BE5504"/>
          </a:solidFill>
          <a:ln w="12700">
            <a:solidFill>
              <a:srgbClr val="BE5504"/>
            </a:solidFill>
            <a:prstDash val="solid"/>
          </a:ln>
        </p:spPr>
        <p:txBody>
          <a:bodyPr/>
          <a:p/>
        </p:txBody>
      </p:sp>
      <p:sp>
        <p:nvSpPr>
          <p:cNvPr id="21" name="Text 19"/>
          <p:cNvSpPr txBox="1"/>
          <p:nvPr/>
        </p:nvSpPr>
        <p:spPr>
          <a:xfrm>
            <a:off x="1088136" y="5201107"/>
            <a:ext cx="395021" cy="395021"/>
          </a:xfrm>
          <a:prstGeom prst="rect">
            <a:avLst/>
          </a:prstGeom>
          <a:noFill/>
          <a:ln/>
        </p:spPr>
        <p:txBody>
          <a:bodyPr wrap="square" lIns="0" tIns="0" rIns="0" bIns="0" rtlCol="0" anchor="ctr"/>
          <a:lstStyle/>
          <a:p>
            <a:pPr algn="ctr" indent="0" marL="0">
              <a:buNone/>
            </a:pPr>
            <a:r>
              <a:rPr lang="en-US" sz="1440" b="1" dirty="0">
                <a:solidFill>
                  <a:srgbClr val="FFFFFF"/>
                </a:solidFill>
                <a:latin typeface="Calibri" pitchFamily="34" charset="0"/>
                <a:ea typeface="Calibri" pitchFamily="34" charset="-122"/>
                <a:cs typeface="Calibri" pitchFamily="34" charset="-120"/>
              </a:rPr>
              <a:t>5</a:t>
            </a:r>
            <a:endParaRPr lang="en-US" sz="1440" dirty="0"/>
          </a:p>
        </p:txBody>
      </p:sp>
      <p:sp>
        <p:nvSpPr>
          <p:cNvPr id="22" name="Text 20"/>
          <p:cNvSpPr txBox="1"/>
          <p:nvPr/>
        </p:nvSpPr>
        <p:spPr>
          <a:xfrm>
            <a:off x="1614830" y="5069434"/>
            <a:ext cx="4498848" cy="438912"/>
          </a:xfrm>
          <a:prstGeom prst="rect">
            <a:avLst/>
          </a:prstGeom>
          <a:noFill/>
          <a:ln/>
        </p:spPr>
        <p:txBody>
          <a:bodyPr wrap="square" lIns="0" tIns="0" rIns="0" bIns="0" rtlCol="0" anchor="ctr"/>
          <a:lstStyle/>
          <a:p>
            <a:pPr indent="0" marL="0">
              <a:buNone/>
            </a:pPr>
            <a:r>
              <a:rPr lang="en-US" sz="1500" b="1" dirty="0">
                <a:solidFill>
                  <a:srgbClr val="142028"/>
                </a:solidFill>
                <a:latin typeface="Calibri" pitchFamily="34" charset="0"/>
                <a:ea typeface="Calibri" pitchFamily="34" charset="-122"/>
                <a:cs typeface="Calibri" pitchFamily="34" charset="-120"/>
              </a:rPr>
              <a:t>Keep pulse oximetry on, continuously</a:t>
            </a:r>
            <a:endParaRPr lang="en-US" sz="1500" dirty="0"/>
          </a:p>
        </p:txBody>
      </p:sp>
      <p:sp>
        <p:nvSpPr>
          <p:cNvPr id="23" name="Text 21"/>
          <p:cNvSpPr txBox="1"/>
          <p:nvPr/>
        </p:nvSpPr>
        <p:spPr>
          <a:xfrm>
            <a:off x="1614830" y="5471770"/>
            <a:ext cx="4498848" cy="420624"/>
          </a:xfrm>
          <a:prstGeom prst="rect">
            <a:avLst/>
          </a:prstGeom>
          <a:noFill/>
          <a:ln/>
        </p:spPr>
        <p:txBody>
          <a:bodyPr wrap="square" lIns="0" tIns="0" rIns="0" bIns="0" rtlCol="0" anchor="t"/>
          <a:lstStyle/>
          <a:p>
            <a:pPr indent="0" marL="0">
              <a:buNone/>
            </a:pPr>
            <a:r>
              <a:rPr lang="en-US" sz="1200" i="1" dirty="0">
                <a:solidFill>
                  <a:srgbClr val="3A4955"/>
                </a:solidFill>
                <a:latin typeface="Calibri" pitchFamily="34" charset="0"/>
                <a:ea typeface="Calibri" pitchFamily="34" charset="-122"/>
                <a:cs typeface="Calibri" pitchFamily="34" charset="-120"/>
              </a:rPr>
              <a:t>It is your titration target. Also a manufacturer requirement.</a:t>
            </a:r>
            <a:endParaRPr lang="en-US" sz="1320" dirty="0"/>
          </a:p>
        </p:txBody>
      </p:sp>
      <p:sp>
        <p:nvSpPr>
          <p:cNvPr id="24" name="Shape 22"/>
          <p:cNvSpPr/>
          <p:nvPr/>
        </p:nvSpPr>
        <p:spPr>
          <a:xfrm>
            <a:off x="6245352" y="1777594"/>
            <a:ext cx="395021" cy="395021"/>
          </a:xfrm>
          <a:prstGeom prst="ellipse">
            <a:avLst/>
          </a:prstGeom>
          <a:solidFill>
            <a:srgbClr val="BE5504"/>
          </a:solidFill>
          <a:ln w="12700">
            <a:solidFill>
              <a:srgbClr val="BE5504"/>
            </a:solidFill>
            <a:prstDash val="solid"/>
          </a:ln>
        </p:spPr>
        <p:txBody>
          <a:bodyPr/>
          <a:p/>
        </p:txBody>
      </p:sp>
      <p:sp>
        <p:nvSpPr>
          <p:cNvPr id="25" name="Text 23"/>
          <p:cNvSpPr txBox="1"/>
          <p:nvPr/>
        </p:nvSpPr>
        <p:spPr>
          <a:xfrm>
            <a:off x="6245352" y="1777594"/>
            <a:ext cx="395021" cy="395021"/>
          </a:xfrm>
          <a:prstGeom prst="rect">
            <a:avLst/>
          </a:prstGeom>
          <a:noFill/>
          <a:ln/>
        </p:spPr>
        <p:txBody>
          <a:bodyPr wrap="square" lIns="0" tIns="0" rIns="0" bIns="0" rtlCol="0" anchor="ctr"/>
          <a:lstStyle/>
          <a:p>
            <a:pPr algn="ctr" indent="0" marL="0">
              <a:buNone/>
            </a:pPr>
            <a:r>
              <a:rPr lang="en-US" sz="1440" b="1" dirty="0">
                <a:solidFill>
                  <a:srgbClr val="FFFFFF"/>
                </a:solidFill>
                <a:latin typeface="Calibri" pitchFamily="34" charset="0"/>
                <a:ea typeface="Calibri" pitchFamily="34" charset="-122"/>
                <a:cs typeface="Calibri" pitchFamily="34" charset="-120"/>
              </a:rPr>
              <a:t>6</a:t>
            </a:r>
            <a:endParaRPr lang="en-US" sz="1440" dirty="0"/>
          </a:p>
        </p:txBody>
      </p:sp>
      <p:sp>
        <p:nvSpPr>
          <p:cNvPr id="26" name="Text 24"/>
          <p:cNvSpPr txBox="1"/>
          <p:nvPr/>
        </p:nvSpPr>
        <p:spPr>
          <a:xfrm>
            <a:off x="6772046" y="1645920"/>
            <a:ext cx="4498848" cy="438912"/>
          </a:xfrm>
          <a:prstGeom prst="rect">
            <a:avLst/>
          </a:prstGeom>
          <a:noFill/>
          <a:ln/>
        </p:spPr>
        <p:txBody>
          <a:bodyPr wrap="square" lIns="0" tIns="0" rIns="0" bIns="0" rtlCol="0" anchor="ctr"/>
          <a:lstStyle/>
          <a:p>
            <a:pPr indent="0" marL="0">
              <a:buNone/>
            </a:pPr>
            <a:r>
              <a:rPr lang="en-US" sz="1500" b="1" dirty="0">
                <a:solidFill>
                  <a:srgbClr val="142028"/>
                </a:solidFill>
                <a:latin typeface="Calibri" pitchFamily="34" charset="0"/>
                <a:ea typeface="Calibri" pitchFamily="34" charset="-122"/>
                <a:cs typeface="Calibri" pitchFamily="34" charset="-120"/>
              </a:rPr>
              <a:t>Titrate up until SpO2 reaches goal</a:t>
            </a:r>
            <a:endParaRPr lang="en-US" sz="1500" dirty="0"/>
          </a:p>
        </p:txBody>
      </p:sp>
      <p:sp>
        <p:nvSpPr>
          <p:cNvPr id="27" name="Text 25"/>
          <p:cNvSpPr txBox="1"/>
          <p:nvPr/>
        </p:nvSpPr>
        <p:spPr>
          <a:xfrm>
            <a:off x="6772046" y="2048256"/>
            <a:ext cx="4498848" cy="420624"/>
          </a:xfrm>
          <a:prstGeom prst="rect">
            <a:avLst/>
          </a:prstGeom>
          <a:noFill/>
          <a:ln/>
        </p:spPr>
        <p:txBody>
          <a:bodyPr wrap="square" lIns="0" tIns="0" rIns="0" bIns="0" rtlCol="0" anchor="t"/>
          <a:lstStyle/>
          <a:p>
            <a:pPr indent="0" marL="0">
              <a:buNone/>
            </a:pPr>
            <a:r>
              <a:rPr lang="en-US" sz="1200" i="1" dirty="0">
                <a:solidFill>
                  <a:srgbClr val="3A4955"/>
                </a:solidFill>
                <a:latin typeface="Calibri" pitchFamily="34" charset="0"/>
                <a:ea typeface="Calibri" pitchFamily="34" charset="-122"/>
                <a:cs typeface="Calibri" pitchFamily="34" charset="-120"/>
              </a:rPr>
              <a:t>In steps, watching the gauge. Goal 94–98% (88–92% in COPD), breathing getting easier. Ceiling 13.</a:t>
            </a:r>
            <a:endParaRPr lang="en-US" sz="1320" dirty="0"/>
          </a:p>
        </p:txBody>
      </p:sp>
      <p:sp>
        <p:nvSpPr>
          <p:cNvPr id="28" name="Shape 26"/>
          <p:cNvSpPr/>
          <p:nvPr/>
        </p:nvSpPr>
        <p:spPr>
          <a:xfrm>
            <a:off x="6245352" y="2633472"/>
            <a:ext cx="395021" cy="395021"/>
          </a:xfrm>
          <a:prstGeom prst="ellipse">
            <a:avLst/>
          </a:prstGeom>
          <a:solidFill>
            <a:srgbClr val="BE5504"/>
          </a:solidFill>
          <a:ln w="12700">
            <a:solidFill>
              <a:srgbClr val="BE5504"/>
            </a:solidFill>
            <a:prstDash val="solid"/>
          </a:ln>
        </p:spPr>
        <p:txBody>
          <a:bodyPr/>
          <a:p/>
        </p:txBody>
      </p:sp>
      <p:sp>
        <p:nvSpPr>
          <p:cNvPr id="29" name="Text 27"/>
          <p:cNvSpPr txBox="1"/>
          <p:nvPr/>
        </p:nvSpPr>
        <p:spPr>
          <a:xfrm>
            <a:off x="6245352" y="2633472"/>
            <a:ext cx="395021" cy="395021"/>
          </a:xfrm>
          <a:prstGeom prst="rect">
            <a:avLst/>
          </a:prstGeom>
          <a:noFill/>
          <a:ln/>
        </p:spPr>
        <p:txBody>
          <a:bodyPr wrap="square" lIns="0" tIns="0" rIns="0" bIns="0" rtlCol="0" anchor="ctr"/>
          <a:lstStyle/>
          <a:p>
            <a:pPr algn="ctr" indent="0" marL="0">
              <a:buNone/>
            </a:pPr>
            <a:r>
              <a:rPr lang="en-US" sz="1440" b="1" dirty="0">
                <a:solidFill>
                  <a:srgbClr val="FFFFFF"/>
                </a:solidFill>
                <a:latin typeface="Calibri" pitchFamily="34" charset="0"/>
                <a:ea typeface="Calibri" pitchFamily="34" charset="-122"/>
                <a:cs typeface="Calibri" pitchFamily="34" charset="-120"/>
              </a:rPr>
              <a:t>7</a:t>
            </a:r>
            <a:endParaRPr lang="en-US" sz="1440" dirty="0"/>
          </a:p>
        </p:txBody>
      </p:sp>
      <p:sp>
        <p:nvSpPr>
          <p:cNvPr id="30" name="Text 28"/>
          <p:cNvSpPr txBox="1"/>
          <p:nvPr/>
        </p:nvSpPr>
        <p:spPr>
          <a:xfrm>
            <a:off x="6772046" y="2501798"/>
            <a:ext cx="4498848" cy="438912"/>
          </a:xfrm>
          <a:prstGeom prst="rect">
            <a:avLst/>
          </a:prstGeom>
          <a:noFill/>
          <a:ln/>
        </p:spPr>
        <p:txBody>
          <a:bodyPr wrap="square" lIns="0" tIns="0" rIns="0" bIns="0" rtlCol="0" anchor="ctr"/>
          <a:lstStyle/>
          <a:p>
            <a:pPr indent="0" marL="0">
              <a:buNone/>
            </a:pPr>
            <a:r>
              <a:rPr lang="en-US" sz="1500" b="1" dirty="0">
                <a:solidFill>
                  <a:srgbClr val="142028"/>
                </a:solidFill>
                <a:latin typeface="Calibri" pitchFamily="34" charset="0"/>
                <a:ea typeface="Calibri" pitchFamily="34" charset="-122"/>
                <a:cs typeface="Calibri" pitchFamily="34" charset="-120"/>
              </a:rPr>
              <a:t>Read the manometer</a:t>
            </a:r>
            <a:endParaRPr lang="en-US" sz="1500" dirty="0"/>
          </a:p>
        </p:txBody>
      </p:sp>
      <p:sp>
        <p:nvSpPr>
          <p:cNvPr id="31" name="Text 29"/>
          <p:cNvSpPr txBox="1"/>
          <p:nvPr/>
        </p:nvSpPr>
        <p:spPr>
          <a:xfrm>
            <a:off x="6772046" y="2904134"/>
            <a:ext cx="4498848" cy="420624"/>
          </a:xfrm>
          <a:prstGeom prst="rect">
            <a:avLst/>
          </a:prstGeom>
          <a:noFill/>
          <a:ln/>
        </p:spPr>
        <p:txBody>
          <a:bodyPr wrap="square" lIns="0" tIns="0" rIns="0" bIns="0" rtlCol="0" anchor="t"/>
          <a:lstStyle/>
          <a:p>
            <a:pPr indent="0" marL="0">
              <a:buNone/>
            </a:pPr>
            <a:r>
              <a:rPr lang="en-US" sz="1200" i="1" dirty="0">
                <a:solidFill>
                  <a:srgbClr val="3A4955"/>
                </a:solidFill>
                <a:latin typeface="Calibri" pitchFamily="34" charset="0"/>
                <a:ea typeface="Calibri" pitchFamily="34" charset="-122"/>
                <a:cs typeface="Calibri" pitchFamily="34" charset="-120"/>
              </a:rPr>
              <a:t>No target number: you are confirming delivery. The needle climbs with the flow; if not, find the leak. Once settled, not below 5.</a:t>
            </a:r>
            <a:endParaRPr lang="en-US" sz="1320" dirty="0"/>
          </a:p>
        </p:txBody>
      </p:sp>
      <p:sp>
        <p:nvSpPr>
          <p:cNvPr id="32" name="Shape 30"/>
          <p:cNvSpPr/>
          <p:nvPr/>
        </p:nvSpPr>
        <p:spPr>
          <a:xfrm>
            <a:off x="6245352" y="3489350"/>
            <a:ext cx="395021" cy="395021"/>
          </a:xfrm>
          <a:prstGeom prst="ellipse">
            <a:avLst/>
          </a:prstGeom>
          <a:solidFill>
            <a:srgbClr val="BE5504"/>
          </a:solidFill>
          <a:ln w="12700">
            <a:solidFill>
              <a:srgbClr val="BE5504"/>
            </a:solidFill>
            <a:prstDash val="solid"/>
          </a:ln>
        </p:spPr>
        <p:txBody>
          <a:bodyPr/>
          <a:p/>
        </p:txBody>
      </p:sp>
      <p:sp>
        <p:nvSpPr>
          <p:cNvPr id="33" name="Text 31"/>
          <p:cNvSpPr txBox="1"/>
          <p:nvPr/>
        </p:nvSpPr>
        <p:spPr>
          <a:xfrm>
            <a:off x="6245352" y="3489350"/>
            <a:ext cx="395021" cy="395021"/>
          </a:xfrm>
          <a:prstGeom prst="rect">
            <a:avLst/>
          </a:prstGeom>
          <a:noFill/>
          <a:ln/>
        </p:spPr>
        <p:txBody>
          <a:bodyPr wrap="square" lIns="0" tIns="0" rIns="0" bIns="0" rtlCol="0" anchor="ctr"/>
          <a:lstStyle/>
          <a:p>
            <a:pPr algn="ctr" indent="0" marL="0">
              <a:buNone/>
            </a:pPr>
            <a:r>
              <a:rPr lang="en-US" sz="1440" b="1" dirty="0">
                <a:solidFill>
                  <a:srgbClr val="FFFFFF"/>
                </a:solidFill>
                <a:latin typeface="Calibri" pitchFamily="34" charset="0"/>
                <a:ea typeface="Calibri" pitchFamily="34" charset="-122"/>
                <a:cs typeface="Calibri" pitchFamily="34" charset="-120"/>
              </a:rPr>
              <a:t>8</a:t>
            </a:r>
            <a:endParaRPr lang="en-US" sz="1440" dirty="0"/>
          </a:p>
        </p:txBody>
      </p:sp>
      <p:sp>
        <p:nvSpPr>
          <p:cNvPr id="34" name="Text 32"/>
          <p:cNvSpPr txBox="1"/>
          <p:nvPr/>
        </p:nvSpPr>
        <p:spPr>
          <a:xfrm>
            <a:off x="6772046" y="3357677"/>
            <a:ext cx="4498848" cy="438912"/>
          </a:xfrm>
          <a:prstGeom prst="rect">
            <a:avLst/>
          </a:prstGeom>
          <a:noFill/>
          <a:ln/>
        </p:spPr>
        <p:txBody>
          <a:bodyPr wrap="square" lIns="0" tIns="0" rIns="0" bIns="0" rtlCol="0" anchor="ctr"/>
          <a:lstStyle/>
          <a:p>
            <a:pPr indent="0" marL="0">
              <a:buNone/>
            </a:pPr>
            <a:r>
              <a:rPr lang="en-US" sz="1500" b="1" dirty="0">
                <a:solidFill>
                  <a:srgbClr val="142028"/>
                </a:solidFill>
                <a:latin typeface="Calibri" pitchFamily="34" charset="0"/>
                <a:ea typeface="Calibri" pitchFamily="34" charset="-122"/>
                <a:cs typeface="Calibri" pitchFamily="34" charset="-120"/>
              </a:rPr>
              <a:t>NIBP every 2–3 minutes until stable</a:t>
            </a:r>
            <a:endParaRPr lang="en-US" sz="1500" dirty="0"/>
          </a:p>
        </p:txBody>
      </p:sp>
      <p:sp>
        <p:nvSpPr>
          <p:cNvPr id="35" name="Text 33"/>
          <p:cNvSpPr txBox="1"/>
          <p:nvPr/>
        </p:nvSpPr>
        <p:spPr>
          <a:xfrm>
            <a:off x="6772046" y="3760013"/>
            <a:ext cx="4498848" cy="420624"/>
          </a:xfrm>
          <a:prstGeom prst="rect">
            <a:avLst/>
          </a:prstGeom>
          <a:noFill/>
          <a:ln/>
        </p:spPr>
        <p:txBody>
          <a:bodyPr wrap="square" lIns="0" tIns="0" rIns="0" bIns="0" rtlCol="0" anchor="t"/>
          <a:lstStyle/>
          <a:p>
            <a:pPr indent="0" marL="0">
              <a:buNone/>
            </a:pPr>
            <a:r>
              <a:rPr lang="en-US" sz="1200" i="1" dirty="0">
                <a:solidFill>
                  <a:srgbClr val="3A4955"/>
                </a:solidFill>
                <a:latin typeface="Calibri" pitchFamily="34" charset="0"/>
                <a:ea typeface="Calibri" pitchFamily="34" charset="-122"/>
                <a:cs typeface="Calibri" pitchFamily="34" charset="-120"/>
              </a:rPr>
              <a:t>From mask-on until they have shown they are stable. Titrating up and watching the cuff are never taught apart.</a:t>
            </a:r>
            <a:endParaRPr lang="en-US" sz="1320" dirty="0"/>
          </a:p>
        </p:txBody>
      </p:sp>
      <p:sp>
        <p:nvSpPr>
          <p:cNvPr id="36" name="Shape 34"/>
          <p:cNvSpPr/>
          <p:nvPr/>
        </p:nvSpPr>
        <p:spPr>
          <a:xfrm>
            <a:off x="6245352" y="4345229"/>
            <a:ext cx="395021" cy="395021"/>
          </a:xfrm>
          <a:prstGeom prst="ellipse">
            <a:avLst/>
          </a:prstGeom>
          <a:solidFill>
            <a:srgbClr val="BE5504"/>
          </a:solidFill>
          <a:ln w="12700">
            <a:solidFill>
              <a:srgbClr val="BE5504"/>
            </a:solidFill>
            <a:prstDash val="solid"/>
          </a:ln>
        </p:spPr>
        <p:txBody>
          <a:bodyPr/>
          <a:p/>
        </p:txBody>
      </p:sp>
      <p:sp>
        <p:nvSpPr>
          <p:cNvPr id="37" name="Text 35"/>
          <p:cNvSpPr txBox="1"/>
          <p:nvPr/>
        </p:nvSpPr>
        <p:spPr>
          <a:xfrm>
            <a:off x="6245352" y="4345229"/>
            <a:ext cx="395021" cy="395021"/>
          </a:xfrm>
          <a:prstGeom prst="rect">
            <a:avLst/>
          </a:prstGeom>
          <a:noFill/>
          <a:ln/>
        </p:spPr>
        <p:txBody>
          <a:bodyPr wrap="square" lIns="0" tIns="0" rIns="0" bIns="0" rtlCol="0" anchor="ctr"/>
          <a:lstStyle/>
          <a:p>
            <a:pPr algn="ctr" indent="0" marL="0">
              <a:buNone/>
            </a:pPr>
            <a:r>
              <a:rPr lang="en-US" sz="1440" b="1" dirty="0">
                <a:solidFill>
                  <a:srgbClr val="FFFFFF"/>
                </a:solidFill>
                <a:latin typeface="Calibri" pitchFamily="34" charset="0"/>
                <a:ea typeface="Calibri" pitchFamily="34" charset="-122"/>
                <a:cs typeface="Calibri" pitchFamily="34" charset="-120"/>
              </a:rPr>
              <a:t>9</a:t>
            </a:r>
            <a:endParaRPr lang="en-US" sz="1440" dirty="0"/>
          </a:p>
        </p:txBody>
      </p:sp>
      <p:sp>
        <p:nvSpPr>
          <p:cNvPr id="38" name="Text 36"/>
          <p:cNvSpPr txBox="1"/>
          <p:nvPr/>
        </p:nvSpPr>
        <p:spPr>
          <a:xfrm>
            <a:off x="6772046" y="4213555"/>
            <a:ext cx="4498848" cy="438912"/>
          </a:xfrm>
          <a:prstGeom prst="rect">
            <a:avLst/>
          </a:prstGeom>
          <a:noFill/>
          <a:ln/>
        </p:spPr>
        <p:txBody>
          <a:bodyPr wrap="square" lIns="0" tIns="0" rIns="0" bIns="0" rtlCol="0" anchor="ctr"/>
          <a:lstStyle/>
          <a:p>
            <a:pPr indent="0" marL="0">
              <a:buNone/>
            </a:pPr>
            <a:r>
              <a:rPr lang="en-US" sz="1500" b="1" dirty="0">
                <a:solidFill>
                  <a:srgbClr val="142028"/>
                </a:solidFill>
                <a:latin typeface="Calibri" pitchFamily="34" charset="0"/>
                <a:ea typeface="Calibri" pitchFamily="34" charset="-122"/>
                <a:cs typeface="Calibri" pitchFamily="34" charset="-120"/>
              </a:rPr>
              <a:t>Reassess at 5 min, then every 5–10</a:t>
            </a:r>
            <a:endParaRPr lang="en-US" sz="1500" dirty="0"/>
          </a:p>
        </p:txBody>
      </p:sp>
      <p:sp>
        <p:nvSpPr>
          <p:cNvPr id="39" name="Text 37"/>
          <p:cNvSpPr txBox="1"/>
          <p:nvPr/>
        </p:nvSpPr>
        <p:spPr>
          <a:xfrm>
            <a:off x="6772046" y="4615891"/>
            <a:ext cx="4498848" cy="420624"/>
          </a:xfrm>
          <a:prstGeom prst="rect">
            <a:avLst/>
          </a:prstGeom>
          <a:noFill/>
          <a:ln/>
        </p:spPr>
        <p:txBody>
          <a:bodyPr wrap="square" lIns="0" tIns="0" rIns="0" bIns="0" rtlCol="0" anchor="t"/>
          <a:lstStyle/>
          <a:p>
            <a:pPr indent="0" marL="0">
              <a:buNone/>
            </a:pPr>
            <a:r>
              <a:rPr lang="en-US" sz="1200" i="1" dirty="0">
                <a:solidFill>
                  <a:srgbClr val="3A4955"/>
                </a:solidFill>
                <a:latin typeface="Calibri" pitchFamily="34" charset="0"/>
                <a:ea typeface="Calibri" pitchFamily="34" charset="-122"/>
                <a:cs typeface="Calibri" pitchFamily="34" charset="-120"/>
              </a:rPr>
              <a:t>Judge trajectory, not one number</a:t>
            </a:r>
            <a:endParaRPr lang="en-US" sz="1320" dirty="0"/>
          </a:p>
        </p:txBody>
      </p:sp>
      <p:sp>
        <p:nvSpPr>
          <p:cNvPr id="40" name="Shape 38"/>
          <p:cNvSpPr/>
          <p:nvPr/>
        </p:nvSpPr>
        <p:spPr>
          <a:xfrm>
            <a:off x="6245352" y="5138928"/>
            <a:ext cx="4828032" cy="548640"/>
          </a:xfrm>
          <a:prstGeom prst="roundRect">
            <a:avLst>
              <a:gd name="adj" fmla="val 12000"/>
            </a:avLst>
          </a:prstGeom>
          <a:solidFill>
            <a:srgbClr val="FBFAF7"/>
          </a:solidFill>
          <a:ln w="12700">
            <a:solidFill>
              <a:srgbClr val="BE5504"/>
            </a:solidFill>
            <a:prstDash val="solid"/>
          </a:ln>
        </p:spPr>
        <p:txBody>
          <a:bodyPr/>
          <a:p/>
        </p:txBody>
      </p:sp>
      <p:sp>
        <p:nvSpPr>
          <p:cNvPr id="41" name="Text 39"/>
          <p:cNvSpPr txBox="1"/>
          <p:nvPr/>
        </p:nvSpPr>
        <p:spPr>
          <a:xfrm>
            <a:off x="6519672" y="5138928"/>
            <a:ext cx="4389120" cy="548640"/>
          </a:xfrm>
          <a:prstGeom prst="rect">
            <a:avLst/>
          </a:prstGeom>
          <a:noFill/>
          <a:ln/>
        </p:spPr>
        <p:txBody>
          <a:bodyPr wrap="square" lIns="0" tIns="0" rIns="0" bIns="0" rtlCol="0" anchor="ctr"/>
          <a:lstStyle/>
          <a:p>
            <a:pPr indent="0" marL="0">
              <a:buNone/>
            </a:pPr>
            <a:r>
              <a:rPr lang="en-US" sz="1380" b="1" dirty="0">
                <a:solidFill>
                  <a:srgbClr val="BE5504"/>
                </a:solidFill>
                <a:latin typeface="Calibri" pitchFamily="34" charset="0"/>
                <a:ea typeface="Calibri" pitchFamily="34" charset="-122"/>
                <a:cs typeface="Calibri" pitchFamily="34" charset="-120"/>
              </a:rPr>
              <a:t>Over-tightening CAUSES leaks — it deforms the cushion.</a:t>
            </a:r>
            <a:endParaRPr lang="en-US" sz="1380" dirty="0"/>
          </a:p>
        </p:txBody>
      </p:sp>
      <p:sp>
        <p:nvSpPr>
          <p:cNvPr id="944" name="SlideNumber 26"/>
          <p:cNvSpPr txBox="1"/>
          <p:nvPr/>
        </p:nvSpPr>
        <p:spPr>
          <a:xfrm>
            <a:off x="11430000" y="6470000"/>
            <a:ext cx="560000" cy="260000"/>
          </a:xfrm>
          <a:prstGeom prst="rect">
            <a:avLst/>
          </a:prstGeom>
          <a:noFill/>
        </p:spPr>
        <p:txBody>
          <a:bodyPr wrap="none" lIns="0" rIns="0" tIns="0" bIns="0" anchor="ctr">
            <a:spAutoFit/>
          </a:bodyPr>
          <a:lstStyle/>
          <a:p>
            <a:pPr algn="r"/>
            <a:r>
              <a:rPr sz="1300" b="1">
                <a:solidFill>
                  <a:srgbClr val="142028"/>
                </a:solidFill>
                <a:latin typeface="Calibri"/>
              </a:rPr>
              <a:t>26</a:t>
            </a:r>
          </a:p>
        </p:txBody>
      </p:sp>
    </p:spTree>
  </p:cSld>
  <p:clrMapOvr>
    <a:masterClrMapping/>
  </p:clrMapOvr>
</p:sld>
</file>

<file path=ppt/slides/slide27.xml><?xml version="1.0" encoding="utf-8"?>
<p:sld xmlns:a="http://schemas.openxmlformats.org/drawingml/2006/main" xmlns:p="http://schemas.openxmlformats.org/presentationml/2006/main" xmlns:r="http://schemas.openxmlformats.org/officeDocument/2006/relationships">
  <p:cSld>
    <p:bg>
      <p:bgPr>
        <a:solidFill>
          <a:srgbClr val="FFFFFF"/>
        </a:solidFill>
      </p:bgPr>
    </p:bg>
    <p:spTree>
      <p:nvGrpSpPr>
        <p:cNvPr id="1" name=""/>
        <p:cNvGrpSpPr/>
        <p:nvPr/>
      </p:nvGrpSpPr>
      <p:grpSpPr/>
      <p:sp>
        <p:nvSpPr>
          <p:cNvPr id="2" name="Text 0"/>
          <p:cNvSpPr txBox="1"/>
          <p:nvPr/>
        </p:nvSpPr>
        <p:spPr>
          <a:xfrm>
            <a:off x="1033272" y="329184"/>
            <a:ext cx="9875520" cy="329184"/>
          </a:xfrm>
          <a:prstGeom prst="rect">
            <a:avLst/>
          </a:prstGeom>
          <a:noFill/>
          <a:ln/>
        </p:spPr>
        <p:txBody>
          <a:bodyPr wrap="square" rtlCol="0" anchor="ctr"/>
          <a:lstStyle/>
          <a:p>
            <a:pPr indent="0" marL="0">
              <a:buNone/>
            </a:pPr>
            <a:r>
              <a:rPr lang="en-US" sz="1320" b="1" spc="240" kern="0" dirty="0">
                <a:solidFill>
                  <a:srgbClr val="8A2424"/>
                </a:solidFill>
                <a:latin typeface="Calibri" pitchFamily="34" charset="0"/>
                <a:ea typeface="Calibri" pitchFamily="34" charset="-122"/>
                <a:cs typeface="Calibri" pitchFamily="34" charset="-120"/>
              </a:rPr>
              <a:t>THE BLOOD PRESSURE DROPPED</a:t>
            </a:r>
            <a:endParaRPr lang="en-US" sz="1320" dirty="0"/>
          </a:p>
        </p:txBody>
      </p:sp>
      <p:sp>
        <p:nvSpPr>
          <p:cNvPr id="3" name="Text 1"/>
          <p:cNvSpPr txBox="1"/>
          <p:nvPr/>
        </p:nvSpPr>
        <p:spPr>
          <a:xfrm>
            <a:off x="1033272" y="658368"/>
            <a:ext cx="9875520" cy="603504"/>
          </a:xfrm>
          <a:prstGeom prst="rect">
            <a:avLst/>
          </a:prstGeom>
          <a:noFill/>
          <a:ln/>
        </p:spPr>
        <p:txBody>
          <a:bodyPr wrap="square" rtlCol="0" anchor="ctr"/>
          <a:lstStyle/>
          <a:p>
            <a:pPr indent="0" marL="0">
              <a:buNone/>
            </a:pPr>
            <a:r>
              <a:rPr lang="en-US" sz="3600" b="1" dirty="0">
                <a:solidFill>
                  <a:srgbClr val="142028"/>
                </a:solidFill>
                <a:latin typeface="Cambria" pitchFamily="34" charset="0"/>
                <a:ea typeface="Cambria" pitchFamily="34" charset="-122"/>
                <a:cs typeface="Cambria" pitchFamily="34" charset="-120"/>
              </a:rPr>
              <a:t>Hypotension on CPAP</a:t>
            </a:r>
            <a:endParaRPr lang="en-US" sz="3600" dirty="0"/>
          </a:p>
        </p:txBody>
      </p:sp>
      <p:sp>
        <p:nvSpPr>
          <p:cNvPr id="4" name="Text 2"/>
          <p:cNvSpPr txBox="1"/>
          <p:nvPr/>
        </p:nvSpPr>
        <p:spPr>
          <a:xfrm>
            <a:off x="1033272" y="1228954"/>
            <a:ext cx="9875520" cy="603504"/>
          </a:xfrm>
          <a:prstGeom prst="rect">
            <a:avLst/>
          </a:prstGeom>
          <a:noFill/>
          <a:ln/>
        </p:spPr>
        <p:txBody>
          <a:bodyPr wrap="square" rtlCol="0" anchor="ctr"/>
          <a:lstStyle/>
          <a:p>
            <a:pPr indent="0" marL="0">
              <a:buNone/>
            </a:pPr>
            <a:r>
              <a:rPr lang="en-US" sz="3600" b="1" dirty="0">
                <a:solidFill>
                  <a:srgbClr val="8A2424"/>
                </a:solidFill>
                <a:latin typeface="Cambria" pitchFamily="34" charset="0"/>
                <a:ea typeface="Cambria" pitchFamily="34" charset="-122"/>
                <a:cs typeface="Cambria" pitchFamily="34" charset="-120"/>
              </a:rPr>
              <a:t>Is it the pressure, or the patient?</a:t>
            </a:r>
            <a:endParaRPr lang="en-US" sz="3600" dirty="0"/>
          </a:p>
        </p:txBody>
      </p:sp>
      <p:sp>
        <p:nvSpPr>
          <p:cNvPr id="5" name="Shape 3"/>
          <p:cNvSpPr/>
          <p:nvPr/>
        </p:nvSpPr>
        <p:spPr>
          <a:xfrm>
            <a:off x="1088136" y="2029968"/>
            <a:ext cx="9985248" cy="790042"/>
          </a:xfrm>
          <a:prstGeom prst="roundRect">
            <a:avLst>
              <a:gd name="adj" fmla="val 8333"/>
            </a:avLst>
          </a:prstGeom>
          <a:solidFill>
            <a:srgbClr val="F6E7E3"/>
          </a:solidFill>
          <a:ln w="12700">
            <a:solidFill>
              <a:srgbClr val="8A2424"/>
            </a:solidFill>
            <a:prstDash val="solid"/>
          </a:ln>
        </p:spPr>
      </p:sp>
      <p:sp>
        <p:nvSpPr>
          <p:cNvPr id="6" name="Text 4"/>
          <p:cNvSpPr txBox="1"/>
          <p:nvPr/>
        </p:nvSpPr>
        <p:spPr>
          <a:xfrm>
            <a:off x="1417320" y="2029968"/>
            <a:ext cx="9326880" cy="790042"/>
          </a:xfrm>
          <a:prstGeom prst="rect">
            <a:avLst/>
          </a:prstGeom>
          <a:noFill/>
          <a:ln/>
        </p:spPr>
        <p:txBody>
          <a:bodyPr wrap="square" lIns="0" tIns="0" rIns="0" bIns="0" rtlCol="0" anchor="ctr"/>
          <a:lstStyle/>
          <a:p>
            <a:pPr indent="0" marL="0">
              <a:buNone/>
            </a:pPr>
            <a:r>
              <a:rPr lang="en-US" sz="1620" b="1" dirty="0">
                <a:solidFill>
                  <a:srgbClr val="8A2424"/>
                </a:solidFill>
                <a:latin typeface="Calibri" pitchFamily="34" charset="0"/>
                <a:ea typeface="Calibri" pitchFamily="34" charset="-122"/>
                <a:cs typeface="Calibri" pitchFamily="34" charset="-120"/>
              </a:rPr>
              <a:t>Nobody publishes a prehospital algorithm for CPAP hypotension. These steps are ours, not a guideline quote, and every one is EMT scope.</a:t>
            </a:r>
            <a:endParaRPr lang="en-US" sz="1620" dirty="0"/>
          </a:p>
        </p:txBody>
      </p:sp>
      <p:sp>
        <p:nvSpPr>
          <p:cNvPr id="7" name="Shape 5"/>
          <p:cNvSpPr/>
          <p:nvPr/>
        </p:nvSpPr>
        <p:spPr>
          <a:xfrm>
            <a:off x="1143000" y="3160166"/>
            <a:ext cx="460858" cy="460858"/>
          </a:xfrm>
          <a:prstGeom prst="ellipse">
            <a:avLst/>
          </a:prstGeom>
          <a:solidFill>
            <a:srgbClr val="BE5504"/>
          </a:solidFill>
          <a:ln w="12700">
            <a:solidFill>
              <a:srgbClr val="BE5504"/>
            </a:solidFill>
            <a:prstDash val="solid"/>
          </a:ln>
        </p:spPr>
      </p:sp>
      <p:sp>
        <p:nvSpPr>
          <p:cNvPr id="8" name="Text 6"/>
          <p:cNvSpPr txBox="1"/>
          <p:nvPr/>
        </p:nvSpPr>
        <p:spPr>
          <a:xfrm>
            <a:off x="1143000" y="3160166"/>
            <a:ext cx="460858" cy="460858"/>
          </a:xfrm>
          <a:prstGeom prst="rect">
            <a:avLst/>
          </a:prstGeom>
          <a:noFill/>
          <a:ln/>
        </p:spPr>
        <p:txBody>
          <a:bodyPr wrap="square" lIns="0" tIns="0" rIns="0" bIns="0" rtlCol="0" anchor="ctr"/>
          <a:lstStyle/>
          <a:p>
            <a:pPr algn="ctr" indent="0" marL="0">
              <a:buNone/>
            </a:pPr>
            <a:r>
              <a:rPr lang="en-US" sz="1440" b="1" dirty="0">
                <a:solidFill>
                  <a:srgbClr val="FFFFFF"/>
                </a:solidFill>
                <a:latin typeface="Calibri" pitchFamily="34" charset="0"/>
                <a:ea typeface="Calibri" pitchFamily="34" charset="-122"/>
                <a:cs typeface="Calibri" pitchFamily="34" charset="-120"/>
              </a:rPr>
              <a:t>1</a:t>
            </a:r>
            <a:endParaRPr lang="en-US" sz="1440" dirty="0"/>
          </a:p>
        </p:txBody>
      </p:sp>
      <p:sp>
        <p:nvSpPr>
          <p:cNvPr id="9" name="Shape 7"/>
          <p:cNvSpPr/>
          <p:nvPr/>
        </p:nvSpPr>
        <p:spPr>
          <a:xfrm>
            <a:off x="1801368" y="3050438"/>
            <a:ext cx="9272016" cy="680314"/>
          </a:xfrm>
          <a:prstGeom prst="roundRect">
            <a:avLst>
              <a:gd name="adj" fmla="val 9677"/>
            </a:avLst>
          </a:prstGeom>
          <a:solidFill>
            <a:srgbClr val="FBFAF7"/>
          </a:solidFill>
          <a:ln w="12700">
            <a:solidFill>
              <a:srgbClr val="F1ECE3"/>
            </a:solidFill>
            <a:prstDash val="solid"/>
          </a:ln>
        </p:spPr>
      </p:sp>
      <p:sp>
        <p:nvSpPr>
          <p:cNvPr id="10" name="Text 8"/>
          <p:cNvSpPr txBox="1"/>
          <p:nvPr/>
        </p:nvSpPr>
        <p:spPr>
          <a:xfrm>
            <a:off x="2075688" y="3050438"/>
            <a:ext cx="3621024" cy="680314"/>
          </a:xfrm>
          <a:prstGeom prst="rect">
            <a:avLst/>
          </a:prstGeom>
          <a:noFill/>
          <a:ln/>
        </p:spPr>
        <p:txBody>
          <a:bodyPr wrap="square" lIns="0" tIns="0" rIns="0" bIns="0" rtlCol="0" anchor="ctr"/>
          <a:lstStyle/>
          <a:p>
            <a:pPr indent="0" marL="0">
              <a:buNone/>
            </a:pPr>
            <a:r>
              <a:rPr lang="en-US" sz="1560" b="1" dirty="0">
                <a:solidFill>
                  <a:srgbClr val="142028"/>
                </a:solidFill>
                <a:latin typeface="Calibri" pitchFamily="34" charset="0"/>
                <a:ea typeface="Calibri" pitchFamily="34" charset="-122"/>
                <a:cs typeface="Calibri" pitchFamily="34" charset="-120"/>
              </a:rPr>
              <a:t>Confirm the number is real</a:t>
            </a:r>
            <a:endParaRPr lang="en-US" sz="1560" dirty="0"/>
          </a:p>
        </p:txBody>
      </p:sp>
      <p:sp>
        <p:nvSpPr>
          <p:cNvPr id="11" name="Text 9"/>
          <p:cNvSpPr txBox="1"/>
          <p:nvPr/>
        </p:nvSpPr>
        <p:spPr>
          <a:xfrm>
            <a:off x="5806440" y="3050438"/>
            <a:ext cx="5047488" cy="680314"/>
          </a:xfrm>
          <a:prstGeom prst="rect">
            <a:avLst/>
          </a:prstGeom>
          <a:noFill/>
          <a:ln/>
        </p:spPr>
        <p:txBody>
          <a:bodyPr wrap="square" lIns="0" tIns="0" rIns="0" bIns="0" rtlCol="0" anchor="ctr"/>
          <a:lstStyle/>
          <a:p>
            <a:pPr indent="0" marL="0">
              <a:buNone/>
            </a:pPr>
            <a:r>
              <a:rPr lang="en-US" sz="1320" dirty="0">
                <a:solidFill>
                  <a:srgbClr val="3A4955"/>
                </a:solidFill>
                <a:latin typeface="Calibri" pitchFamily="34" charset="0"/>
                <a:ea typeface="Calibri" pitchFamily="34" charset="-122"/>
                <a:cs typeface="Calibri" pitchFamily="34" charset="-120"/>
              </a:rPr>
              <a:t>Recheck it, manually if you can. One automated reading on a clamped-down patient in a moving truck is not a diagnosis.</a:t>
            </a:r>
            <a:endParaRPr lang="en-US" sz="1320" dirty="0"/>
          </a:p>
        </p:txBody>
      </p:sp>
      <p:sp>
        <p:nvSpPr>
          <p:cNvPr id="12" name="Shape 10"/>
          <p:cNvSpPr/>
          <p:nvPr/>
        </p:nvSpPr>
        <p:spPr>
          <a:xfrm>
            <a:off x="1143000" y="3950208"/>
            <a:ext cx="460858" cy="460858"/>
          </a:xfrm>
          <a:prstGeom prst="ellipse">
            <a:avLst/>
          </a:prstGeom>
          <a:solidFill>
            <a:srgbClr val="BE5504"/>
          </a:solidFill>
          <a:ln w="12700">
            <a:solidFill>
              <a:srgbClr val="BE5504"/>
            </a:solidFill>
            <a:prstDash val="solid"/>
          </a:ln>
        </p:spPr>
      </p:sp>
      <p:sp>
        <p:nvSpPr>
          <p:cNvPr id="13" name="Text 11"/>
          <p:cNvSpPr txBox="1"/>
          <p:nvPr/>
        </p:nvSpPr>
        <p:spPr>
          <a:xfrm>
            <a:off x="1143000" y="3950208"/>
            <a:ext cx="460858" cy="460858"/>
          </a:xfrm>
          <a:prstGeom prst="rect">
            <a:avLst/>
          </a:prstGeom>
          <a:noFill/>
          <a:ln/>
        </p:spPr>
        <p:txBody>
          <a:bodyPr wrap="square" lIns="0" tIns="0" rIns="0" bIns="0" rtlCol="0" anchor="ctr"/>
          <a:lstStyle/>
          <a:p>
            <a:pPr algn="ctr" indent="0" marL="0">
              <a:buNone/>
            </a:pPr>
            <a:r>
              <a:rPr lang="en-US" sz="1440" b="1" dirty="0">
                <a:solidFill>
                  <a:srgbClr val="FFFFFF"/>
                </a:solidFill>
                <a:latin typeface="Calibri" pitchFamily="34" charset="0"/>
                <a:ea typeface="Calibri" pitchFamily="34" charset="-122"/>
                <a:cs typeface="Calibri" pitchFamily="34" charset="-120"/>
              </a:rPr>
              <a:t>2</a:t>
            </a:r>
            <a:endParaRPr lang="en-US" sz="1440" dirty="0"/>
          </a:p>
        </p:txBody>
      </p:sp>
      <p:sp>
        <p:nvSpPr>
          <p:cNvPr id="14" name="Shape 12"/>
          <p:cNvSpPr/>
          <p:nvPr/>
        </p:nvSpPr>
        <p:spPr>
          <a:xfrm>
            <a:off x="1801368" y="3840480"/>
            <a:ext cx="9272016" cy="680314"/>
          </a:xfrm>
          <a:prstGeom prst="roundRect">
            <a:avLst>
              <a:gd name="adj" fmla="val 9677"/>
            </a:avLst>
          </a:prstGeom>
          <a:solidFill>
            <a:srgbClr val="FBFAF7"/>
          </a:solidFill>
          <a:ln w="12700">
            <a:solidFill>
              <a:srgbClr val="F1ECE3"/>
            </a:solidFill>
            <a:prstDash val="solid"/>
          </a:ln>
        </p:spPr>
      </p:sp>
      <p:sp>
        <p:nvSpPr>
          <p:cNvPr id="15" name="Text 13"/>
          <p:cNvSpPr txBox="1"/>
          <p:nvPr/>
        </p:nvSpPr>
        <p:spPr>
          <a:xfrm>
            <a:off x="2075688" y="3840480"/>
            <a:ext cx="3621024" cy="680314"/>
          </a:xfrm>
          <a:prstGeom prst="rect">
            <a:avLst/>
          </a:prstGeom>
          <a:noFill/>
          <a:ln/>
        </p:spPr>
        <p:txBody>
          <a:bodyPr wrap="square" lIns="0" tIns="0" rIns="0" bIns="0" rtlCol="0" anchor="ctr"/>
          <a:lstStyle/>
          <a:p>
            <a:pPr indent="0" marL="0">
              <a:buNone/>
            </a:pPr>
            <a:r>
              <a:rPr lang="en-US" sz="1560" b="1" dirty="0">
                <a:solidFill>
                  <a:srgbClr val="142028"/>
                </a:solidFill>
                <a:latin typeface="Calibri" pitchFamily="34" charset="0"/>
                <a:ea typeface="Calibri" pitchFamily="34" charset="-122"/>
                <a:cs typeface="Calibri" pitchFamily="34" charset="-120"/>
              </a:rPr>
              <a:t>Did it drop after CPAP went on?</a:t>
            </a:r>
            <a:endParaRPr lang="en-US" sz="1560" dirty="0"/>
          </a:p>
        </p:txBody>
      </p:sp>
      <p:sp>
        <p:nvSpPr>
          <p:cNvPr id="16" name="Text 14"/>
          <p:cNvSpPr txBox="1"/>
          <p:nvPr/>
        </p:nvSpPr>
        <p:spPr>
          <a:xfrm>
            <a:off x="5806440" y="3840480"/>
            <a:ext cx="5047488" cy="680314"/>
          </a:xfrm>
          <a:prstGeom prst="rect">
            <a:avLst/>
          </a:prstGeom>
          <a:noFill/>
          <a:ln/>
        </p:spPr>
        <p:txBody>
          <a:bodyPr wrap="square" lIns="0" tIns="0" rIns="0" bIns="0" rtlCol="0" anchor="ctr"/>
          <a:lstStyle/>
          <a:p>
            <a:pPr indent="0" marL="0">
              <a:buNone/>
            </a:pPr>
            <a:r>
              <a:rPr lang="en-US" sz="1320" dirty="0">
                <a:solidFill>
                  <a:srgbClr val="3A4955"/>
                </a:solidFill>
                <a:latin typeface="Calibri" pitchFamily="34" charset="0"/>
                <a:ea typeface="Calibri" pitchFamily="34" charset="-122"/>
                <a:cs typeface="Calibri" pitchFamily="34" charset="-120"/>
              </a:rPr>
              <a:t>Yes: the pressure is the likely cause, and you can fix it. No: CPAP is not the cause, so calling comes first.</a:t>
            </a:r>
            <a:endParaRPr lang="en-US" sz="1320" dirty="0"/>
          </a:p>
        </p:txBody>
      </p:sp>
      <p:sp>
        <p:nvSpPr>
          <p:cNvPr id="17" name="Shape 15"/>
          <p:cNvSpPr/>
          <p:nvPr/>
        </p:nvSpPr>
        <p:spPr>
          <a:xfrm>
            <a:off x="1143000" y="4740250"/>
            <a:ext cx="460858" cy="460858"/>
          </a:xfrm>
          <a:prstGeom prst="ellipse">
            <a:avLst/>
          </a:prstGeom>
          <a:solidFill>
            <a:srgbClr val="BE5504"/>
          </a:solidFill>
          <a:ln w="12700">
            <a:solidFill>
              <a:srgbClr val="BE5504"/>
            </a:solidFill>
            <a:prstDash val="solid"/>
          </a:ln>
        </p:spPr>
      </p:sp>
      <p:sp>
        <p:nvSpPr>
          <p:cNvPr id="18" name="Text 16"/>
          <p:cNvSpPr txBox="1"/>
          <p:nvPr/>
        </p:nvSpPr>
        <p:spPr>
          <a:xfrm>
            <a:off x="1143000" y="4740250"/>
            <a:ext cx="460858" cy="460858"/>
          </a:xfrm>
          <a:prstGeom prst="rect">
            <a:avLst/>
          </a:prstGeom>
          <a:noFill/>
          <a:ln/>
        </p:spPr>
        <p:txBody>
          <a:bodyPr wrap="square" lIns="0" tIns="0" rIns="0" bIns="0" rtlCol="0" anchor="ctr"/>
          <a:lstStyle/>
          <a:p>
            <a:pPr algn="ctr" indent="0" marL="0">
              <a:buNone/>
            </a:pPr>
            <a:r>
              <a:rPr lang="en-US" sz="1440" b="1" dirty="0">
                <a:solidFill>
                  <a:srgbClr val="FFFFFF"/>
                </a:solidFill>
                <a:latin typeface="Calibri" pitchFamily="34" charset="0"/>
                <a:ea typeface="Calibri" pitchFamily="34" charset="-122"/>
                <a:cs typeface="Calibri" pitchFamily="34" charset="-120"/>
              </a:rPr>
              <a:t>3</a:t>
            </a:r>
            <a:endParaRPr lang="en-US" sz="1440" dirty="0"/>
          </a:p>
        </p:txBody>
      </p:sp>
      <p:sp>
        <p:nvSpPr>
          <p:cNvPr id="19" name="Shape 17"/>
          <p:cNvSpPr/>
          <p:nvPr/>
        </p:nvSpPr>
        <p:spPr>
          <a:xfrm>
            <a:off x="1801368" y="4630522"/>
            <a:ext cx="9272016" cy="680314"/>
          </a:xfrm>
          <a:prstGeom prst="roundRect">
            <a:avLst>
              <a:gd name="adj" fmla="val 9677"/>
            </a:avLst>
          </a:prstGeom>
          <a:solidFill>
            <a:srgbClr val="FBFAF7"/>
          </a:solidFill>
          <a:ln w="12700">
            <a:solidFill>
              <a:srgbClr val="F1ECE3"/>
            </a:solidFill>
            <a:prstDash val="solid"/>
          </a:ln>
        </p:spPr>
      </p:sp>
      <p:sp>
        <p:nvSpPr>
          <p:cNvPr id="20" name="Text 18"/>
          <p:cNvSpPr txBox="1"/>
          <p:nvPr/>
        </p:nvSpPr>
        <p:spPr>
          <a:xfrm>
            <a:off x="2075688" y="4630522"/>
            <a:ext cx="3621024" cy="680314"/>
          </a:xfrm>
          <a:prstGeom prst="rect">
            <a:avLst/>
          </a:prstGeom>
          <a:noFill/>
          <a:ln/>
        </p:spPr>
        <p:txBody>
          <a:bodyPr wrap="square" lIns="0" tIns="0" rIns="0" bIns="0" rtlCol="0" anchor="ctr"/>
          <a:lstStyle/>
          <a:p>
            <a:pPr indent="0" marL="0">
              <a:buNone/>
            </a:pPr>
            <a:r>
              <a:rPr lang="en-US" sz="1560" b="1" dirty="0">
                <a:solidFill>
                  <a:srgbClr val="142028"/>
                </a:solidFill>
                <a:latin typeface="Calibri" pitchFamily="34" charset="0"/>
                <a:ea typeface="Calibri" pitchFamily="34" charset="-122"/>
                <a:cs typeface="Calibri" pitchFamily="34" charset="-120"/>
              </a:rPr>
              <a:t>Turn the pressure down</a:t>
            </a:r>
            <a:endParaRPr lang="en-US" sz="1560" dirty="0"/>
          </a:p>
        </p:txBody>
      </p:sp>
      <p:sp>
        <p:nvSpPr>
          <p:cNvPr id="21" name="Text 19"/>
          <p:cNvSpPr txBox="1"/>
          <p:nvPr/>
        </p:nvSpPr>
        <p:spPr>
          <a:xfrm>
            <a:off x="5806440" y="4630522"/>
            <a:ext cx="5047488" cy="680314"/>
          </a:xfrm>
          <a:prstGeom prst="rect">
            <a:avLst/>
          </a:prstGeom>
          <a:noFill/>
          <a:ln/>
        </p:spPr>
        <p:txBody>
          <a:bodyPr wrap="square" lIns="0" tIns="0" rIns="0" bIns="0" rtlCol="0" anchor="ctr"/>
          <a:lstStyle/>
          <a:p>
            <a:pPr indent="0" marL="0">
              <a:buNone/>
            </a:pPr>
            <a:r>
              <a:rPr lang="en-US" sz="1320" dirty="0">
                <a:solidFill>
                  <a:srgbClr val="3A4955"/>
                </a:solidFill>
                <a:latin typeface="Calibri" pitchFamily="34" charset="0"/>
                <a:ea typeface="Calibri" pitchFamily="34" charset="-122"/>
                <a:cs typeface="Calibri" pitchFamily="34" charset="-120"/>
              </a:rPr>
              <a:t>Lower the flow to the least pressure that still keeps their work of breathing down. Down, not off. Then recheck the BP.</a:t>
            </a:r>
            <a:endParaRPr lang="en-US" sz="1320" dirty="0"/>
          </a:p>
        </p:txBody>
      </p:sp>
      <p:sp>
        <p:nvSpPr>
          <p:cNvPr id="22" name="Shape 20"/>
          <p:cNvSpPr/>
          <p:nvPr/>
        </p:nvSpPr>
        <p:spPr>
          <a:xfrm>
            <a:off x="1143000" y="5530291"/>
            <a:ext cx="460858" cy="460858"/>
          </a:xfrm>
          <a:prstGeom prst="ellipse">
            <a:avLst/>
          </a:prstGeom>
          <a:solidFill>
            <a:srgbClr val="8A2424"/>
          </a:solidFill>
          <a:ln w="12700">
            <a:solidFill>
              <a:srgbClr val="8A2424"/>
            </a:solidFill>
            <a:prstDash val="solid"/>
          </a:ln>
        </p:spPr>
      </p:sp>
      <p:sp>
        <p:nvSpPr>
          <p:cNvPr id="23" name="Text 21"/>
          <p:cNvSpPr txBox="1"/>
          <p:nvPr/>
        </p:nvSpPr>
        <p:spPr>
          <a:xfrm>
            <a:off x="1143000" y="5530291"/>
            <a:ext cx="460858" cy="460858"/>
          </a:xfrm>
          <a:prstGeom prst="rect">
            <a:avLst/>
          </a:prstGeom>
          <a:noFill/>
          <a:ln/>
        </p:spPr>
        <p:txBody>
          <a:bodyPr wrap="square" lIns="0" tIns="0" rIns="0" bIns="0" rtlCol="0" anchor="ctr"/>
          <a:lstStyle/>
          <a:p>
            <a:pPr algn="ctr" indent="0" marL="0">
              <a:buNone/>
            </a:pPr>
            <a:r>
              <a:rPr lang="en-US" sz="1440" b="1" dirty="0">
                <a:solidFill>
                  <a:srgbClr val="FFFFFF"/>
                </a:solidFill>
                <a:latin typeface="Calibri" pitchFamily="34" charset="0"/>
                <a:ea typeface="Calibri" pitchFamily="34" charset="-122"/>
                <a:cs typeface="Calibri" pitchFamily="34" charset="-120"/>
              </a:rPr>
              <a:t>4</a:t>
            </a:r>
            <a:endParaRPr lang="en-US" sz="1440" dirty="0"/>
          </a:p>
        </p:txBody>
      </p:sp>
      <p:sp>
        <p:nvSpPr>
          <p:cNvPr id="24" name="Shape 22"/>
          <p:cNvSpPr/>
          <p:nvPr/>
        </p:nvSpPr>
        <p:spPr>
          <a:xfrm>
            <a:off x="1801368" y="5420563"/>
            <a:ext cx="9272016" cy="680314"/>
          </a:xfrm>
          <a:prstGeom prst="roundRect">
            <a:avLst>
              <a:gd name="adj" fmla="val 9677"/>
            </a:avLst>
          </a:prstGeom>
          <a:solidFill>
            <a:srgbClr val="F6E7E3"/>
          </a:solidFill>
          <a:ln w="12700">
            <a:solidFill>
              <a:srgbClr val="8A2424"/>
            </a:solidFill>
            <a:prstDash val="solid"/>
          </a:ln>
        </p:spPr>
      </p:sp>
      <p:sp>
        <p:nvSpPr>
          <p:cNvPr id="25" name="Text 23"/>
          <p:cNvSpPr txBox="1"/>
          <p:nvPr/>
        </p:nvSpPr>
        <p:spPr>
          <a:xfrm>
            <a:off x="2075688" y="5420563"/>
            <a:ext cx="3621024" cy="680314"/>
          </a:xfrm>
          <a:prstGeom prst="rect">
            <a:avLst/>
          </a:prstGeom>
          <a:noFill/>
          <a:ln/>
        </p:spPr>
        <p:txBody>
          <a:bodyPr wrap="square" lIns="0" tIns="0" rIns="0" bIns="0" rtlCol="0" anchor="ctr"/>
          <a:lstStyle/>
          <a:p>
            <a:pPr indent="0" marL="0">
              <a:buNone/>
            </a:pPr>
            <a:r>
              <a:rPr lang="en-US" sz="1560" b="1" dirty="0">
                <a:solidFill>
                  <a:srgbClr val="8A2424"/>
                </a:solidFill>
                <a:latin typeface="Calibri" pitchFamily="34" charset="0"/>
                <a:ea typeface="Calibri" pitchFamily="34" charset="-122"/>
                <a:cs typeface="Calibri" pitchFamily="34" charset="-120"/>
              </a:rPr>
              <a:t>Call ALS and medical control now</a:t>
            </a:r>
            <a:endParaRPr lang="en-US" sz="1560" dirty="0"/>
          </a:p>
        </p:txBody>
      </p:sp>
      <p:sp>
        <p:nvSpPr>
          <p:cNvPr id="26" name="Text 24"/>
          <p:cNvSpPr txBox="1"/>
          <p:nvPr/>
        </p:nvSpPr>
        <p:spPr>
          <a:xfrm>
            <a:off x="5806440" y="5420563"/>
            <a:ext cx="5047488" cy="680314"/>
          </a:xfrm>
          <a:prstGeom prst="rect">
            <a:avLst/>
          </a:prstGeom>
          <a:noFill/>
          <a:ln/>
        </p:spPr>
        <p:txBody>
          <a:bodyPr wrap="square" lIns="0" tIns="0" rIns="0" bIns="0" rtlCol="0" anchor="ctr"/>
          <a:lstStyle/>
          <a:p>
            <a:pPr indent="0" marL="0">
              <a:buNone/>
            </a:pPr>
            <a:r>
              <a:rPr lang="en-US" sz="1320" dirty="0">
                <a:solidFill>
                  <a:srgbClr val="3A4955"/>
                </a:solidFill>
                <a:latin typeface="Calibri" pitchFamily="34" charset="0"/>
                <a:ea typeface="Calibri" pitchFamily="34" charset="-122"/>
                <a:cs typeface="Calibri" pitchFamily="34" charset="-120"/>
              </a:rPr>
              <a:t>Lay them flatter if they tolerate it. Still low after lowering? CPAP off, assist with a BVM and PEEP valve. Closest facility.</a:t>
            </a:r>
            <a:endParaRPr lang="en-US" sz="1320" dirty="0"/>
          </a:p>
        </p:txBody>
      </p:sp>
      <p:sp>
        <p:nvSpPr>
          <p:cNvPr id="27" name="Text 25"/>
          <p:cNvSpPr txBox="1"/>
          <p:nvPr/>
        </p:nvSpPr>
        <p:spPr>
          <a:xfrm>
            <a:off x="1088136" y="6232550"/>
            <a:ext cx="9985248" cy="384048"/>
          </a:xfrm>
          <a:prstGeom prst="rect">
            <a:avLst/>
          </a:prstGeom>
          <a:noFill/>
          <a:ln/>
        </p:spPr>
        <p:txBody>
          <a:bodyPr wrap="square" rtlCol="0" anchor="ctr"/>
          <a:lstStyle/>
          <a:p>
            <a:pPr indent="0" marL="0">
              <a:buNone/>
            </a:pPr>
            <a:r>
              <a:rPr lang="en-US" sz="1500" b="1" i="1" dirty="0">
                <a:solidFill>
                  <a:srgbClr val="BE5504"/>
                </a:solidFill>
                <a:latin typeface="Calibri" pitchFamily="34" charset="0"/>
                <a:ea typeface="Calibri" pitchFamily="34" charset="-122"/>
                <a:cs typeface="Calibri" pitchFamily="34" charset="-120"/>
              </a:rPr>
              <a:t>A systolic under 100 is not a contraindication and not a reason to stop. Montana’s adopted guideline treats the blood pressure while CPAP continues.</a:t>
            </a:r>
            <a:endParaRPr lang="en-US" sz="1500" dirty="0"/>
          </a:p>
        </p:txBody>
      </p:sp>
      <p:sp>
        <p:nvSpPr>
          <p:cNvPr id="28" name="SlideNumber 27"/>
          <p:cNvSpPr txBox="1"/>
          <p:nvPr/>
        </p:nvSpPr>
        <p:spPr>
          <a:xfrm>
            <a:off x="11430000" y="6470000"/>
            <a:ext cx="560000" cy="260000"/>
          </a:xfrm>
          <a:prstGeom prst="rect">
            <a:avLst/>
          </a:prstGeom>
          <a:noFill/>
        </p:spPr>
        <p:txBody>
          <a:bodyPr wrap="none" lIns="0" rIns="0" tIns="0" bIns="0" anchor="ctr">
            <a:spAutoFit/>
          </a:bodyPr>
          <a:lstStyle/>
          <a:p>
            <a:pPr algn="r"/>
            <a:r>
              <a:rPr sz="1300" b="1">
                <a:solidFill>
                  <a:srgbClr val="142028"/>
                </a:solidFill>
                <a:latin typeface="Calibri"/>
              </a:rPr>
              <a:t>27</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name="Slide 27">
    <p:bg>
      <p:bgPr>
        <a:solidFill>
          <a:srgbClr val="0E1920"/>
        </a:solidFill>
      </p:bgPr>
    </p:bg>
    <p:spTree>
      <p:nvGrpSpPr>
        <p:cNvPr id="1" name=""/>
        <p:cNvGrpSpPr/>
        <p:nvPr/>
      </p:nvGrpSpPr>
      <p:grpSpPr>
        <a:xfrm>
          <a:off x="0" y="0"/>
          <a:ext cx="0" cy="0"/>
          <a:chOff x="0" y="0"/>
          <a:chExt cx="0" cy="0"/>
        </a:xfrm>
      </p:grpSpPr>
      <p:sp>
        <p:nvSpPr>
          <p:cNvPr id="2" name="Shape 0"/>
          <p:cNvSpPr/>
          <p:nvPr/>
        </p:nvSpPr>
        <p:spPr>
          <a:xfrm>
            <a:off x="9811512" y="4773168"/>
            <a:ext cx="1645920" cy="1645920"/>
          </a:xfrm>
          <a:prstGeom prst="ellipse">
            <a:avLst/>
          </a:prstGeom>
          <a:solidFill>
            <a:srgbClr val="BE5504"/>
          </a:solidFill>
          <a:ln w="12700">
            <a:solidFill>
              <a:srgbClr val="BE5504"/>
            </a:solidFill>
            <a:prstDash val="solid"/>
          </a:ln>
        </p:spPr>
      </p:sp>
      <p:sp>
        <p:nvSpPr>
          <p:cNvPr id="3" name="Shape 1"/>
          <p:cNvSpPr/>
          <p:nvPr/>
        </p:nvSpPr>
        <p:spPr>
          <a:xfrm>
            <a:off x="10634472" y="5596128"/>
            <a:ext cx="822960" cy="822960"/>
          </a:xfrm>
          <a:prstGeom prst="ellipse">
            <a:avLst/>
          </a:prstGeom>
          <a:solidFill>
            <a:srgbClr val="D8762E"/>
          </a:solidFill>
          <a:ln w="12700">
            <a:solidFill>
              <a:srgbClr val="D8762E"/>
            </a:solidFill>
            <a:prstDash val="solid"/>
          </a:ln>
        </p:spPr>
      </p:sp>
      <p:sp>
        <p:nvSpPr>
          <p:cNvPr id="4" name="Text 2"/>
          <p:cNvSpPr txBox="1"/>
          <p:nvPr/>
        </p:nvSpPr>
        <p:spPr>
          <a:xfrm>
            <a:off x="1197864" y="1920240"/>
            <a:ext cx="8778240" cy="438912"/>
          </a:xfrm>
          <a:prstGeom prst="rect">
            <a:avLst/>
          </a:prstGeom>
          <a:noFill/>
          <a:ln/>
        </p:spPr>
        <p:txBody>
          <a:bodyPr wrap="square" rtlCol="0" anchor="ctr"/>
          <a:lstStyle/>
          <a:p>
            <a:pPr indent="0" marL="0">
              <a:buNone/>
            </a:pPr>
            <a:r>
              <a:rPr lang="en-US" sz="1680" b="1" spc="360" kern="0" dirty="0">
                <a:solidFill>
                  <a:srgbClr val="D8762E"/>
                </a:solidFill>
                <a:latin typeface="Calibri" pitchFamily="34" charset="0"/>
                <a:ea typeface="Calibri" pitchFamily="34" charset="-122"/>
                <a:cs typeface="Calibri" pitchFamily="34" charset="-120"/>
              </a:rPr>
              <a:t>SECTION SEVEN</a:t>
            </a:r>
            <a:endParaRPr lang="en-US" sz="1680" dirty="0"/>
          </a:p>
        </p:txBody>
      </p:sp>
      <p:sp>
        <p:nvSpPr>
          <p:cNvPr id="5" name="Text 3"/>
          <p:cNvSpPr txBox="1"/>
          <p:nvPr/>
        </p:nvSpPr>
        <p:spPr>
          <a:xfrm>
            <a:off x="1197864" y="2414016"/>
            <a:ext cx="9436608" cy="1645920"/>
          </a:xfrm>
          <a:prstGeom prst="rect">
            <a:avLst/>
          </a:prstGeom>
          <a:noFill/>
          <a:ln/>
        </p:spPr>
        <p:txBody>
          <a:bodyPr wrap="square" rtlCol="0" anchor="ctr"/>
          <a:lstStyle/>
          <a:p>
            <a:pPr indent="0" marL="0">
              <a:buNone/>
            </a:pPr>
            <a:r>
              <a:rPr lang="en-US" sz="4800" b="1" dirty="0">
                <a:solidFill>
                  <a:srgbClr val="FFFFFF"/>
                </a:solidFill>
                <a:latin typeface="Cambria" pitchFamily="34" charset="0"/>
                <a:ea typeface="Cambria" pitchFamily="34" charset="-122"/>
                <a:cs typeface="Cambria" pitchFamily="34" charset="-120"/>
              </a:rPr>
              <a:t>When it is not working</a:t>
            </a:r>
            <a:endParaRPr lang="en-US" sz="4800" dirty="0"/>
          </a:p>
        </p:txBody>
      </p:sp>
      <p:sp>
        <p:nvSpPr>
          <p:cNvPr id="6" name="Text 4"/>
          <p:cNvSpPr txBox="1"/>
          <p:nvPr/>
        </p:nvSpPr>
        <p:spPr>
          <a:xfrm>
            <a:off x="1197864" y="4114800"/>
            <a:ext cx="8997696" cy="987552"/>
          </a:xfrm>
          <a:prstGeom prst="rect">
            <a:avLst/>
          </a:prstGeom>
          <a:noFill/>
          <a:ln/>
        </p:spPr>
        <p:txBody>
          <a:bodyPr wrap="square" rtlCol="0" anchor="ctr"/>
          <a:lstStyle/>
          <a:p>
            <a:pPr indent="0" marL="0">
              <a:buNone/>
            </a:pPr>
            <a:r>
              <a:rPr lang="en-US" sz="1920" dirty="0">
                <a:solidFill>
                  <a:srgbClr val="C8BFB1"/>
                </a:solidFill>
                <a:latin typeface="Calibri" pitchFamily="34" charset="0"/>
                <a:ea typeface="Calibri" pitchFamily="34" charset="-122"/>
                <a:cs typeface="Calibri" pitchFamily="34" charset="-120"/>
              </a:rPr>
              <a:t>The most important section in this course.</a:t>
            </a:r>
            <a:endParaRPr lang="en-US" sz="1920" dirty="0"/>
          </a:p>
        </p:txBody>
      </p:sp>
      <p:sp>
        <p:nvSpPr>
          <p:cNvPr id="7" name="SlideNumber 28"/>
          <p:cNvSpPr txBox="1"/>
          <p:nvPr/>
        </p:nvSpPr>
        <p:spPr>
          <a:xfrm>
            <a:off x="11430000" y="6470000"/>
            <a:ext cx="560000" cy="260000"/>
          </a:xfrm>
          <a:prstGeom prst="rect">
            <a:avLst/>
          </a:prstGeom>
          <a:noFill/>
        </p:spPr>
        <p:txBody>
          <a:bodyPr wrap="none" lIns="0" rIns="0" tIns="0" bIns="0" anchor="ctr">
            <a:spAutoFit/>
          </a:bodyPr>
          <a:lstStyle/>
          <a:p>
            <a:pPr algn="r"/>
            <a:r>
              <a:rPr sz="1300" b="1">
                <a:solidFill>
                  <a:srgbClr val="FBFAF7"/>
                </a:solidFill>
                <a:latin typeface="Calibri"/>
              </a:rPr>
              <a:t>28</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name="Slide 28">
    <p:bg>
      <p:bgPr>
        <a:solidFill>
          <a:srgbClr val="FFFFFF"/>
        </a:solidFill>
      </p:bgPr>
    </p:bg>
    <p:spTree>
      <p:nvGrpSpPr>
        <p:cNvPr id="1" name=""/>
        <p:cNvGrpSpPr/>
        <p:nvPr/>
      </p:nvGrpSpPr>
      <p:grpSpPr>
        <a:xfrm>
          <a:off x="0" y="0"/>
          <a:ext cx="0" cy="0"/>
          <a:chOff x="0" y="0"/>
          <a:chExt cx="0" cy="0"/>
        </a:xfrm>
      </p:grpSpPr>
      <p:sp>
        <p:nvSpPr>
          <p:cNvPr id="2" name="Text 0"/>
          <p:cNvSpPr txBox="1"/>
          <p:nvPr/>
        </p:nvSpPr>
        <p:spPr>
          <a:xfrm>
            <a:off x="1033272" y="329184"/>
            <a:ext cx="9875520" cy="329184"/>
          </a:xfrm>
          <a:prstGeom prst="rect">
            <a:avLst/>
          </a:prstGeom>
          <a:noFill/>
          <a:ln/>
        </p:spPr>
        <p:txBody>
          <a:bodyPr wrap="square" rtlCol="0" anchor="ctr"/>
          <a:lstStyle/>
          <a:p>
            <a:pPr indent="0" marL="0">
              <a:buNone/>
            </a:pPr>
            <a:r>
              <a:rPr lang="en-US" sz="1320" b="1" spc="240" kern="0" dirty="0">
                <a:solidFill>
                  <a:srgbClr val="8A2424"/>
                </a:solidFill>
                <a:latin typeface="Calibri" pitchFamily="34" charset="0"/>
                <a:ea typeface="Calibri" pitchFamily="34" charset="-122"/>
                <a:cs typeface="Calibri" pitchFamily="34" charset="-120"/>
              </a:rPr>
              <a:t>WHEN IT COMES OFF</a:t>
            </a:r>
            <a:endParaRPr lang="en-US" sz="1320" dirty="0"/>
          </a:p>
        </p:txBody>
      </p:sp>
      <p:sp>
        <p:nvSpPr>
          <p:cNvPr id="3" name="Text 1"/>
          <p:cNvSpPr txBox="1"/>
          <p:nvPr/>
        </p:nvSpPr>
        <p:spPr>
          <a:xfrm>
            <a:off x="1033272" y="658368"/>
            <a:ext cx="9875520" cy="658368"/>
          </a:xfrm>
          <a:prstGeom prst="rect">
            <a:avLst/>
          </a:prstGeom>
          <a:noFill/>
          <a:ln/>
        </p:spPr>
        <p:txBody>
          <a:bodyPr wrap="square" rtlCol="0" anchor="ctr"/>
          <a:lstStyle/>
          <a:p>
            <a:pPr indent="0" marL="0">
              <a:buNone/>
            </a:pPr>
            <a:r>
              <a:rPr lang="en-US" sz="3360" b="1" dirty="0">
                <a:solidFill>
                  <a:srgbClr val="142028"/>
                </a:solidFill>
                <a:latin typeface="Cambria" pitchFamily="34" charset="0"/>
                <a:ea typeface="Cambria" pitchFamily="34" charset="-122"/>
                <a:cs typeface="Cambria" pitchFamily="34" charset="-120"/>
              </a:rPr>
              <a:t>Leave it on — unless one of these happens</a:t>
            </a:r>
            <a:endParaRPr lang="en-US" sz="3360" dirty="0"/>
          </a:p>
        </p:txBody>
      </p:sp>
      <p:sp>
        <p:nvSpPr>
          <p:cNvPr id="4" name="Shape 2"/>
          <p:cNvSpPr/>
          <p:nvPr/>
        </p:nvSpPr>
        <p:spPr>
          <a:xfrm>
            <a:off x="1088136" y="1536192"/>
            <a:ext cx="4828032" cy="4443984"/>
          </a:xfrm>
          <a:prstGeom prst="roundRect">
            <a:avLst>
              <a:gd name="adj" fmla="val 1379"/>
            </a:avLst>
          </a:prstGeom>
          <a:solidFill>
            <a:srgbClr val="FBFAF7"/>
          </a:solidFill>
          <a:ln w="12700">
            <a:solidFill>
              <a:srgbClr val="BE5504"/>
            </a:solidFill>
            <a:prstDash val="solid"/>
          </a:ln>
        </p:spPr>
      </p:sp>
      <p:sp>
        <p:nvSpPr>
          <p:cNvPr id="5" name="Text 3"/>
          <p:cNvSpPr txBox="1"/>
          <p:nvPr/>
        </p:nvSpPr>
        <p:spPr>
          <a:xfrm>
            <a:off x="1362456" y="1667866"/>
            <a:ext cx="4279392" cy="603504"/>
          </a:xfrm>
          <a:prstGeom prst="rect">
            <a:avLst/>
          </a:prstGeom>
          <a:noFill/>
          <a:ln/>
        </p:spPr>
        <p:txBody>
          <a:bodyPr wrap="square" lIns="0" tIns="0" rIns="0" bIns="0" rtlCol="0" anchor="ctr"/>
          <a:lstStyle/>
          <a:p>
            <a:pPr indent="0" marL="0">
              <a:buNone/>
            </a:pPr>
            <a:r>
              <a:rPr lang="en-US" sz="1680" b="1" dirty="0">
                <a:solidFill>
                  <a:srgbClr val="BE5504"/>
                </a:solidFill>
                <a:latin typeface="Calibri" pitchFamily="34" charset="0"/>
                <a:ea typeface="Calibri" pitchFamily="34" charset="-122"/>
                <a:cs typeface="Calibri" pitchFamily="34" charset="-120"/>
              </a:rPr>
              <a:t>RULE 1 — LEAVE IT ON</a:t>
            </a:r>
            <a:endParaRPr lang="en-US" sz="1680" dirty="0"/>
          </a:p>
        </p:txBody>
      </p:sp>
      <p:sp>
        <p:nvSpPr>
          <p:cNvPr id="6" name="Text 4"/>
          <p:cNvSpPr txBox="1"/>
          <p:nvPr/>
        </p:nvSpPr>
        <p:spPr>
          <a:xfrm>
            <a:off x="1362456" y="2304288"/>
            <a:ext cx="4279392" cy="1042416"/>
          </a:xfrm>
          <a:prstGeom prst="rect">
            <a:avLst/>
          </a:prstGeom>
          <a:noFill/>
          <a:ln/>
        </p:spPr>
        <p:txBody>
          <a:bodyPr wrap="square" lIns="0" tIns="0" rIns="0" bIns="0" rtlCol="0" anchor="ctr"/>
          <a:lstStyle/>
          <a:p>
            <a:pPr indent="0" marL="0">
              <a:buNone/>
            </a:pPr>
            <a:r>
              <a:rPr lang="en-US" sz="1560" dirty="0">
                <a:solidFill>
                  <a:srgbClr val="142028"/>
                </a:solidFill>
                <a:latin typeface="Calibri" pitchFamily="34" charset="0"/>
                <a:ea typeface="Calibri" pitchFamily="34" charset="-122"/>
                <a:cs typeface="Calibri" pitchFamily="34" charset="-120"/>
              </a:rPr>
              <a:t>Once they tolerate it, it stays on until hospital CPAP is ready at the ED stretcher, or a physician at the bedside asks for it off.</a:t>
            </a:r>
            <a:endParaRPr lang="en-US" sz="1560" dirty="0"/>
          </a:p>
        </p:txBody>
      </p:sp>
      <p:sp>
        <p:nvSpPr>
          <p:cNvPr id="7" name="Text 5"/>
          <p:cNvSpPr txBox="1"/>
          <p:nvPr/>
        </p:nvSpPr>
        <p:spPr>
          <a:xfrm>
            <a:off x="1362456" y="3346704"/>
            <a:ext cx="4279392" cy="987552"/>
          </a:xfrm>
          <a:prstGeom prst="rect">
            <a:avLst/>
          </a:prstGeom>
          <a:noFill/>
          <a:ln/>
        </p:spPr>
        <p:txBody>
          <a:bodyPr wrap="square" lIns="0" tIns="0" rIns="0" bIns="0" rtlCol="0" anchor="ctr"/>
          <a:lstStyle/>
          <a:p>
            <a:pPr indent="0" marL="0">
              <a:buNone/>
            </a:pPr>
            <a:r>
              <a:rPr lang="en-US" sz="1440" dirty="0">
                <a:solidFill>
                  <a:srgbClr val="3A4955"/>
                </a:solidFill>
                <a:latin typeface="Calibri" pitchFamily="34" charset="0"/>
                <a:ea typeface="Calibri" pitchFamily="34" charset="-122"/>
                <a:cs typeface="Calibri" pitchFamily="34" charset="-120"/>
              </a:rPr>
              <a:t>Every break in the seal drops the pressure at once, and the patient can crash.</a:t>
            </a:r>
            <a:endParaRPr lang="en-US" sz="1440" dirty="0"/>
          </a:p>
        </p:txBody>
      </p:sp>
      <p:sp>
        <p:nvSpPr>
          <p:cNvPr id="10" name="Shape 8"/>
          <p:cNvSpPr/>
          <p:nvPr/>
        </p:nvSpPr>
        <p:spPr>
          <a:xfrm>
            <a:off x="6245352" y="1536192"/>
            <a:ext cx="4828032" cy="4443984"/>
          </a:xfrm>
          <a:prstGeom prst="roundRect">
            <a:avLst>
              <a:gd name="adj" fmla="val 1379"/>
            </a:avLst>
          </a:prstGeom>
          <a:solidFill>
            <a:srgbClr val="F6E7E3"/>
          </a:solidFill>
          <a:ln w="12700">
            <a:solidFill>
              <a:srgbClr val="8A2424"/>
            </a:solidFill>
            <a:prstDash val="solid"/>
          </a:ln>
        </p:spPr>
      </p:sp>
      <p:sp>
        <p:nvSpPr>
          <p:cNvPr id="11" name="Text 9"/>
          <p:cNvSpPr txBox="1"/>
          <p:nvPr/>
        </p:nvSpPr>
        <p:spPr>
          <a:xfrm>
            <a:off x="6519672" y="1667866"/>
            <a:ext cx="4279392" cy="603504"/>
          </a:xfrm>
          <a:prstGeom prst="rect">
            <a:avLst/>
          </a:prstGeom>
          <a:noFill/>
          <a:ln/>
        </p:spPr>
        <p:txBody>
          <a:bodyPr wrap="square" lIns="0" tIns="0" rIns="0" bIns="0" rtlCol="0" anchor="ctr"/>
          <a:lstStyle/>
          <a:p>
            <a:pPr indent="0" marL="0">
              <a:buNone/>
            </a:pPr>
            <a:r>
              <a:rPr lang="en-US" sz="1680" b="1" dirty="0">
                <a:solidFill>
                  <a:srgbClr val="8A2424"/>
                </a:solidFill>
                <a:latin typeface="Calibri" pitchFamily="34" charset="0"/>
                <a:ea typeface="Calibri" pitchFamily="34" charset="-122"/>
                <a:cs typeface="Calibri" pitchFamily="34" charset="-120"/>
              </a:rPr>
              <a:t>RULE 2 — TAKE IT OFF NOW, NO ORDER NEEDED</a:t>
            </a:r>
            <a:endParaRPr lang="en-US" sz="1680" dirty="0"/>
          </a:p>
        </p:txBody>
      </p:sp>
      <p:sp>
        <p:nvSpPr>
          <p:cNvPr id="12" name="Text 10"/>
          <p:cNvSpPr txBox="1"/>
          <p:nvPr/>
        </p:nvSpPr>
        <p:spPr>
          <a:xfrm>
            <a:off x="6574536" y="2326234"/>
            <a:ext cx="4224528" cy="438912"/>
          </a:xfrm>
          <a:prstGeom prst="rect">
            <a:avLst/>
          </a:prstGeom>
          <a:noFill/>
          <a:ln/>
        </p:spPr>
        <p:txBody>
          <a:bodyPr wrap="square" lIns="0" tIns="0" rIns="0" bIns="0" rtlCol="0" anchor="ctr"/>
          <a:lstStyle/>
          <a:p>
            <a:pPr marL="342900" indent="-342900">
              <a:buSzPct val="142028"/>
              <a:buChar char="•"/>
            </a:pPr>
            <a:r>
              <a:rPr lang="en-US" sz="1500" dirty="0">
                <a:solidFill>
                  <a:srgbClr val="142028"/>
                </a:solidFill>
                <a:latin typeface="Calibri" pitchFamily="34" charset="0"/>
                <a:ea typeface="Calibri" pitchFamily="34" charset="-122"/>
                <a:cs typeface="Calibri" pitchFamily="34" charset="-120"/>
              </a:rPr>
              <a:t>Vomiting or retching</a:t>
            </a:r>
            <a:endParaRPr lang="en-US" sz="1500" dirty="0"/>
          </a:p>
        </p:txBody>
      </p:sp>
      <p:sp>
        <p:nvSpPr>
          <p:cNvPr id="13" name="Text 11"/>
          <p:cNvSpPr txBox="1"/>
          <p:nvPr/>
        </p:nvSpPr>
        <p:spPr>
          <a:xfrm>
            <a:off x="6574536" y="2809037"/>
            <a:ext cx="4224528" cy="438912"/>
          </a:xfrm>
          <a:prstGeom prst="rect">
            <a:avLst/>
          </a:prstGeom>
          <a:noFill/>
          <a:ln/>
        </p:spPr>
        <p:txBody>
          <a:bodyPr wrap="square" lIns="0" tIns="0" rIns="0" bIns="0" rtlCol="0" anchor="ctr"/>
          <a:lstStyle/>
          <a:p>
            <a:pPr marL="342900" indent="-342900">
              <a:buSzPct val="142028"/>
              <a:buChar char="•"/>
            </a:pPr>
            <a:r>
              <a:rPr lang="en-US" sz="1500" dirty="0">
                <a:solidFill>
                  <a:srgbClr val="142028"/>
                </a:solidFill>
                <a:latin typeface="Calibri" pitchFamily="34" charset="0"/>
                <a:ea typeface="Calibri" pitchFamily="34" charset="-122"/>
                <a:cs typeface="Calibri" pitchFamily="34" charset="-120"/>
              </a:rPr>
              <a:t>Declining mental status, or cannot protect the airway</a:t>
            </a:r>
            <a:endParaRPr lang="en-US" sz="1500" dirty="0"/>
          </a:p>
        </p:txBody>
      </p:sp>
      <p:sp>
        <p:nvSpPr>
          <p:cNvPr id="14" name="Text 12"/>
          <p:cNvSpPr txBox="1"/>
          <p:nvPr/>
        </p:nvSpPr>
        <p:spPr>
          <a:xfrm>
            <a:off x="6574536" y="3291840"/>
            <a:ext cx="4224528" cy="438912"/>
          </a:xfrm>
          <a:prstGeom prst="rect">
            <a:avLst/>
          </a:prstGeom>
          <a:noFill/>
          <a:ln/>
        </p:spPr>
        <p:txBody>
          <a:bodyPr wrap="square" lIns="0" tIns="0" rIns="0" bIns="0" rtlCol="0" anchor="ctr"/>
          <a:lstStyle/>
          <a:p>
            <a:pPr marL="342900" indent="-342900">
              <a:buSzPct val="142028"/>
              <a:buChar char="•"/>
            </a:pPr>
            <a:r>
              <a:rPr lang="en-US" sz="1500" dirty="0">
                <a:solidFill>
                  <a:srgbClr val="142028"/>
                </a:solidFill>
                <a:latin typeface="Calibri" pitchFamily="34" charset="0"/>
                <a:ea typeface="Calibri" pitchFamily="34" charset="-122"/>
                <a:cs typeface="Calibri" pitchFamily="34" charset="-120"/>
              </a:rPr>
              <a:t>Stops breathing, or agonal breathing</a:t>
            </a:r>
            <a:endParaRPr lang="en-US" sz="1500" dirty="0"/>
          </a:p>
        </p:txBody>
      </p:sp>
      <p:sp>
        <p:nvSpPr>
          <p:cNvPr id="15" name="Text 13"/>
          <p:cNvSpPr txBox="1"/>
          <p:nvPr/>
        </p:nvSpPr>
        <p:spPr>
          <a:xfrm>
            <a:off x="6574536" y="3774643"/>
            <a:ext cx="4224528" cy="438912"/>
          </a:xfrm>
          <a:prstGeom prst="rect">
            <a:avLst/>
          </a:prstGeom>
          <a:noFill/>
          <a:ln/>
        </p:spPr>
        <p:txBody>
          <a:bodyPr wrap="square" lIns="0" tIns="0" rIns="0" bIns="0" rtlCol="0" anchor="ctr"/>
          <a:lstStyle/>
          <a:p>
            <a:pPr marL="342900" indent="-342900">
              <a:buSzPct val="142028"/>
              <a:buChar char="•"/>
            </a:pPr>
            <a:r>
              <a:rPr lang="en-US" sz="1500" dirty="0">
                <a:solidFill>
                  <a:srgbClr val="142028"/>
                </a:solidFill>
                <a:latin typeface="Calibri" pitchFamily="34" charset="0"/>
                <a:ea typeface="Calibri" pitchFamily="34" charset="-122"/>
                <a:cs typeface="Calibri" pitchFamily="34" charset="-120"/>
              </a:rPr>
              <a:t>Panic you cannot coach them through</a:t>
            </a:r>
            <a:endParaRPr lang="en-US" sz="1500" dirty="0"/>
          </a:p>
        </p:txBody>
      </p:sp>
      <p:sp>
        <p:nvSpPr>
          <p:cNvPr id="16" name="Text 14"/>
          <p:cNvSpPr txBox="1"/>
          <p:nvPr/>
        </p:nvSpPr>
        <p:spPr>
          <a:xfrm>
            <a:off x="6574536" y="4257446"/>
            <a:ext cx="4224528" cy="438912"/>
          </a:xfrm>
          <a:prstGeom prst="rect">
            <a:avLst/>
          </a:prstGeom>
          <a:noFill/>
          <a:ln/>
        </p:spPr>
        <p:txBody>
          <a:bodyPr wrap="square" lIns="0" tIns="0" rIns="0" bIns="0" rtlCol="0" anchor="ctr"/>
          <a:lstStyle/>
          <a:p>
            <a:pPr marL="342900" indent="-342900">
              <a:buSzPct val="142028"/>
              <a:buChar char="•"/>
            </a:pPr>
            <a:r>
              <a:rPr lang="en-US" sz="1500" dirty="0">
                <a:solidFill>
                  <a:srgbClr val="142028"/>
                </a:solidFill>
                <a:latin typeface="Calibri" pitchFamily="34" charset="0"/>
                <a:ea typeface="Calibri" pitchFamily="34" charset="-122"/>
                <a:cs typeface="Calibri" pitchFamily="34" charset="-120"/>
              </a:rPr>
              <a:t>Hypotension that does not improve after you lower the pressure</a:t>
            </a:r>
            <a:endParaRPr lang="en-US" sz="1500" dirty="0"/>
          </a:p>
        </p:txBody>
      </p:sp>
      <p:sp>
        <p:nvSpPr>
          <p:cNvPr id="17" name="Text 15"/>
          <p:cNvSpPr txBox="1"/>
          <p:nvPr/>
        </p:nvSpPr>
        <p:spPr>
          <a:xfrm>
            <a:off x="6574536" y="4740250"/>
            <a:ext cx="4224528" cy="438912"/>
          </a:xfrm>
          <a:prstGeom prst="rect">
            <a:avLst/>
          </a:prstGeom>
          <a:noFill/>
          <a:ln/>
        </p:spPr>
        <p:txBody>
          <a:bodyPr wrap="square" lIns="0" tIns="0" rIns="0" bIns="0" rtlCol="0" anchor="ctr"/>
          <a:lstStyle/>
          <a:p>
            <a:pPr marL="342900" indent="-342900">
              <a:buSzPct val="142028"/>
              <a:buChar char="•"/>
            </a:pPr>
            <a:r>
              <a:rPr lang="en-US" sz="1500" dirty="0">
                <a:solidFill>
                  <a:srgbClr val="142028"/>
                </a:solidFill>
                <a:latin typeface="Calibri" pitchFamily="34" charset="0"/>
                <a:ea typeface="Calibri" pitchFamily="34" charset="-122"/>
                <a:cs typeface="Calibri" pitchFamily="34" charset="-120"/>
              </a:rPr>
              <a:t>Equipment or oxygen failure</a:t>
            </a:r>
            <a:endParaRPr lang="en-US" sz="1500" dirty="0"/>
          </a:p>
        </p:txBody>
      </p:sp>
      <p:sp>
        <p:nvSpPr>
          <p:cNvPr id="18" name="Text 16"/>
          <p:cNvSpPr txBox="1"/>
          <p:nvPr/>
        </p:nvSpPr>
        <p:spPr>
          <a:xfrm>
            <a:off x="6519672" y="5376672"/>
            <a:ext cx="4279392" cy="384048"/>
          </a:xfrm>
          <a:prstGeom prst="rect">
            <a:avLst/>
          </a:prstGeom>
          <a:noFill/>
          <a:ln/>
        </p:spPr>
        <p:txBody>
          <a:bodyPr wrap="square" lIns="0" tIns="0" rIns="0" bIns="0" rtlCol="0" anchor="ctr"/>
          <a:lstStyle/>
          <a:p>
            <a:pPr indent="0" marL="0">
              <a:buNone/>
            </a:pPr>
            <a:r>
              <a:rPr lang="en-US" sz="1560" b="1" dirty="0">
                <a:solidFill>
                  <a:srgbClr val="8A2424"/>
                </a:solidFill>
                <a:latin typeface="Calibri" pitchFamily="34" charset="0"/>
                <a:ea typeface="Calibri" pitchFamily="34" charset="-122"/>
                <a:cs typeface="Calibri" pitchFamily="34" charset="-120"/>
              </a:rPr>
              <a:t>Any provider, any level, including EMR. Then manage the airway.</a:t>
            </a:r>
            <a:endParaRPr lang="en-US" sz="1560" dirty="0"/>
          </a:p>
        </p:txBody>
      </p:sp>
      <p:sp>
        <p:nvSpPr>
          <p:cNvPr id="20" name="SlideNumber 29"/>
          <p:cNvSpPr txBox="1"/>
          <p:nvPr/>
        </p:nvSpPr>
        <p:spPr>
          <a:xfrm>
            <a:off x="11430000" y="6470000"/>
            <a:ext cx="560000" cy="260000"/>
          </a:xfrm>
          <a:prstGeom prst="rect">
            <a:avLst/>
          </a:prstGeom>
          <a:noFill/>
        </p:spPr>
        <p:txBody>
          <a:bodyPr wrap="none" lIns="0" rIns="0" tIns="0" bIns="0" anchor="ctr">
            <a:spAutoFit/>
          </a:bodyPr>
          <a:lstStyle/>
          <a:p>
            <a:pPr algn="r"/>
            <a:r>
              <a:rPr sz="1300" b="1">
                <a:solidFill>
                  <a:srgbClr val="142028"/>
                </a:solidFill>
                <a:latin typeface="Calibri"/>
              </a:rPr>
              <a:t>29</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name="Slide 29">
    <p:bg>
      <p:bgPr>
        <a:solidFill>
          <a:srgbClr val="FFFFFF"/>
        </a:solidFill>
      </p:bgPr>
    </p:bg>
    <p:spTree>
      <p:nvGrpSpPr>
        <p:cNvPr id="1" name=""/>
        <p:cNvGrpSpPr/>
        <p:nvPr/>
      </p:nvGrpSpPr>
      <p:grpSpPr>
        <a:xfrm>
          <a:off x="0" y="0"/>
          <a:ext cx="0" cy="0"/>
          <a:chOff x="0" y="0"/>
          <a:chExt cx="0" cy="0"/>
        </a:xfrm>
      </p:grpSpPr>
      <p:sp>
        <p:nvSpPr>
          <p:cNvPr id="2" name="Text 0"/>
          <p:cNvSpPr txBox="1"/>
          <p:nvPr/>
        </p:nvSpPr>
        <p:spPr>
          <a:xfrm>
            <a:off x="1033272" y="351130"/>
            <a:ext cx="9875520" cy="329184"/>
          </a:xfrm>
          <a:prstGeom prst="rect">
            <a:avLst/>
          </a:prstGeom>
          <a:noFill/>
          <a:ln/>
        </p:spPr>
        <p:txBody>
          <a:bodyPr wrap="square" rtlCol="0" anchor="ctr"/>
          <a:lstStyle/>
          <a:p>
            <a:pPr indent="0" marL="0">
              <a:buNone/>
            </a:pPr>
            <a:r>
              <a:rPr lang="en-US" sz="1320" b="1" spc="240" kern="0" dirty="0">
                <a:solidFill>
                  <a:srgbClr val="BE5504"/>
                </a:solidFill>
                <a:latin typeface="Calibri" pitchFamily="34" charset="0"/>
                <a:ea typeface="Calibri" pitchFamily="34" charset="-122"/>
                <a:cs typeface="Calibri" pitchFamily="34" charset="-120"/>
              </a:rPr>
              <a:t>REASSESS AT 5 MIN, THEN EVERY 5–10</a:t>
            </a:r>
            <a:endParaRPr lang="en-US" sz="1320" dirty="0"/>
          </a:p>
        </p:txBody>
      </p:sp>
      <p:sp>
        <p:nvSpPr>
          <p:cNvPr id="3" name="Text 1"/>
          <p:cNvSpPr txBox="1"/>
          <p:nvPr/>
        </p:nvSpPr>
        <p:spPr>
          <a:xfrm>
            <a:off x="1033272" y="680314"/>
            <a:ext cx="9875520" cy="790042"/>
          </a:xfrm>
          <a:prstGeom prst="rect">
            <a:avLst/>
          </a:prstGeom>
          <a:noFill/>
          <a:ln/>
        </p:spPr>
        <p:txBody>
          <a:bodyPr wrap="square" rtlCol="0" anchor="ctr"/>
          <a:lstStyle/>
          <a:p>
            <a:pPr indent="0" marL="0">
              <a:buNone/>
            </a:pPr>
            <a:r>
              <a:rPr lang="en-US" sz="3480" b="1" dirty="0">
                <a:solidFill>
                  <a:srgbClr val="142028"/>
                </a:solidFill>
                <a:latin typeface="Cambria" pitchFamily="34" charset="0"/>
                <a:ea typeface="Cambria" pitchFamily="34" charset="-122"/>
                <a:cs typeface="Cambria" pitchFamily="34" charset="-120"/>
              </a:rPr>
              <a:t>Recognizing failure</a:t>
            </a:r>
            <a:endParaRPr lang="en-US" sz="3480" dirty="0"/>
          </a:p>
        </p:txBody>
      </p:sp>
      <p:sp>
        <p:nvSpPr>
          <p:cNvPr id="4" name="Text 2"/>
          <p:cNvSpPr txBox="1"/>
          <p:nvPr/>
        </p:nvSpPr>
        <p:spPr>
          <a:xfrm>
            <a:off x="1088136" y="1426464"/>
            <a:ext cx="9985248" cy="384048"/>
          </a:xfrm>
          <a:prstGeom prst="rect">
            <a:avLst/>
          </a:prstGeom>
          <a:noFill/>
          <a:ln/>
        </p:spPr>
        <p:txBody>
          <a:bodyPr wrap="square" rtlCol="0" anchor="ctr"/>
          <a:lstStyle/>
          <a:p>
            <a:pPr indent="0" marL="0">
              <a:buNone/>
            </a:pPr>
            <a:r>
              <a:rPr lang="en-US" sz="1680" b="1" dirty="0">
                <a:solidFill>
                  <a:srgbClr val="142028"/>
                </a:solidFill>
                <a:latin typeface="Calibri" pitchFamily="34" charset="0"/>
                <a:ea typeface="Calibri" pitchFamily="34" charset="-122"/>
                <a:cs typeface="Calibri" pitchFamily="34" charset="-120"/>
              </a:rPr>
              <a:t>You are judging trajectory — is this going the right way — not one number.</a:t>
            </a:r>
            <a:endParaRPr lang="en-US" sz="1680" dirty="0"/>
          </a:p>
        </p:txBody>
      </p:sp>
      <p:sp>
        <p:nvSpPr>
          <p:cNvPr id="5" name="Shape 3"/>
          <p:cNvSpPr/>
          <p:nvPr/>
        </p:nvSpPr>
        <p:spPr>
          <a:xfrm>
            <a:off x="1088136" y="1953158"/>
            <a:ext cx="9985248" cy="493776"/>
          </a:xfrm>
          <a:prstGeom prst="roundRect">
            <a:avLst>
              <a:gd name="adj" fmla="val 13333"/>
            </a:avLst>
          </a:prstGeom>
          <a:solidFill>
            <a:srgbClr val="F6E7E3"/>
          </a:solidFill>
          <a:ln w="12700">
            <a:solidFill>
              <a:srgbClr val="8A2424"/>
            </a:solidFill>
            <a:prstDash val="solid"/>
          </a:ln>
        </p:spPr>
      </p:sp>
      <p:sp>
        <p:nvSpPr>
          <p:cNvPr id="6" name="Text 4"/>
          <p:cNvSpPr txBox="1"/>
          <p:nvPr/>
        </p:nvSpPr>
        <p:spPr>
          <a:xfrm>
            <a:off x="1417320" y="1953158"/>
            <a:ext cx="9326880" cy="493776"/>
          </a:xfrm>
          <a:prstGeom prst="rect">
            <a:avLst/>
          </a:prstGeom>
          <a:noFill/>
          <a:ln/>
        </p:spPr>
        <p:txBody>
          <a:bodyPr wrap="square" lIns="0" tIns="0" rIns="0" bIns="0" rtlCol="0" anchor="ctr"/>
          <a:lstStyle/>
          <a:p>
            <a:pPr indent="0" marL="0">
              <a:buNone/>
            </a:pPr>
            <a:r>
              <a:rPr lang="en-US" sz="1500" b="1" dirty="0">
                <a:solidFill>
                  <a:srgbClr val="142028"/>
                </a:solidFill>
                <a:latin typeface="Calibri" pitchFamily="34" charset="0"/>
                <a:ea typeface="Calibri" pitchFamily="34" charset="-122"/>
                <a:cs typeface="Calibri" pitchFamily="34" charset="-120"/>
              </a:rPr>
              <a:t>Work of breathing not coming down — still tripoding, still using accessory muscles, still short phrases</a:t>
            </a:r>
            <a:endParaRPr lang="en-US" sz="1500" dirty="0"/>
          </a:p>
        </p:txBody>
      </p:sp>
      <p:sp>
        <p:nvSpPr>
          <p:cNvPr id="7" name="Shape 5"/>
          <p:cNvSpPr/>
          <p:nvPr/>
        </p:nvSpPr>
        <p:spPr>
          <a:xfrm>
            <a:off x="1088136" y="2534717"/>
            <a:ext cx="9985248" cy="493776"/>
          </a:xfrm>
          <a:prstGeom prst="roundRect">
            <a:avLst>
              <a:gd name="adj" fmla="val 13333"/>
            </a:avLst>
          </a:prstGeom>
          <a:solidFill>
            <a:srgbClr val="F6E7E3"/>
          </a:solidFill>
          <a:ln w="12700">
            <a:solidFill>
              <a:srgbClr val="8A2424"/>
            </a:solidFill>
            <a:prstDash val="solid"/>
          </a:ln>
        </p:spPr>
      </p:sp>
      <p:sp>
        <p:nvSpPr>
          <p:cNvPr id="8" name="Text 6"/>
          <p:cNvSpPr txBox="1"/>
          <p:nvPr/>
        </p:nvSpPr>
        <p:spPr>
          <a:xfrm>
            <a:off x="1417320" y="2534717"/>
            <a:ext cx="9326880" cy="493776"/>
          </a:xfrm>
          <a:prstGeom prst="rect">
            <a:avLst/>
          </a:prstGeom>
          <a:noFill/>
          <a:ln/>
        </p:spPr>
        <p:txBody>
          <a:bodyPr wrap="square" lIns="0" tIns="0" rIns="0" bIns="0" rtlCol="0" anchor="ctr"/>
          <a:lstStyle/>
          <a:p>
            <a:pPr indent="0" marL="0">
              <a:buNone/>
            </a:pPr>
            <a:r>
              <a:rPr lang="en-US" sz="1500" b="1" dirty="0">
                <a:solidFill>
                  <a:srgbClr val="142028"/>
                </a:solidFill>
                <a:latin typeface="Calibri" pitchFamily="34" charset="0"/>
                <a:ea typeface="Calibri" pitchFamily="34" charset="-122"/>
                <a:cs typeface="Calibri" pitchFamily="34" charset="-120"/>
              </a:rPr>
              <a:t>Respiratory rate not coming down</a:t>
            </a:r>
            <a:endParaRPr lang="en-US" sz="1500" dirty="0"/>
          </a:p>
        </p:txBody>
      </p:sp>
      <p:sp>
        <p:nvSpPr>
          <p:cNvPr id="9" name="Shape 7"/>
          <p:cNvSpPr/>
          <p:nvPr/>
        </p:nvSpPr>
        <p:spPr>
          <a:xfrm>
            <a:off x="1088136" y="3116275"/>
            <a:ext cx="9985248" cy="493776"/>
          </a:xfrm>
          <a:prstGeom prst="roundRect">
            <a:avLst>
              <a:gd name="adj" fmla="val 13333"/>
            </a:avLst>
          </a:prstGeom>
          <a:solidFill>
            <a:srgbClr val="FBFAF7"/>
          </a:solidFill>
          <a:ln w="12700">
            <a:solidFill>
              <a:srgbClr val="F1ECE3"/>
            </a:solidFill>
            <a:prstDash val="solid"/>
          </a:ln>
        </p:spPr>
      </p:sp>
      <p:sp>
        <p:nvSpPr>
          <p:cNvPr id="10" name="Text 8"/>
          <p:cNvSpPr txBox="1"/>
          <p:nvPr/>
        </p:nvSpPr>
        <p:spPr>
          <a:xfrm>
            <a:off x="1417320" y="3116275"/>
            <a:ext cx="9326880" cy="493776"/>
          </a:xfrm>
          <a:prstGeom prst="rect">
            <a:avLst/>
          </a:prstGeom>
          <a:noFill/>
          <a:ln/>
        </p:spPr>
        <p:txBody>
          <a:bodyPr wrap="square" lIns="0" tIns="0" rIns="0" bIns="0" rtlCol="0" anchor="ctr"/>
          <a:lstStyle/>
          <a:p>
            <a:pPr indent="0" marL="0">
              <a:buNone/>
            </a:pPr>
            <a:r>
              <a:rPr lang="en-US" sz="1500" dirty="0">
                <a:solidFill>
                  <a:srgbClr val="142028"/>
                </a:solidFill>
                <a:latin typeface="Calibri" pitchFamily="34" charset="0"/>
                <a:ea typeface="Calibri" pitchFamily="34" charset="-122"/>
                <a:cs typeface="Calibri" pitchFamily="34" charset="-120"/>
              </a:rPr>
              <a:t>SpO2 not coming up</a:t>
            </a:r>
            <a:endParaRPr lang="en-US" sz="1500" dirty="0"/>
          </a:p>
        </p:txBody>
      </p:sp>
      <p:sp>
        <p:nvSpPr>
          <p:cNvPr id="11" name="Shape 9"/>
          <p:cNvSpPr/>
          <p:nvPr/>
        </p:nvSpPr>
        <p:spPr>
          <a:xfrm>
            <a:off x="1088136" y="3697834"/>
            <a:ext cx="9985248" cy="493776"/>
          </a:xfrm>
          <a:prstGeom prst="roundRect">
            <a:avLst>
              <a:gd name="adj" fmla="val 13333"/>
            </a:avLst>
          </a:prstGeom>
          <a:solidFill>
            <a:srgbClr val="FBFAF7"/>
          </a:solidFill>
          <a:ln w="12700">
            <a:solidFill>
              <a:srgbClr val="F1ECE3"/>
            </a:solidFill>
            <a:prstDash val="solid"/>
          </a:ln>
        </p:spPr>
      </p:sp>
      <p:sp>
        <p:nvSpPr>
          <p:cNvPr id="12" name="Text 10"/>
          <p:cNvSpPr txBox="1"/>
          <p:nvPr/>
        </p:nvSpPr>
        <p:spPr>
          <a:xfrm>
            <a:off x="1417320" y="3697834"/>
            <a:ext cx="9326880" cy="493776"/>
          </a:xfrm>
          <a:prstGeom prst="rect">
            <a:avLst/>
          </a:prstGeom>
          <a:noFill/>
          <a:ln/>
        </p:spPr>
        <p:txBody>
          <a:bodyPr wrap="square" lIns="0" tIns="0" rIns="0" bIns="0" rtlCol="0" anchor="ctr"/>
          <a:lstStyle/>
          <a:p>
            <a:pPr indent="0" marL="0">
              <a:buNone/>
            </a:pPr>
            <a:r>
              <a:rPr lang="en-US" sz="1500" dirty="0">
                <a:solidFill>
                  <a:srgbClr val="142028"/>
                </a:solidFill>
                <a:latin typeface="Calibri" pitchFamily="34" charset="0"/>
                <a:ea typeface="Calibri" pitchFamily="34" charset="-122"/>
                <a:cs typeface="Calibri" pitchFamily="34" charset="-120"/>
              </a:rPr>
              <a:t>EtCO2 rising in a patient whose work of breathing is NOT improving</a:t>
            </a:r>
            <a:endParaRPr lang="en-US" sz="1500" dirty="0"/>
          </a:p>
        </p:txBody>
      </p:sp>
      <p:sp>
        <p:nvSpPr>
          <p:cNvPr id="13" name="Shape 11"/>
          <p:cNvSpPr/>
          <p:nvPr/>
        </p:nvSpPr>
        <p:spPr>
          <a:xfrm>
            <a:off x="1088136" y="4279392"/>
            <a:ext cx="9985248" cy="493776"/>
          </a:xfrm>
          <a:prstGeom prst="roundRect">
            <a:avLst>
              <a:gd name="adj" fmla="val 13333"/>
            </a:avLst>
          </a:prstGeom>
          <a:solidFill>
            <a:srgbClr val="FBFAF7"/>
          </a:solidFill>
          <a:ln w="12700">
            <a:solidFill>
              <a:srgbClr val="F1ECE3"/>
            </a:solidFill>
            <a:prstDash val="solid"/>
          </a:ln>
        </p:spPr>
      </p:sp>
      <p:sp>
        <p:nvSpPr>
          <p:cNvPr id="14" name="Text 12"/>
          <p:cNvSpPr txBox="1"/>
          <p:nvPr/>
        </p:nvSpPr>
        <p:spPr>
          <a:xfrm>
            <a:off x="1417320" y="4279392"/>
            <a:ext cx="9326880" cy="493776"/>
          </a:xfrm>
          <a:prstGeom prst="rect">
            <a:avLst/>
          </a:prstGeom>
          <a:noFill/>
          <a:ln/>
        </p:spPr>
        <p:txBody>
          <a:bodyPr wrap="square" lIns="0" tIns="0" rIns="0" bIns="0" rtlCol="0" anchor="ctr"/>
          <a:lstStyle/>
          <a:p>
            <a:pPr indent="0" marL="0">
              <a:buNone/>
            </a:pPr>
            <a:r>
              <a:rPr lang="en-US" sz="1500" dirty="0">
                <a:solidFill>
                  <a:srgbClr val="142028"/>
                </a:solidFill>
                <a:latin typeface="Calibri" pitchFamily="34" charset="0"/>
                <a:ea typeface="Calibri" pitchFamily="34" charset="-122"/>
                <a:cs typeface="Calibri" pitchFamily="34" charset="-120"/>
              </a:rPr>
              <a:t>Mental status declining, or new agitation</a:t>
            </a:r>
            <a:endParaRPr lang="en-US" sz="1500" dirty="0"/>
          </a:p>
        </p:txBody>
      </p:sp>
      <p:sp>
        <p:nvSpPr>
          <p:cNvPr id="15" name="Shape 13"/>
          <p:cNvSpPr/>
          <p:nvPr/>
        </p:nvSpPr>
        <p:spPr>
          <a:xfrm>
            <a:off x="1088136" y="4860950"/>
            <a:ext cx="9985248" cy="493776"/>
          </a:xfrm>
          <a:prstGeom prst="roundRect">
            <a:avLst>
              <a:gd name="adj" fmla="val 13333"/>
            </a:avLst>
          </a:prstGeom>
          <a:solidFill>
            <a:srgbClr val="FBFAF7"/>
          </a:solidFill>
          <a:ln w="12700">
            <a:solidFill>
              <a:srgbClr val="F1ECE3"/>
            </a:solidFill>
            <a:prstDash val="solid"/>
          </a:ln>
        </p:spPr>
      </p:sp>
      <p:sp>
        <p:nvSpPr>
          <p:cNvPr id="16" name="Text 14"/>
          <p:cNvSpPr txBox="1"/>
          <p:nvPr/>
        </p:nvSpPr>
        <p:spPr>
          <a:xfrm>
            <a:off x="1417320" y="4860950"/>
            <a:ext cx="9326880" cy="493776"/>
          </a:xfrm>
          <a:prstGeom prst="rect">
            <a:avLst/>
          </a:prstGeom>
          <a:noFill/>
          <a:ln/>
        </p:spPr>
        <p:txBody>
          <a:bodyPr wrap="square" lIns="0" tIns="0" rIns="0" bIns="0" rtlCol="0" anchor="ctr"/>
          <a:lstStyle/>
          <a:p>
            <a:pPr indent="0" marL="0">
              <a:buNone/>
            </a:pPr>
            <a:r>
              <a:rPr lang="en-US" sz="1500" dirty="0">
                <a:solidFill>
                  <a:srgbClr val="142028"/>
                </a:solidFill>
                <a:latin typeface="Calibri" pitchFamily="34" charset="0"/>
                <a:ea typeface="Calibri" pitchFamily="34" charset="-122"/>
                <a:cs typeface="Calibri" pitchFamily="34" charset="-120"/>
              </a:rPr>
              <a:t>New hypotension after initiation</a:t>
            </a:r>
            <a:endParaRPr lang="en-US" sz="1500" dirty="0"/>
          </a:p>
        </p:txBody>
      </p:sp>
      <p:sp>
        <p:nvSpPr>
          <p:cNvPr id="17" name="Shape 15"/>
          <p:cNvSpPr/>
          <p:nvPr/>
        </p:nvSpPr>
        <p:spPr>
          <a:xfrm>
            <a:off x="1088136" y="5442509"/>
            <a:ext cx="9985248" cy="493776"/>
          </a:xfrm>
          <a:prstGeom prst="roundRect">
            <a:avLst>
              <a:gd name="adj" fmla="val 13333"/>
            </a:avLst>
          </a:prstGeom>
          <a:solidFill>
            <a:srgbClr val="FBFAF7"/>
          </a:solidFill>
          <a:ln w="12700">
            <a:solidFill>
              <a:srgbClr val="F1ECE3"/>
            </a:solidFill>
            <a:prstDash val="solid"/>
          </a:ln>
        </p:spPr>
      </p:sp>
      <p:sp>
        <p:nvSpPr>
          <p:cNvPr id="18" name="Text 16"/>
          <p:cNvSpPr txBox="1"/>
          <p:nvPr/>
        </p:nvSpPr>
        <p:spPr>
          <a:xfrm>
            <a:off x="1417320" y="5442509"/>
            <a:ext cx="9326880" cy="493776"/>
          </a:xfrm>
          <a:prstGeom prst="rect">
            <a:avLst/>
          </a:prstGeom>
          <a:noFill/>
          <a:ln/>
        </p:spPr>
        <p:txBody>
          <a:bodyPr wrap="square" lIns="0" tIns="0" rIns="0" bIns="0" rtlCol="0" anchor="ctr"/>
          <a:lstStyle/>
          <a:p>
            <a:pPr indent="0" marL="0">
              <a:buNone/>
            </a:pPr>
            <a:r>
              <a:rPr lang="en-US" sz="1500" dirty="0">
                <a:solidFill>
                  <a:srgbClr val="142028"/>
                </a:solidFill>
                <a:latin typeface="Calibri" pitchFamily="34" charset="0"/>
                <a:ea typeface="Calibri" pitchFamily="34" charset="-122"/>
                <a:cs typeface="Calibri" pitchFamily="34" charset="-120"/>
              </a:rPr>
              <a:t>Losing tolerance of the mask</a:t>
            </a:r>
            <a:endParaRPr lang="en-US" sz="1500" dirty="0"/>
          </a:p>
        </p:txBody>
      </p:sp>
      <p:sp>
        <p:nvSpPr>
          <p:cNvPr id="19" name="Shape 17"/>
          <p:cNvSpPr/>
          <p:nvPr/>
        </p:nvSpPr>
        <p:spPr>
          <a:xfrm>
            <a:off x="1088136" y="6089904"/>
            <a:ext cx="9985248" cy="438912"/>
          </a:xfrm>
          <a:prstGeom prst="roundRect">
            <a:avLst>
              <a:gd name="adj" fmla="val 15000"/>
            </a:avLst>
          </a:prstGeom>
          <a:solidFill>
            <a:srgbClr val="0E1920"/>
          </a:solidFill>
          <a:ln w="12700">
            <a:solidFill>
              <a:srgbClr val="0E1920"/>
            </a:solidFill>
            <a:prstDash val="solid"/>
          </a:ln>
        </p:spPr>
      </p:sp>
      <p:sp>
        <p:nvSpPr>
          <p:cNvPr id="20" name="Text 18"/>
          <p:cNvSpPr txBox="1"/>
          <p:nvPr/>
        </p:nvSpPr>
        <p:spPr>
          <a:xfrm>
            <a:off x="1417320" y="6089904"/>
            <a:ext cx="9326880" cy="438912"/>
          </a:xfrm>
          <a:prstGeom prst="rect">
            <a:avLst/>
          </a:prstGeom>
          <a:noFill/>
          <a:ln/>
        </p:spPr>
        <p:txBody>
          <a:bodyPr wrap="square" lIns="0" tIns="0" rIns="0" bIns="0" rtlCol="0" anchor="ctr"/>
          <a:lstStyle/>
          <a:p>
            <a:pPr indent="0" marL="0">
              <a:buNone/>
            </a:pPr>
            <a:r>
              <a:rPr lang="en-US" sz="1500" b="1" dirty="0">
                <a:solidFill>
                  <a:srgbClr val="FFFFFF"/>
                </a:solidFill>
                <a:latin typeface="Calibri" pitchFamily="34" charset="0"/>
                <a:ea typeface="Calibri" pitchFamily="34" charset="-122"/>
                <a:cs typeface="Calibri" pitchFamily="34" charset="-120"/>
              </a:rPr>
              <a:t>In a COPD patient, look for these EARLIER than you would in a wet patient.</a:t>
            </a:r>
            <a:endParaRPr lang="en-US" sz="1500" dirty="0"/>
          </a:p>
        </p:txBody>
      </p:sp>
      <p:sp>
        <p:nvSpPr>
          <p:cNvPr id="21" name="SlideNumber 30"/>
          <p:cNvSpPr txBox="1"/>
          <p:nvPr/>
        </p:nvSpPr>
        <p:spPr>
          <a:xfrm>
            <a:off x="11430000" y="6470000"/>
            <a:ext cx="560000" cy="260000"/>
          </a:xfrm>
          <a:prstGeom prst="rect">
            <a:avLst/>
          </a:prstGeom>
          <a:noFill/>
        </p:spPr>
        <p:txBody>
          <a:bodyPr wrap="none" lIns="0" rIns="0" tIns="0" bIns="0" anchor="ctr">
            <a:spAutoFit/>
          </a:bodyPr>
          <a:lstStyle/>
          <a:p>
            <a:pPr algn="r"/>
            <a:r>
              <a:rPr sz="1300" b="1">
                <a:solidFill>
                  <a:srgbClr val="142028"/>
                </a:solidFill>
                <a:latin typeface="Calibri"/>
              </a:rPr>
              <a:t>30</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name="Slide 30">
    <p:bg>
      <p:bgPr>
        <a:solidFill>
          <a:srgbClr val="FFFFFF"/>
        </a:solidFill>
      </p:bgPr>
    </p:bg>
    <p:spTree>
      <p:nvGrpSpPr>
        <p:cNvPr id="1" name=""/>
        <p:cNvGrpSpPr/>
        <p:nvPr/>
      </p:nvGrpSpPr>
      <p:grpSpPr>
        <a:xfrm>
          <a:off x="0" y="0"/>
          <a:ext cx="0" cy="0"/>
          <a:chOff x="0" y="0"/>
          <a:chExt cx="0" cy="0"/>
        </a:xfrm>
      </p:grpSpPr>
      <p:sp>
        <p:nvSpPr>
          <p:cNvPr id="2" name="Text 0"/>
          <p:cNvSpPr txBox="1"/>
          <p:nvPr/>
        </p:nvSpPr>
        <p:spPr>
          <a:xfrm>
            <a:off x="1033272" y="329184"/>
            <a:ext cx="9875520" cy="329184"/>
          </a:xfrm>
          <a:prstGeom prst="rect">
            <a:avLst/>
          </a:prstGeom>
          <a:noFill/>
          <a:ln/>
        </p:spPr>
        <p:txBody>
          <a:bodyPr wrap="square" rtlCol="0" anchor="ctr"/>
          <a:lstStyle/>
          <a:p>
            <a:pPr indent="0" marL="0">
              <a:buNone/>
            </a:pPr>
            <a:r>
              <a:rPr lang="en-US" sz="1320" b="1" spc="240" kern="0" dirty="0">
                <a:solidFill>
                  <a:srgbClr val="8A2424"/>
                </a:solidFill>
                <a:latin typeface="Calibri" pitchFamily="34" charset="0"/>
                <a:ea typeface="Calibri" pitchFamily="34" charset="-122"/>
                <a:cs typeface="Calibri" pitchFamily="34" charset="-120"/>
              </a:rPr>
              <a:t>THE LADDER — WHAT YOU CAN DO NOW</a:t>
            </a:r>
            <a:endParaRPr lang="en-US" sz="1320" dirty="0"/>
          </a:p>
        </p:txBody>
      </p:sp>
      <p:sp>
        <p:nvSpPr>
          <p:cNvPr id="3" name="Text 1"/>
          <p:cNvSpPr txBox="1"/>
          <p:nvPr/>
        </p:nvSpPr>
        <p:spPr>
          <a:xfrm>
            <a:off x="1033272" y="658368"/>
            <a:ext cx="9875520" cy="603504"/>
          </a:xfrm>
          <a:prstGeom prst="rect">
            <a:avLst/>
          </a:prstGeom>
          <a:noFill/>
          <a:ln/>
        </p:spPr>
        <p:txBody>
          <a:bodyPr wrap="square" rtlCol="0" anchor="ctr"/>
          <a:lstStyle/>
          <a:p>
            <a:pPr indent="0" marL="0">
              <a:buNone/>
            </a:pPr>
            <a:r>
              <a:rPr lang="en-US" sz="3600" b="1" dirty="0">
                <a:solidFill>
                  <a:srgbClr val="142028"/>
                </a:solidFill>
                <a:latin typeface="Cambria" pitchFamily="34" charset="0"/>
                <a:ea typeface="Cambria" pitchFamily="34" charset="-122"/>
                <a:cs typeface="Cambria" pitchFamily="34" charset="-120"/>
              </a:rPr>
              <a:t>Titrate up to 13.</a:t>
            </a:r>
            <a:endParaRPr lang="en-US" sz="3600" dirty="0"/>
          </a:p>
        </p:txBody>
      </p:sp>
      <p:sp>
        <p:nvSpPr>
          <p:cNvPr id="4" name="Text 2"/>
          <p:cNvSpPr txBox="1"/>
          <p:nvPr/>
        </p:nvSpPr>
        <p:spPr>
          <a:xfrm>
            <a:off x="1033272" y="1228954"/>
            <a:ext cx="9875520" cy="603504"/>
          </a:xfrm>
          <a:prstGeom prst="rect">
            <a:avLst/>
          </a:prstGeom>
          <a:noFill/>
          <a:ln/>
        </p:spPr>
        <p:txBody>
          <a:bodyPr wrap="square" rtlCol="0" anchor="ctr"/>
          <a:lstStyle/>
          <a:p>
            <a:pPr indent="0" marL="0">
              <a:buNone/>
            </a:pPr>
            <a:r>
              <a:rPr lang="en-US" sz="3600" b="1" dirty="0">
                <a:solidFill>
                  <a:srgbClr val="8A2424"/>
                </a:solidFill>
                <a:latin typeface="Cambria" pitchFamily="34" charset="0"/>
                <a:ea typeface="Cambria" pitchFamily="34" charset="-122"/>
                <a:cs typeface="Cambria" pitchFamily="34" charset="-120"/>
              </a:rPr>
              <a:t>Past 13, escalate.</a:t>
            </a:r>
            <a:endParaRPr lang="en-US" sz="3600" dirty="0"/>
          </a:p>
        </p:txBody>
      </p:sp>
      <p:sp>
        <p:nvSpPr>
          <p:cNvPr id="5" name="Shape 3"/>
          <p:cNvSpPr/>
          <p:nvPr/>
        </p:nvSpPr>
        <p:spPr>
          <a:xfrm>
            <a:off x="1088136" y="2029968"/>
            <a:ext cx="9985248" cy="790042"/>
          </a:xfrm>
          <a:prstGeom prst="roundRect">
            <a:avLst>
              <a:gd name="adj" fmla="val 8333"/>
            </a:avLst>
          </a:prstGeom>
          <a:solidFill>
            <a:srgbClr val="F6E7E3"/>
          </a:solidFill>
          <a:ln w="12700">
            <a:solidFill>
              <a:srgbClr val="8A2424"/>
            </a:solidFill>
            <a:prstDash val="solid"/>
          </a:ln>
        </p:spPr>
      </p:sp>
      <p:sp>
        <p:nvSpPr>
          <p:cNvPr id="6" name="Text 4"/>
          <p:cNvSpPr txBox="1"/>
          <p:nvPr/>
        </p:nvSpPr>
        <p:spPr>
          <a:xfrm>
            <a:off x="1417320" y="2029968"/>
            <a:ext cx="9326880" cy="790042"/>
          </a:xfrm>
          <a:prstGeom prst="rect">
            <a:avLst/>
          </a:prstGeom>
          <a:noFill/>
          <a:ln/>
        </p:spPr>
        <p:txBody>
          <a:bodyPr wrap="square" lIns="0" tIns="0" rIns="0" bIns="0" rtlCol="0" anchor="ctr"/>
          <a:lstStyle/>
          <a:p>
            <a:pPr indent="0" marL="0">
              <a:buNone/>
            </a:pPr>
            <a:r>
              <a:rPr lang="en-US" sz="1620" b="1" dirty="0">
                <a:solidFill>
                  <a:srgbClr val="8A2424"/>
                </a:solidFill>
                <a:latin typeface="Calibri" pitchFamily="34" charset="0"/>
                <a:ea typeface="Calibri" pitchFamily="34" charset="-122"/>
                <a:cs typeface="Calibri" pitchFamily="34" charset="-120"/>
              </a:rPr>
              <a:t>Below 13, turning it up is treatment. Past 13 it never is — more flow only buys a leaking mask and a faster-emptying cylinder. If climbing is not helping, stop climbing.</a:t>
            </a:r>
            <a:endParaRPr lang="en-US" sz="1620" dirty="0"/>
          </a:p>
        </p:txBody>
      </p:sp>
      <p:sp>
        <p:nvSpPr>
          <p:cNvPr id="7" name="Shape 5"/>
          <p:cNvSpPr/>
          <p:nvPr/>
        </p:nvSpPr>
        <p:spPr>
          <a:xfrm>
            <a:off x="1143000" y="3160166"/>
            <a:ext cx="460858" cy="460858"/>
          </a:xfrm>
          <a:prstGeom prst="ellipse">
            <a:avLst/>
          </a:prstGeom>
          <a:solidFill>
            <a:srgbClr val="BE5504"/>
          </a:solidFill>
          <a:ln w="12700">
            <a:solidFill>
              <a:srgbClr val="BE5504"/>
            </a:solidFill>
            <a:prstDash val="solid"/>
          </a:ln>
        </p:spPr>
      </p:sp>
      <p:sp>
        <p:nvSpPr>
          <p:cNvPr id="8" name="Text 6"/>
          <p:cNvSpPr txBox="1"/>
          <p:nvPr/>
        </p:nvSpPr>
        <p:spPr>
          <a:xfrm>
            <a:off x="1143000" y="3160166"/>
            <a:ext cx="460858" cy="460858"/>
          </a:xfrm>
          <a:prstGeom prst="rect">
            <a:avLst/>
          </a:prstGeom>
          <a:noFill/>
          <a:ln/>
        </p:spPr>
        <p:txBody>
          <a:bodyPr wrap="square" lIns="0" tIns="0" rIns="0" bIns="0" rtlCol="0" anchor="ctr"/>
          <a:lstStyle/>
          <a:p>
            <a:pPr algn="ctr" indent="0" marL="0">
              <a:buNone/>
            </a:pPr>
            <a:r>
              <a:rPr lang="en-US" sz="1440" b="1" dirty="0">
                <a:solidFill>
                  <a:srgbClr val="FFFFFF"/>
                </a:solidFill>
                <a:latin typeface="Calibri" pitchFamily="34" charset="0"/>
                <a:ea typeface="Calibri" pitchFamily="34" charset="-122"/>
                <a:cs typeface="Calibri" pitchFamily="34" charset="-120"/>
              </a:rPr>
              <a:t>1</a:t>
            </a:r>
            <a:endParaRPr lang="en-US" sz="1440" dirty="0"/>
          </a:p>
        </p:txBody>
      </p:sp>
      <p:sp>
        <p:nvSpPr>
          <p:cNvPr id="9" name="Shape 7"/>
          <p:cNvSpPr/>
          <p:nvPr/>
        </p:nvSpPr>
        <p:spPr>
          <a:xfrm>
            <a:off x="1801368" y="3050438"/>
            <a:ext cx="9272016" cy="680314"/>
          </a:xfrm>
          <a:prstGeom prst="roundRect">
            <a:avLst>
              <a:gd name="adj" fmla="val 9677"/>
            </a:avLst>
          </a:prstGeom>
          <a:solidFill>
            <a:srgbClr val="FBFAF7"/>
          </a:solidFill>
          <a:ln w="12700">
            <a:solidFill>
              <a:srgbClr val="F1ECE3"/>
            </a:solidFill>
            <a:prstDash val="solid"/>
          </a:ln>
        </p:spPr>
      </p:sp>
      <p:sp>
        <p:nvSpPr>
          <p:cNvPr id="10" name="Text 8"/>
          <p:cNvSpPr txBox="1"/>
          <p:nvPr/>
        </p:nvSpPr>
        <p:spPr>
          <a:xfrm>
            <a:off x="2075688" y="3050438"/>
            <a:ext cx="3621024" cy="680314"/>
          </a:xfrm>
          <a:prstGeom prst="rect">
            <a:avLst/>
          </a:prstGeom>
          <a:noFill/>
          <a:ln/>
        </p:spPr>
        <p:txBody>
          <a:bodyPr wrap="square" lIns="0" tIns="0" rIns="0" bIns="0" rtlCol="0" anchor="ctr"/>
          <a:lstStyle/>
          <a:p>
            <a:pPr indent="0" marL="0">
              <a:buNone/>
            </a:pPr>
            <a:r>
              <a:rPr lang="en-US" sz="1560" b="1" dirty="0">
                <a:solidFill>
                  <a:srgbClr val="142028"/>
                </a:solidFill>
                <a:latin typeface="Calibri" pitchFamily="34" charset="0"/>
                <a:ea typeface="Calibri" pitchFamily="34" charset="-122"/>
                <a:cs typeface="Calibri" pitchFamily="34" charset="-120"/>
              </a:rPr>
              <a:t>Recheck the reversible things</a:t>
            </a:r>
            <a:endParaRPr lang="en-US" sz="1560" dirty="0"/>
          </a:p>
        </p:txBody>
      </p:sp>
      <p:sp>
        <p:nvSpPr>
          <p:cNvPr id="11" name="Text 9"/>
          <p:cNvSpPr txBox="1"/>
          <p:nvPr/>
        </p:nvSpPr>
        <p:spPr>
          <a:xfrm>
            <a:off x="5806440" y="3050438"/>
            <a:ext cx="5047488" cy="680314"/>
          </a:xfrm>
          <a:prstGeom prst="rect">
            <a:avLst/>
          </a:prstGeom>
          <a:noFill/>
          <a:ln/>
        </p:spPr>
        <p:txBody>
          <a:bodyPr wrap="square" lIns="0" tIns="0" rIns="0" bIns="0" rtlCol="0" anchor="ctr"/>
          <a:lstStyle/>
          <a:p>
            <a:pPr indent="0" marL="0">
              <a:buNone/>
            </a:pPr>
            <a:r>
              <a:rPr lang="en-US" sz="1320" dirty="0">
                <a:solidFill>
                  <a:srgbClr val="3A4955"/>
                </a:solidFill>
                <a:latin typeface="Calibri" pitchFamily="34" charset="0"/>
                <a:ea typeface="Calibri" pitchFamily="34" charset="-122"/>
                <a:cs typeface="Calibri" pitchFamily="34" charset="-120"/>
              </a:rPr>
              <a:t>Seal · kinked tubing · cylinder contents · is the flow where you set it · is the gauge moving</a:t>
            </a:r>
            <a:endParaRPr lang="en-US" sz="1320" dirty="0"/>
          </a:p>
        </p:txBody>
      </p:sp>
      <p:sp>
        <p:nvSpPr>
          <p:cNvPr id="12" name="Shape 10"/>
          <p:cNvSpPr/>
          <p:nvPr/>
        </p:nvSpPr>
        <p:spPr>
          <a:xfrm>
            <a:off x="1143000" y="3950208"/>
            <a:ext cx="460858" cy="460858"/>
          </a:xfrm>
          <a:prstGeom prst="ellipse">
            <a:avLst/>
          </a:prstGeom>
          <a:solidFill>
            <a:srgbClr val="BE5504"/>
          </a:solidFill>
          <a:ln w="12700">
            <a:solidFill>
              <a:srgbClr val="BE5504"/>
            </a:solidFill>
            <a:prstDash val="solid"/>
          </a:ln>
        </p:spPr>
      </p:sp>
      <p:sp>
        <p:nvSpPr>
          <p:cNvPr id="13" name="Text 11"/>
          <p:cNvSpPr txBox="1"/>
          <p:nvPr/>
        </p:nvSpPr>
        <p:spPr>
          <a:xfrm>
            <a:off x="1143000" y="3950208"/>
            <a:ext cx="460858" cy="460858"/>
          </a:xfrm>
          <a:prstGeom prst="rect">
            <a:avLst/>
          </a:prstGeom>
          <a:noFill/>
          <a:ln/>
        </p:spPr>
        <p:txBody>
          <a:bodyPr wrap="square" lIns="0" tIns="0" rIns="0" bIns="0" rtlCol="0" anchor="ctr"/>
          <a:lstStyle/>
          <a:p>
            <a:pPr algn="ctr" indent="0" marL="0">
              <a:buNone/>
            </a:pPr>
            <a:r>
              <a:rPr lang="en-US" sz="1440" b="1" dirty="0">
                <a:solidFill>
                  <a:srgbClr val="FFFFFF"/>
                </a:solidFill>
                <a:latin typeface="Calibri" pitchFamily="34" charset="0"/>
                <a:ea typeface="Calibri" pitchFamily="34" charset="-122"/>
                <a:cs typeface="Calibri" pitchFamily="34" charset="-120"/>
              </a:rPr>
              <a:t>2</a:t>
            </a:r>
            <a:endParaRPr lang="en-US" sz="1440" dirty="0"/>
          </a:p>
        </p:txBody>
      </p:sp>
      <p:sp>
        <p:nvSpPr>
          <p:cNvPr id="14" name="Shape 12"/>
          <p:cNvSpPr/>
          <p:nvPr/>
        </p:nvSpPr>
        <p:spPr>
          <a:xfrm>
            <a:off x="1801368" y="3840480"/>
            <a:ext cx="9272016" cy="680314"/>
          </a:xfrm>
          <a:prstGeom prst="roundRect">
            <a:avLst>
              <a:gd name="adj" fmla="val 9677"/>
            </a:avLst>
          </a:prstGeom>
          <a:solidFill>
            <a:srgbClr val="FBFAF7"/>
          </a:solidFill>
          <a:ln w="12700">
            <a:solidFill>
              <a:srgbClr val="F1ECE3"/>
            </a:solidFill>
            <a:prstDash val="solid"/>
          </a:ln>
        </p:spPr>
      </p:sp>
      <p:sp>
        <p:nvSpPr>
          <p:cNvPr id="15" name="Text 13"/>
          <p:cNvSpPr txBox="1"/>
          <p:nvPr/>
        </p:nvSpPr>
        <p:spPr>
          <a:xfrm>
            <a:off x="2075688" y="3840480"/>
            <a:ext cx="3621024" cy="680314"/>
          </a:xfrm>
          <a:prstGeom prst="rect">
            <a:avLst/>
          </a:prstGeom>
          <a:noFill/>
          <a:ln/>
        </p:spPr>
        <p:txBody>
          <a:bodyPr wrap="square" lIns="0" tIns="0" rIns="0" bIns="0" rtlCol="0" anchor="ctr"/>
          <a:lstStyle/>
          <a:p>
            <a:pPr indent="0" marL="0">
              <a:buNone/>
            </a:pPr>
            <a:r>
              <a:rPr lang="en-US" sz="1560" b="1" dirty="0">
                <a:solidFill>
                  <a:srgbClr val="142028"/>
                </a:solidFill>
                <a:latin typeface="Calibri" pitchFamily="34" charset="0"/>
                <a:ea typeface="Calibri" pitchFamily="34" charset="-122"/>
                <a:cs typeface="Calibri" pitchFamily="34" charset="-120"/>
              </a:rPr>
              <a:t>Call for help EARLY</a:t>
            </a:r>
            <a:endParaRPr lang="en-US" sz="1560" dirty="0"/>
          </a:p>
        </p:txBody>
      </p:sp>
      <p:sp>
        <p:nvSpPr>
          <p:cNvPr id="16" name="Text 14"/>
          <p:cNvSpPr txBox="1"/>
          <p:nvPr/>
        </p:nvSpPr>
        <p:spPr>
          <a:xfrm>
            <a:off x="5806440" y="3840480"/>
            <a:ext cx="5047488" cy="680314"/>
          </a:xfrm>
          <a:prstGeom prst="rect">
            <a:avLst/>
          </a:prstGeom>
          <a:noFill/>
          <a:ln/>
        </p:spPr>
        <p:txBody>
          <a:bodyPr wrap="square" lIns="0" tIns="0" rIns="0" bIns="0" rtlCol="0" anchor="ctr"/>
          <a:lstStyle/>
          <a:p>
            <a:pPr indent="0" marL="0">
              <a:buNone/>
            </a:pPr>
            <a:r>
              <a:rPr lang="en-US" sz="1320" dirty="0">
                <a:solidFill>
                  <a:srgbClr val="3A4955"/>
                </a:solidFill>
                <a:latin typeface="Calibri" pitchFamily="34" charset="0"/>
                <a:ea typeface="Calibri" pitchFamily="34" charset="-122"/>
                <a:cs typeface="Calibri" pitchFamily="34" charset="-120"/>
              </a:rPr>
              <a:t>Medical control and/or ALS intercept — while you still have road left, not at the point of collapse</a:t>
            </a:r>
            <a:endParaRPr lang="en-US" sz="1320" dirty="0"/>
          </a:p>
        </p:txBody>
      </p:sp>
      <p:sp>
        <p:nvSpPr>
          <p:cNvPr id="17" name="Shape 15"/>
          <p:cNvSpPr/>
          <p:nvPr/>
        </p:nvSpPr>
        <p:spPr>
          <a:xfrm>
            <a:off x="1143000" y="4740250"/>
            <a:ext cx="460858" cy="460858"/>
          </a:xfrm>
          <a:prstGeom prst="ellipse">
            <a:avLst/>
          </a:prstGeom>
          <a:solidFill>
            <a:srgbClr val="BE5504"/>
          </a:solidFill>
          <a:ln w="12700">
            <a:solidFill>
              <a:srgbClr val="BE5504"/>
            </a:solidFill>
            <a:prstDash val="solid"/>
          </a:ln>
        </p:spPr>
      </p:sp>
      <p:sp>
        <p:nvSpPr>
          <p:cNvPr id="18" name="Text 16"/>
          <p:cNvSpPr txBox="1"/>
          <p:nvPr/>
        </p:nvSpPr>
        <p:spPr>
          <a:xfrm>
            <a:off x="1143000" y="4740250"/>
            <a:ext cx="460858" cy="460858"/>
          </a:xfrm>
          <a:prstGeom prst="rect">
            <a:avLst/>
          </a:prstGeom>
          <a:noFill/>
          <a:ln/>
        </p:spPr>
        <p:txBody>
          <a:bodyPr wrap="square" lIns="0" tIns="0" rIns="0" bIns="0" rtlCol="0" anchor="ctr"/>
          <a:lstStyle/>
          <a:p>
            <a:pPr algn="ctr" indent="0" marL="0">
              <a:buNone/>
            </a:pPr>
            <a:r>
              <a:rPr lang="en-US" sz="1440" b="1" dirty="0">
                <a:solidFill>
                  <a:srgbClr val="FFFFFF"/>
                </a:solidFill>
                <a:latin typeface="Calibri" pitchFamily="34" charset="0"/>
                <a:ea typeface="Calibri" pitchFamily="34" charset="-122"/>
                <a:cs typeface="Calibri" pitchFamily="34" charset="-120"/>
              </a:rPr>
              <a:t>3</a:t>
            </a:r>
            <a:endParaRPr lang="en-US" sz="1440" dirty="0"/>
          </a:p>
        </p:txBody>
      </p:sp>
      <p:sp>
        <p:nvSpPr>
          <p:cNvPr id="19" name="Shape 17"/>
          <p:cNvSpPr/>
          <p:nvPr/>
        </p:nvSpPr>
        <p:spPr>
          <a:xfrm>
            <a:off x="1801368" y="4630522"/>
            <a:ext cx="9272016" cy="680314"/>
          </a:xfrm>
          <a:prstGeom prst="roundRect">
            <a:avLst>
              <a:gd name="adj" fmla="val 9677"/>
            </a:avLst>
          </a:prstGeom>
          <a:solidFill>
            <a:srgbClr val="FBFAF7"/>
          </a:solidFill>
          <a:ln w="12700">
            <a:solidFill>
              <a:srgbClr val="F1ECE3"/>
            </a:solidFill>
            <a:prstDash val="solid"/>
          </a:ln>
        </p:spPr>
      </p:sp>
      <p:sp>
        <p:nvSpPr>
          <p:cNvPr id="20" name="Text 18"/>
          <p:cNvSpPr txBox="1"/>
          <p:nvPr/>
        </p:nvSpPr>
        <p:spPr>
          <a:xfrm>
            <a:off x="2075688" y="4630522"/>
            <a:ext cx="3621024" cy="680314"/>
          </a:xfrm>
          <a:prstGeom prst="rect">
            <a:avLst/>
          </a:prstGeom>
          <a:noFill/>
          <a:ln/>
        </p:spPr>
        <p:txBody>
          <a:bodyPr wrap="square" lIns="0" tIns="0" rIns="0" bIns="0" rtlCol="0" anchor="ctr"/>
          <a:lstStyle/>
          <a:p>
            <a:pPr indent="0" marL="0">
              <a:buNone/>
            </a:pPr>
            <a:r>
              <a:rPr lang="en-US" sz="1560" b="1" dirty="0">
                <a:solidFill>
                  <a:srgbClr val="142028"/>
                </a:solidFill>
                <a:latin typeface="Calibri" pitchFamily="34" charset="0"/>
                <a:ea typeface="Calibri" pitchFamily="34" charset="-122"/>
                <a:cs typeface="Calibri" pitchFamily="34" charset="-120"/>
              </a:rPr>
              <a:t>BVM with a PEEP valve — and know how to ASSIST</a:t>
            </a:r>
            <a:endParaRPr lang="en-US" sz="1560" dirty="0"/>
          </a:p>
        </p:txBody>
      </p:sp>
      <p:sp>
        <p:nvSpPr>
          <p:cNvPr id="21" name="Text 19"/>
          <p:cNvSpPr txBox="1"/>
          <p:nvPr/>
        </p:nvSpPr>
        <p:spPr>
          <a:xfrm>
            <a:off x="5806440" y="4630522"/>
            <a:ext cx="5047488" cy="680314"/>
          </a:xfrm>
          <a:prstGeom prst="rect">
            <a:avLst/>
          </a:prstGeom>
          <a:noFill/>
          <a:ln/>
        </p:spPr>
        <p:txBody>
          <a:bodyPr wrap="square" lIns="0" tIns="0" rIns="0" bIns="0" rtlCol="0" anchor="ctr"/>
          <a:lstStyle/>
          <a:p>
            <a:pPr indent="0" marL="0">
              <a:buNone/>
            </a:pPr>
            <a:r>
              <a:rPr lang="en-US" sz="1320" dirty="0">
                <a:solidFill>
                  <a:srgbClr val="3A4955"/>
                </a:solidFill>
                <a:latin typeface="Calibri" pitchFamily="34" charset="0"/>
                <a:ea typeface="Calibri" pitchFamily="34" charset="-122"/>
                <a:cs typeface="Calibri" pitchFamily="34" charset="-120"/>
              </a:rPr>
              <a:t>Timed to the patient's own breaths, it adds the inspiratory support CPAP cannot. It is the answer to the 13 cm ceiling and to the CO2 patient. Do not go looking for it during an arrest.</a:t>
            </a:r>
            <a:endParaRPr lang="en-US" sz="1320" dirty="0"/>
          </a:p>
        </p:txBody>
      </p:sp>
      <p:sp>
        <p:nvSpPr>
          <p:cNvPr id="22" name="Shape 20"/>
          <p:cNvSpPr/>
          <p:nvPr/>
        </p:nvSpPr>
        <p:spPr>
          <a:xfrm>
            <a:off x="1143000" y="5530291"/>
            <a:ext cx="460858" cy="460858"/>
          </a:xfrm>
          <a:prstGeom prst="ellipse">
            <a:avLst/>
          </a:prstGeom>
          <a:solidFill>
            <a:srgbClr val="8A2424"/>
          </a:solidFill>
          <a:ln w="12700">
            <a:solidFill>
              <a:srgbClr val="8A2424"/>
            </a:solidFill>
            <a:prstDash val="solid"/>
          </a:ln>
        </p:spPr>
      </p:sp>
      <p:sp>
        <p:nvSpPr>
          <p:cNvPr id="23" name="Text 21"/>
          <p:cNvSpPr txBox="1"/>
          <p:nvPr/>
        </p:nvSpPr>
        <p:spPr>
          <a:xfrm>
            <a:off x="1143000" y="5530291"/>
            <a:ext cx="460858" cy="460858"/>
          </a:xfrm>
          <a:prstGeom prst="rect">
            <a:avLst/>
          </a:prstGeom>
          <a:noFill/>
          <a:ln/>
        </p:spPr>
        <p:txBody>
          <a:bodyPr wrap="square" lIns="0" tIns="0" rIns="0" bIns="0" rtlCol="0" anchor="ctr"/>
          <a:lstStyle/>
          <a:p>
            <a:pPr algn="ctr" indent="0" marL="0">
              <a:buNone/>
            </a:pPr>
            <a:r>
              <a:rPr lang="en-US" sz="1440" b="1" dirty="0">
                <a:solidFill>
                  <a:srgbClr val="FFFFFF"/>
                </a:solidFill>
                <a:latin typeface="Calibri" pitchFamily="34" charset="0"/>
                <a:ea typeface="Calibri" pitchFamily="34" charset="-122"/>
                <a:cs typeface="Calibri" pitchFamily="34" charset="-120"/>
              </a:rPr>
              <a:t>4</a:t>
            </a:r>
            <a:endParaRPr lang="en-US" sz="1440" dirty="0"/>
          </a:p>
        </p:txBody>
      </p:sp>
      <p:sp>
        <p:nvSpPr>
          <p:cNvPr id="24" name="Shape 22"/>
          <p:cNvSpPr/>
          <p:nvPr/>
        </p:nvSpPr>
        <p:spPr>
          <a:xfrm>
            <a:off x="1801368" y="5420563"/>
            <a:ext cx="9272016" cy="680314"/>
          </a:xfrm>
          <a:prstGeom prst="roundRect">
            <a:avLst>
              <a:gd name="adj" fmla="val 9677"/>
            </a:avLst>
          </a:prstGeom>
          <a:solidFill>
            <a:srgbClr val="F6E7E3"/>
          </a:solidFill>
          <a:ln w="12700">
            <a:solidFill>
              <a:srgbClr val="8A2424"/>
            </a:solidFill>
            <a:prstDash val="solid"/>
          </a:ln>
        </p:spPr>
      </p:sp>
      <p:sp>
        <p:nvSpPr>
          <p:cNvPr id="25" name="Text 23"/>
          <p:cNvSpPr txBox="1"/>
          <p:nvPr/>
        </p:nvSpPr>
        <p:spPr>
          <a:xfrm>
            <a:off x="2075688" y="5420563"/>
            <a:ext cx="3621024" cy="680314"/>
          </a:xfrm>
          <a:prstGeom prst="rect">
            <a:avLst/>
          </a:prstGeom>
          <a:noFill/>
          <a:ln/>
        </p:spPr>
        <p:txBody>
          <a:bodyPr wrap="square" lIns="0" tIns="0" rIns="0" bIns="0" rtlCol="0" anchor="ctr"/>
          <a:lstStyle/>
          <a:p>
            <a:pPr indent="0" marL="0">
              <a:buNone/>
            </a:pPr>
            <a:r>
              <a:rPr lang="en-US" sz="1560" b="1" dirty="0">
                <a:solidFill>
                  <a:srgbClr val="8A2424"/>
                </a:solidFill>
                <a:latin typeface="Calibri" pitchFamily="34" charset="0"/>
                <a:ea typeface="Calibri" pitchFamily="34" charset="-122"/>
                <a:cs typeface="Calibri" pitchFamily="34" charset="-120"/>
              </a:rPr>
              <a:t>Remove CPAP and ventilate</a:t>
            </a:r>
            <a:endParaRPr lang="en-US" sz="1560" dirty="0"/>
          </a:p>
        </p:txBody>
      </p:sp>
      <p:sp>
        <p:nvSpPr>
          <p:cNvPr id="26" name="Text 24"/>
          <p:cNvSpPr txBox="1"/>
          <p:nvPr/>
        </p:nvSpPr>
        <p:spPr>
          <a:xfrm>
            <a:off x="5806440" y="5420563"/>
            <a:ext cx="5047488" cy="680314"/>
          </a:xfrm>
          <a:prstGeom prst="rect">
            <a:avLst/>
          </a:prstGeom>
          <a:noFill/>
          <a:ln/>
        </p:spPr>
        <p:txBody>
          <a:bodyPr wrap="square" lIns="0" tIns="0" rIns="0" bIns="0" rtlCol="0" anchor="ctr"/>
          <a:lstStyle/>
          <a:p>
            <a:pPr indent="0" marL="0">
              <a:buNone/>
            </a:pPr>
            <a:r>
              <a:rPr lang="en-US" sz="1320" dirty="0">
                <a:solidFill>
                  <a:srgbClr val="3A4955"/>
                </a:solidFill>
                <a:latin typeface="Calibri" pitchFamily="34" charset="0"/>
                <a:ea typeface="Calibri" pitchFamily="34" charset="-122"/>
                <a:cs typeface="Calibri" pitchFamily="34" charset="-120"/>
              </a:rPr>
              <a:t>If apneic, unresponsive, or cannot protect the airway</a:t>
            </a:r>
            <a:endParaRPr lang="en-US" sz="1320" dirty="0"/>
          </a:p>
        </p:txBody>
      </p:sp>
      <p:sp>
        <p:nvSpPr>
          <p:cNvPr id="27" name="Text 25"/>
          <p:cNvSpPr txBox="1"/>
          <p:nvPr/>
        </p:nvSpPr>
        <p:spPr>
          <a:xfrm>
            <a:off x="1088136" y="6232550"/>
            <a:ext cx="9985248" cy="384048"/>
          </a:xfrm>
          <a:prstGeom prst="rect">
            <a:avLst/>
          </a:prstGeom>
          <a:noFill/>
          <a:ln/>
        </p:spPr>
        <p:txBody>
          <a:bodyPr wrap="square" rtlCol="0" anchor="ctr"/>
          <a:lstStyle/>
          <a:p>
            <a:pPr indent="0" marL="0">
              <a:buNone/>
            </a:pPr>
            <a:r>
              <a:rPr lang="en-US" sz="1500" b="1" i="1" dirty="0">
                <a:solidFill>
                  <a:srgbClr val="BE5504"/>
                </a:solidFill>
                <a:latin typeface="Calibri" pitchFamily="34" charset="0"/>
                <a:ea typeface="Calibri" pitchFamily="34" charset="-122"/>
                <a:cs typeface="Calibri" pitchFamily="34" charset="-120"/>
              </a:rPr>
              <a:t>That is the THERAPY half, and all of it is already in the truck. The other half has a lead time — next slide.</a:t>
            </a:r>
            <a:endParaRPr lang="en-US" sz="1500" dirty="0"/>
          </a:p>
        </p:txBody>
      </p:sp>
      <p:sp>
        <p:nvSpPr>
          <p:cNvPr id="28" name="SlideNumber 31"/>
          <p:cNvSpPr txBox="1"/>
          <p:nvPr/>
        </p:nvSpPr>
        <p:spPr>
          <a:xfrm>
            <a:off x="11430000" y="6470000"/>
            <a:ext cx="560000" cy="260000"/>
          </a:xfrm>
          <a:prstGeom prst="rect">
            <a:avLst/>
          </a:prstGeom>
          <a:noFill/>
        </p:spPr>
        <p:txBody>
          <a:bodyPr wrap="none" lIns="0" rIns="0" tIns="0" bIns="0" anchor="ctr">
            <a:spAutoFit/>
          </a:bodyPr>
          <a:lstStyle/>
          <a:p>
            <a:pPr algn="r"/>
            <a:r>
              <a:rPr sz="1300" b="1">
                <a:solidFill>
                  <a:srgbClr val="142028"/>
                </a:solidFill>
                <a:latin typeface="Calibri"/>
              </a:rPr>
              <a:t>31</a:t>
            </a:r>
          </a:p>
        </p:txBody>
      </p:sp>
    </p:spTree>
  </p:cSld>
  <p:clrMapOvr>
    <a:masterClrMapping/>
  </p:clrMapOvr>
</p:sld>
</file>

<file path=ppt/slides/slide32.xml><?xml version="1.0" encoding="utf-8"?>
<p:sld xmlns:a="http://schemas.openxmlformats.org/drawingml/2006/main" xmlns:p="http://schemas.openxmlformats.org/presentationml/2006/main" xmlns:r="http://schemas.openxmlformats.org/officeDocument/2006/relationships">
  <p:cSld>
    <p:bg>
      <p:bgPr>
        <a:solidFill>
          <a:srgbClr val="FFFFFF"/>
        </a:solidFill>
      </p:bgPr>
    </p:bg>
    <p:spTree>
      <p:nvGrpSpPr>
        <p:cNvPr id="1" name=""/>
        <p:cNvGrpSpPr/>
        <p:nvPr/>
      </p:nvGrpSpPr>
      <p:grpSpPr/>
      <p:sp>
        <p:nvSpPr>
          <p:cNvPr id="2" name="Text 0"/>
          <p:cNvSpPr txBox="1"/>
          <p:nvPr/>
        </p:nvSpPr>
        <p:spPr>
          <a:xfrm>
            <a:off x="1033272" y="329184"/>
            <a:ext cx="9875520" cy="329184"/>
          </a:xfrm>
          <a:prstGeom prst="rect">
            <a:avLst/>
          </a:prstGeom>
          <a:noFill/>
          <a:ln/>
        </p:spPr>
        <p:txBody>
          <a:bodyPr wrap="square" rtlCol="0" anchor="ctr"/>
          <a:lstStyle/>
          <a:p>
            <a:pPr indent="0" marL="0">
              <a:buNone/>
            </a:pPr>
            <a:r>
              <a:rPr lang="en-US" sz="1320" b="1" spc="240" kern="0" dirty="0">
                <a:solidFill>
                  <a:srgbClr val="8A2424"/>
                </a:solidFill>
                <a:latin typeface="Calibri" pitchFamily="34" charset="0"/>
                <a:ea typeface="Calibri" pitchFamily="34" charset="-122"/>
                <a:cs typeface="Calibri" pitchFamily="34" charset="-120"/>
              </a:rPr>
              <a:t>WHAT ONLY EXISTS IF YOU ASKED</a:t>
            </a:r>
            <a:endParaRPr lang="en-US" sz="1320" dirty="0"/>
          </a:p>
        </p:txBody>
      </p:sp>
      <p:sp>
        <p:nvSpPr>
          <p:cNvPr id="3" name="Text 1"/>
          <p:cNvSpPr txBox="1"/>
          <p:nvPr/>
        </p:nvSpPr>
        <p:spPr>
          <a:xfrm>
            <a:off x="1033272" y="658368"/>
            <a:ext cx="9875520" cy="603504"/>
          </a:xfrm>
          <a:prstGeom prst="rect">
            <a:avLst/>
          </a:prstGeom>
          <a:noFill/>
          <a:ln/>
        </p:spPr>
        <p:txBody>
          <a:bodyPr wrap="square" rtlCol="0" anchor="ctr"/>
          <a:lstStyle/>
          <a:p>
            <a:pPr indent="0" marL="0">
              <a:buNone/>
            </a:pPr>
            <a:r>
              <a:rPr lang="en-US" sz="3600" b="1" dirty="0">
                <a:solidFill>
                  <a:srgbClr val="142028"/>
                </a:solidFill>
                <a:latin typeface="Cambria" pitchFamily="34" charset="0"/>
                <a:ea typeface="Cambria" pitchFamily="34" charset="-122"/>
                <a:cs typeface="Cambria" pitchFamily="34" charset="-120"/>
              </a:rPr>
              <a:t>The other half of</a:t>
            </a:r>
            <a:endParaRPr lang="en-US" sz="3600" dirty="0"/>
          </a:p>
        </p:txBody>
      </p:sp>
      <p:sp>
        <p:nvSpPr>
          <p:cNvPr id="4" name="Text 2"/>
          <p:cNvSpPr txBox="1"/>
          <p:nvPr/>
        </p:nvSpPr>
        <p:spPr>
          <a:xfrm>
            <a:off x="1033272" y="1228954"/>
            <a:ext cx="9875520" cy="603504"/>
          </a:xfrm>
          <a:prstGeom prst="rect">
            <a:avLst/>
          </a:prstGeom>
          <a:noFill/>
          <a:ln/>
        </p:spPr>
        <p:txBody>
          <a:bodyPr wrap="square" rtlCol="0" anchor="ctr"/>
          <a:lstStyle/>
          <a:p>
            <a:pPr indent="0" marL="0">
              <a:buNone/>
            </a:pPr>
            <a:r>
              <a:rPr lang="en-US" sz="3600" b="1" dirty="0">
                <a:solidFill>
                  <a:srgbClr val="8A2424"/>
                </a:solidFill>
                <a:latin typeface="Cambria" pitchFamily="34" charset="0"/>
                <a:ea typeface="Cambria" pitchFamily="34" charset="-122"/>
                <a:cs typeface="Cambria" pitchFamily="34" charset="-120"/>
              </a:rPr>
              <a:t>the word “escalate.”</a:t>
            </a:r>
            <a:endParaRPr lang="en-US" sz="3600" dirty="0"/>
          </a:p>
        </p:txBody>
      </p:sp>
      <p:sp>
        <p:nvSpPr>
          <p:cNvPr id="5" name="Shape 3"/>
          <p:cNvSpPr/>
          <p:nvPr/>
        </p:nvSpPr>
        <p:spPr>
          <a:xfrm>
            <a:off x="1088136" y="2029968"/>
            <a:ext cx="9985248" cy="790042"/>
          </a:xfrm>
          <a:prstGeom prst="roundRect">
            <a:avLst>
              <a:gd name="adj" fmla="val 8333"/>
            </a:avLst>
          </a:prstGeom>
          <a:solidFill>
            <a:srgbClr val="F6E7E3"/>
          </a:solidFill>
          <a:ln w="12700">
            <a:solidFill>
              <a:srgbClr val="8A2424"/>
            </a:solidFill>
            <a:prstDash val="solid"/>
          </a:ln>
        </p:spPr>
      </p:sp>
      <p:sp>
        <p:nvSpPr>
          <p:cNvPr id="6" name="Text 4"/>
          <p:cNvSpPr txBox="1"/>
          <p:nvPr/>
        </p:nvSpPr>
        <p:spPr>
          <a:xfrm>
            <a:off x="1417320" y="2029968"/>
            <a:ext cx="9326880" cy="790042"/>
          </a:xfrm>
          <a:prstGeom prst="rect">
            <a:avLst/>
          </a:prstGeom>
          <a:noFill/>
          <a:ln/>
        </p:spPr>
        <p:txBody>
          <a:bodyPr wrap="square" lIns="0" tIns="0" rIns="0" bIns="0" rtlCol="0" anchor="ctr"/>
          <a:lstStyle/>
          <a:p>
            <a:pPr indent="0" marL="0">
              <a:buNone/>
            </a:pPr>
            <a:r>
              <a:rPr lang="en-US" sz="1620" b="1" dirty="0">
                <a:solidFill>
                  <a:srgbClr val="8A2424"/>
                </a:solidFill>
                <a:latin typeface="Calibri" pitchFamily="34" charset="0"/>
                <a:ea typeface="Calibri" pitchFamily="34" charset="-122"/>
                <a:cs typeface="Calibri" pitchFamily="34" charset="-120"/>
              </a:rPr>
              <a:t>Therapy you can start whenever you decide to. Resources have a lead time, and the lead time is the entire point. It is why “call early” sits at step 2 and not step 4.</a:t>
            </a:r>
            <a:endParaRPr lang="en-US" sz="1620" dirty="0"/>
          </a:p>
        </p:txBody>
      </p:sp>
      <p:sp>
        <p:nvSpPr>
          <p:cNvPr id="7" name="Shape 5"/>
          <p:cNvSpPr/>
          <p:nvPr/>
        </p:nvSpPr>
        <p:spPr>
          <a:xfrm>
            <a:off x="1143000" y="3160166"/>
            <a:ext cx="460858" cy="460858"/>
          </a:xfrm>
          <a:prstGeom prst="ellipse">
            <a:avLst/>
          </a:prstGeom>
          <a:solidFill>
            <a:srgbClr val="BE5504"/>
          </a:solidFill>
          <a:ln w="12700">
            <a:solidFill>
              <a:srgbClr val="BE5504"/>
            </a:solidFill>
            <a:prstDash val="solid"/>
          </a:ln>
        </p:spPr>
      </p:sp>
      <p:sp>
        <p:nvSpPr>
          <p:cNvPr id="8" name="Text 6"/>
          <p:cNvSpPr txBox="1"/>
          <p:nvPr/>
        </p:nvSpPr>
        <p:spPr>
          <a:xfrm>
            <a:off x="1143000" y="3160166"/>
            <a:ext cx="460858" cy="460858"/>
          </a:xfrm>
          <a:prstGeom prst="rect">
            <a:avLst/>
          </a:prstGeom>
          <a:noFill/>
          <a:ln/>
        </p:spPr>
        <p:txBody>
          <a:bodyPr wrap="square" lIns="0" tIns="0" rIns="0" bIns="0" rtlCol="0" anchor="ctr"/>
          <a:lstStyle/>
          <a:p>
            <a:pPr algn="ctr" indent="0" marL="0">
              <a:buNone/>
            </a:pPr>
            <a:r>
              <a:rPr lang="en-US" sz="1440" b="1" dirty="0">
                <a:solidFill>
                  <a:srgbClr val="FFFFFF"/>
                </a:solidFill>
                <a:latin typeface="Calibri" pitchFamily="34" charset="0"/>
                <a:ea typeface="Calibri" pitchFamily="34" charset="-122"/>
                <a:cs typeface="Calibri" pitchFamily="34" charset="-120"/>
              </a:rPr>
              <a:t>1</a:t>
            </a:r>
            <a:endParaRPr lang="en-US" sz="1440" dirty="0"/>
          </a:p>
        </p:txBody>
      </p:sp>
      <p:sp>
        <p:nvSpPr>
          <p:cNvPr id="9" name="Shape 7"/>
          <p:cNvSpPr/>
          <p:nvPr/>
        </p:nvSpPr>
        <p:spPr>
          <a:xfrm>
            <a:off x="1801368" y="3050438"/>
            <a:ext cx="9272016" cy="680314"/>
          </a:xfrm>
          <a:prstGeom prst="roundRect">
            <a:avLst>
              <a:gd name="adj" fmla="val 9677"/>
            </a:avLst>
          </a:prstGeom>
          <a:solidFill>
            <a:srgbClr val="FBFAF7"/>
          </a:solidFill>
          <a:ln w="12700">
            <a:solidFill>
              <a:srgbClr val="F1ECE3"/>
            </a:solidFill>
            <a:prstDash val="solid"/>
          </a:ln>
        </p:spPr>
      </p:sp>
      <p:sp>
        <p:nvSpPr>
          <p:cNvPr id="10" name="Text 8"/>
          <p:cNvSpPr txBox="1"/>
          <p:nvPr/>
        </p:nvSpPr>
        <p:spPr>
          <a:xfrm>
            <a:off x="2075688" y="3050438"/>
            <a:ext cx="3621024" cy="680314"/>
          </a:xfrm>
          <a:prstGeom prst="rect">
            <a:avLst/>
          </a:prstGeom>
          <a:noFill/>
          <a:ln/>
        </p:spPr>
        <p:txBody>
          <a:bodyPr wrap="square" lIns="0" tIns="0" rIns="0" bIns="0" rtlCol="0" anchor="ctr"/>
          <a:lstStyle/>
          <a:p>
            <a:pPr indent="0" marL="0">
              <a:buNone/>
            </a:pPr>
            <a:r>
              <a:rPr lang="en-US" sz="1560" b="1" dirty="0">
                <a:solidFill>
                  <a:srgbClr val="142028"/>
                </a:solidFill>
                <a:latin typeface="Calibri" pitchFamily="34" charset="0"/>
                <a:ea typeface="Calibri" pitchFamily="34" charset="-122"/>
                <a:cs typeface="Calibri" pitchFamily="34" charset="-120"/>
              </a:rPr>
              <a:t>On a 911 call</a:t>
            </a:r>
            <a:endParaRPr lang="en-US" sz="1560" dirty="0"/>
          </a:p>
        </p:txBody>
      </p:sp>
      <p:sp>
        <p:nvSpPr>
          <p:cNvPr id="11" name="Text 9"/>
          <p:cNvSpPr txBox="1"/>
          <p:nvPr/>
        </p:nvSpPr>
        <p:spPr>
          <a:xfrm>
            <a:off x="5806440" y="3050438"/>
            <a:ext cx="5047488" cy="680314"/>
          </a:xfrm>
          <a:prstGeom prst="rect">
            <a:avLst/>
          </a:prstGeom>
          <a:noFill/>
          <a:ln/>
        </p:spPr>
        <p:txBody>
          <a:bodyPr wrap="square" lIns="0" tIns="0" rIns="0" bIns="0" rtlCol="0" anchor="ctr"/>
          <a:lstStyle/>
          <a:p>
            <a:pPr indent="0" marL="0">
              <a:buNone/>
            </a:pPr>
            <a:r>
              <a:rPr lang="en-US" sz="1320" dirty="0">
                <a:solidFill>
                  <a:srgbClr val="3A4955"/>
                </a:solidFill>
                <a:latin typeface="Calibri" pitchFamily="34" charset="0"/>
                <a:ea typeface="Calibri" pitchFamily="34" charset="-122"/>
                <a:cs typeface="Calibri" pitchFamily="34" charset="-120"/>
              </a:rPr>
              <a:t>Early notification so the ED has a room and a plan. Say if they may need intubation. Second ambulance if BLS.</a:t>
            </a:r>
            <a:endParaRPr lang="en-US" sz="1320" dirty="0"/>
          </a:p>
        </p:txBody>
      </p:sp>
      <p:sp>
        <p:nvSpPr>
          <p:cNvPr id="12" name="Shape 10"/>
          <p:cNvSpPr/>
          <p:nvPr/>
        </p:nvSpPr>
        <p:spPr>
          <a:xfrm>
            <a:off x="1143000" y="3950208"/>
            <a:ext cx="460858" cy="460858"/>
          </a:xfrm>
          <a:prstGeom prst="ellipse">
            <a:avLst/>
          </a:prstGeom>
          <a:solidFill>
            <a:srgbClr val="BE5504"/>
          </a:solidFill>
          <a:ln w="12700">
            <a:solidFill>
              <a:srgbClr val="BE5504"/>
            </a:solidFill>
            <a:prstDash val="solid"/>
          </a:ln>
        </p:spPr>
      </p:sp>
      <p:sp>
        <p:nvSpPr>
          <p:cNvPr id="13" name="Text 11"/>
          <p:cNvSpPr txBox="1"/>
          <p:nvPr/>
        </p:nvSpPr>
        <p:spPr>
          <a:xfrm>
            <a:off x="1143000" y="3950208"/>
            <a:ext cx="460858" cy="460858"/>
          </a:xfrm>
          <a:prstGeom prst="rect">
            <a:avLst/>
          </a:prstGeom>
          <a:noFill/>
          <a:ln/>
        </p:spPr>
        <p:txBody>
          <a:bodyPr wrap="square" lIns="0" tIns="0" rIns="0" bIns="0" rtlCol="0" anchor="ctr"/>
          <a:lstStyle/>
          <a:p>
            <a:pPr algn="ctr" indent="0" marL="0">
              <a:buNone/>
            </a:pPr>
            <a:r>
              <a:rPr lang="en-US" sz="1440" b="1" dirty="0">
                <a:solidFill>
                  <a:srgbClr val="FFFFFF"/>
                </a:solidFill>
                <a:latin typeface="Calibri" pitchFamily="34" charset="0"/>
                <a:ea typeface="Calibri" pitchFamily="34" charset="-122"/>
                <a:cs typeface="Calibri" pitchFamily="34" charset="-120"/>
              </a:rPr>
              <a:t>2</a:t>
            </a:r>
            <a:endParaRPr lang="en-US" sz="1440" dirty="0"/>
          </a:p>
        </p:txBody>
      </p:sp>
      <p:sp>
        <p:nvSpPr>
          <p:cNvPr id="14" name="Shape 12"/>
          <p:cNvSpPr/>
          <p:nvPr/>
        </p:nvSpPr>
        <p:spPr>
          <a:xfrm>
            <a:off x="1801368" y="3840480"/>
            <a:ext cx="9272016" cy="680314"/>
          </a:xfrm>
          <a:prstGeom prst="roundRect">
            <a:avLst>
              <a:gd name="adj" fmla="val 9677"/>
            </a:avLst>
          </a:prstGeom>
          <a:solidFill>
            <a:srgbClr val="FBFAF7"/>
          </a:solidFill>
          <a:ln w="12700">
            <a:solidFill>
              <a:srgbClr val="F1ECE3"/>
            </a:solidFill>
            <a:prstDash val="solid"/>
          </a:ln>
        </p:spPr>
      </p:sp>
      <p:sp>
        <p:nvSpPr>
          <p:cNvPr id="15" name="Text 13"/>
          <p:cNvSpPr txBox="1"/>
          <p:nvPr/>
        </p:nvSpPr>
        <p:spPr>
          <a:xfrm>
            <a:off x="2075688" y="3840480"/>
            <a:ext cx="3621024" cy="680314"/>
          </a:xfrm>
          <a:prstGeom prst="rect">
            <a:avLst/>
          </a:prstGeom>
          <a:noFill/>
          <a:ln/>
        </p:spPr>
        <p:txBody>
          <a:bodyPr wrap="square" lIns="0" tIns="0" rIns="0" bIns="0" rtlCol="0" anchor="ctr"/>
          <a:lstStyle/>
          <a:p>
            <a:pPr indent="0" marL="0">
              <a:buNone/>
            </a:pPr>
            <a:r>
              <a:rPr lang="en-US" sz="1560" b="1" dirty="0">
                <a:solidFill>
                  <a:srgbClr val="142028"/>
                </a:solidFill>
                <a:latin typeface="Calibri" pitchFamily="34" charset="0"/>
                <a:ea typeface="Calibri" pitchFamily="34" charset="-122"/>
                <a:cs typeface="Calibri" pitchFamily="34" charset="-120"/>
              </a:rPr>
              <a:t>On a transfer — MORE options, not fewer</a:t>
            </a:r>
            <a:endParaRPr lang="en-US" sz="1560" dirty="0"/>
          </a:p>
        </p:txBody>
      </p:sp>
      <p:sp>
        <p:nvSpPr>
          <p:cNvPr id="16" name="Text 14"/>
          <p:cNvSpPr txBox="1"/>
          <p:nvPr/>
        </p:nvSpPr>
        <p:spPr>
          <a:xfrm>
            <a:off x="5806440" y="3840480"/>
            <a:ext cx="5047488" cy="680314"/>
          </a:xfrm>
          <a:prstGeom prst="rect">
            <a:avLst/>
          </a:prstGeom>
          <a:noFill/>
          <a:ln/>
        </p:spPr>
        <p:txBody>
          <a:bodyPr wrap="square" lIns="0" tIns="0" rIns="0" bIns="0" rtlCol="0" anchor="ctr"/>
          <a:lstStyle/>
          <a:p>
            <a:pPr indent="0" marL="0">
              <a:buNone/>
            </a:pPr>
            <a:r>
              <a:rPr lang="en-US" sz="1320" dirty="0">
                <a:solidFill>
                  <a:srgbClr val="3A4955"/>
                </a:solidFill>
                <a:latin typeface="Calibri" pitchFamily="34" charset="0"/>
                <a:ea typeface="Calibri" pitchFamily="34" charset="-122"/>
                <a:cs typeface="Calibri" pitchFamily="34" charset="-120"/>
              </a:rPr>
              <a:t>Divert to the closest facility. A critical care team launched toward you. Orders beyond standing scope. RT ready.</a:t>
            </a:r>
            <a:endParaRPr lang="en-US" sz="1320" dirty="0"/>
          </a:p>
        </p:txBody>
      </p:sp>
      <p:sp>
        <p:nvSpPr>
          <p:cNvPr id="17" name="Shape 15"/>
          <p:cNvSpPr/>
          <p:nvPr/>
        </p:nvSpPr>
        <p:spPr>
          <a:xfrm>
            <a:off x="1143000" y="4740250"/>
            <a:ext cx="460858" cy="460858"/>
          </a:xfrm>
          <a:prstGeom prst="ellipse">
            <a:avLst/>
          </a:prstGeom>
          <a:solidFill>
            <a:srgbClr val="BE5504"/>
          </a:solidFill>
          <a:ln w="12700">
            <a:solidFill>
              <a:srgbClr val="BE5504"/>
            </a:solidFill>
            <a:prstDash val="solid"/>
          </a:ln>
        </p:spPr>
      </p:sp>
      <p:sp>
        <p:nvSpPr>
          <p:cNvPr id="18" name="Text 16"/>
          <p:cNvSpPr txBox="1"/>
          <p:nvPr/>
        </p:nvSpPr>
        <p:spPr>
          <a:xfrm>
            <a:off x="1143000" y="4740250"/>
            <a:ext cx="460858" cy="460858"/>
          </a:xfrm>
          <a:prstGeom prst="rect">
            <a:avLst/>
          </a:prstGeom>
          <a:noFill/>
          <a:ln/>
        </p:spPr>
        <p:txBody>
          <a:bodyPr wrap="square" lIns="0" tIns="0" rIns="0" bIns="0" rtlCol="0" anchor="ctr"/>
          <a:lstStyle/>
          <a:p>
            <a:pPr algn="ctr" indent="0" marL="0">
              <a:buNone/>
            </a:pPr>
            <a:r>
              <a:rPr lang="en-US" sz="1440" b="1" dirty="0">
                <a:solidFill>
                  <a:srgbClr val="FFFFFF"/>
                </a:solidFill>
                <a:latin typeface="Calibri" pitchFamily="34" charset="0"/>
                <a:ea typeface="Calibri" pitchFamily="34" charset="-122"/>
                <a:cs typeface="Calibri" pitchFamily="34" charset="-120"/>
              </a:rPr>
              <a:t>3</a:t>
            </a:r>
            <a:endParaRPr lang="en-US" sz="1440" dirty="0"/>
          </a:p>
        </p:txBody>
      </p:sp>
      <p:sp>
        <p:nvSpPr>
          <p:cNvPr id="19" name="Shape 17"/>
          <p:cNvSpPr/>
          <p:nvPr/>
        </p:nvSpPr>
        <p:spPr>
          <a:xfrm>
            <a:off x="1801368" y="4630522"/>
            <a:ext cx="9272016" cy="680314"/>
          </a:xfrm>
          <a:prstGeom prst="roundRect">
            <a:avLst>
              <a:gd name="adj" fmla="val 9677"/>
            </a:avLst>
          </a:prstGeom>
          <a:solidFill>
            <a:srgbClr val="FBFAF7"/>
          </a:solidFill>
          <a:ln w="12700">
            <a:solidFill>
              <a:srgbClr val="F1ECE3"/>
            </a:solidFill>
            <a:prstDash val="solid"/>
          </a:ln>
        </p:spPr>
      </p:sp>
      <p:sp>
        <p:nvSpPr>
          <p:cNvPr id="20" name="Text 18"/>
          <p:cNvSpPr txBox="1"/>
          <p:nvPr/>
        </p:nvSpPr>
        <p:spPr>
          <a:xfrm>
            <a:off x="2075688" y="4630522"/>
            <a:ext cx="3621024" cy="680314"/>
          </a:xfrm>
          <a:prstGeom prst="rect">
            <a:avLst/>
          </a:prstGeom>
          <a:noFill/>
          <a:ln/>
        </p:spPr>
        <p:txBody>
          <a:bodyPr wrap="square" lIns="0" tIns="0" rIns="0" bIns="0" rtlCol="0" anchor="ctr"/>
          <a:lstStyle/>
          <a:p>
            <a:pPr indent="0" marL="0">
              <a:buNone/>
            </a:pPr>
            <a:r>
              <a:rPr lang="en-US" sz="1560" b="1" dirty="0">
                <a:solidFill>
                  <a:srgbClr val="142028"/>
                </a:solidFill>
                <a:latin typeface="Calibri" pitchFamily="34" charset="0"/>
                <a:ea typeface="Calibri" pitchFamily="34" charset="-122"/>
                <a:cs typeface="Calibri" pitchFamily="34" charset="-120"/>
              </a:rPr>
              <a:t>Transferring on CPAP is fine</a:t>
            </a:r>
            <a:endParaRPr lang="en-US" sz="1560" dirty="0"/>
          </a:p>
        </p:txBody>
      </p:sp>
      <p:sp>
        <p:nvSpPr>
          <p:cNvPr id="21" name="Text 19"/>
          <p:cNvSpPr txBox="1"/>
          <p:nvPr/>
        </p:nvSpPr>
        <p:spPr>
          <a:xfrm>
            <a:off x="5806440" y="4630522"/>
            <a:ext cx="5047488" cy="680314"/>
          </a:xfrm>
          <a:prstGeom prst="rect">
            <a:avLst/>
          </a:prstGeom>
          <a:noFill/>
          <a:ln/>
        </p:spPr>
        <p:txBody>
          <a:bodyPr wrap="square" lIns="0" tIns="0" rIns="0" bIns="0" rtlCol="0" anchor="ctr"/>
          <a:lstStyle/>
          <a:p>
            <a:pPr indent="0" marL="0">
              <a:buNone/>
            </a:pPr>
            <a:r>
              <a:rPr lang="en-US" sz="1320" dirty="0">
                <a:solidFill>
                  <a:srgbClr val="3A4955"/>
                </a:solidFill>
                <a:latin typeface="Calibri" pitchFamily="34" charset="0"/>
                <a:ea typeface="Calibri" pitchFamily="34" charset="-122"/>
                <a:cs typeface="Calibri" pitchFamily="34" charset="-120"/>
              </a:rPr>
              <a:t>What the crew needs is a plan for the patient who may exceed 13 or turn out to need BiPAP — and that usually means a ventilator on board, not a second disposable CPAP.</a:t>
            </a:r>
            <a:endParaRPr lang="en-US" sz="1320" dirty="0"/>
          </a:p>
        </p:txBody>
      </p:sp>
      <p:sp>
        <p:nvSpPr>
          <p:cNvPr id="22" name="Shape 20"/>
          <p:cNvSpPr/>
          <p:nvPr/>
        </p:nvSpPr>
        <p:spPr>
          <a:xfrm>
            <a:off x="1143000" y="5530291"/>
            <a:ext cx="460858" cy="460858"/>
          </a:xfrm>
          <a:prstGeom prst="ellipse">
            <a:avLst/>
          </a:prstGeom>
          <a:solidFill>
            <a:srgbClr val="8A2424"/>
          </a:solidFill>
          <a:ln w="12700">
            <a:solidFill>
              <a:srgbClr val="8A2424"/>
            </a:solidFill>
            <a:prstDash val="solid"/>
          </a:ln>
        </p:spPr>
      </p:sp>
      <p:sp>
        <p:nvSpPr>
          <p:cNvPr id="23" name="Text 21"/>
          <p:cNvSpPr txBox="1"/>
          <p:nvPr/>
        </p:nvSpPr>
        <p:spPr>
          <a:xfrm>
            <a:off x="1143000" y="5530291"/>
            <a:ext cx="460858" cy="460858"/>
          </a:xfrm>
          <a:prstGeom prst="rect">
            <a:avLst/>
          </a:prstGeom>
          <a:noFill/>
          <a:ln/>
        </p:spPr>
        <p:txBody>
          <a:bodyPr wrap="square" lIns="0" tIns="0" rIns="0" bIns="0" rtlCol="0" anchor="ctr"/>
          <a:lstStyle/>
          <a:p>
            <a:pPr algn="ctr" indent="0" marL="0">
              <a:buNone/>
            </a:pPr>
            <a:r>
              <a:rPr lang="en-US" sz="1440" b="1" dirty="0">
                <a:solidFill>
                  <a:srgbClr val="FFFFFF"/>
                </a:solidFill>
                <a:latin typeface="Calibri" pitchFamily="34" charset="0"/>
                <a:ea typeface="Calibri" pitchFamily="34" charset="-122"/>
                <a:cs typeface="Calibri" pitchFamily="34" charset="-120"/>
              </a:rPr>
              <a:t>4</a:t>
            </a:r>
            <a:endParaRPr lang="en-US" sz="1440" dirty="0"/>
          </a:p>
        </p:txBody>
      </p:sp>
      <p:sp>
        <p:nvSpPr>
          <p:cNvPr id="24" name="Shape 22"/>
          <p:cNvSpPr/>
          <p:nvPr/>
        </p:nvSpPr>
        <p:spPr>
          <a:xfrm>
            <a:off x="1801368" y="5420563"/>
            <a:ext cx="9272016" cy="680314"/>
          </a:xfrm>
          <a:prstGeom prst="roundRect">
            <a:avLst>
              <a:gd name="adj" fmla="val 9677"/>
            </a:avLst>
          </a:prstGeom>
          <a:solidFill>
            <a:srgbClr val="F6E7E3"/>
          </a:solidFill>
          <a:ln w="12700">
            <a:solidFill>
              <a:srgbClr val="8A2424"/>
            </a:solidFill>
            <a:prstDash val="solid"/>
          </a:ln>
        </p:spPr>
      </p:sp>
      <p:sp>
        <p:nvSpPr>
          <p:cNvPr id="25" name="Text 23"/>
          <p:cNvSpPr txBox="1"/>
          <p:nvPr/>
        </p:nvSpPr>
        <p:spPr>
          <a:xfrm>
            <a:off x="2075688" y="5420563"/>
            <a:ext cx="3621024" cy="680314"/>
          </a:xfrm>
          <a:prstGeom prst="rect">
            <a:avLst/>
          </a:prstGeom>
          <a:noFill/>
          <a:ln/>
        </p:spPr>
        <p:txBody>
          <a:bodyPr wrap="square" lIns="0" tIns="0" rIns="0" bIns="0" rtlCol="0" anchor="ctr"/>
          <a:lstStyle/>
          <a:p>
            <a:pPr indent="0" marL="0">
              <a:buNone/>
            </a:pPr>
            <a:r>
              <a:rPr lang="en-US" sz="1560" b="1" dirty="0">
                <a:solidFill>
                  <a:srgbClr val="8A2424"/>
                </a:solidFill>
                <a:latin typeface="Calibri" pitchFamily="34" charset="0"/>
                <a:ea typeface="Calibri" pitchFamily="34" charset="-122"/>
                <a:cs typeface="Calibri" pitchFamily="34" charset="-120"/>
              </a:rPr>
              <a:t>Decide early</a:t>
            </a:r>
            <a:endParaRPr lang="en-US" sz="1560" dirty="0"/>
          </a:p>
        </p:txBody>
      </p:sp>
      <p:sp>
        <p:nvSpPr>
          <p:cNvPr id="26" name="Text 24"/>
          <p:cNvSpPr txBox="1"/>
          <p:nvPr/>
        </p:nvSpPr>
        <p:spPr>
          <a:xfrm>
            <a:off x="5806440" y="5420563"/>
            <a:ext cx="5047488" cy="680314"/>
          </a:xfrm>
          <a:prstGeom prst="rect">
            <a:avLst/>
          </a:prstGeom>
          <a:noFill/>
          <a:ln/>
        </p:spPr>
        <p:txBody>
          <a:bodyPr wrap="square" lIns="0" tIns="0" rIns="0" bIns="0" rtlCol="0" anchor="ctr"/>
          <a:lstStyle/>
          <a:p>
            <a:pPr indent="0" marL="0">
              <a:buNone/>
            </a:pPr>
            <a:r>
              <a:rPr lang="en-US" sz="1320" dirty="0">
                <a:solidFill>
                  <a:srgbClr val="3A4955"/>
                </a:solidFill>
                <a:latin typeface="Calibri" pitchFamily="34" charset="0"/>
                <a:ea typeface="Calibri" pitchFamily="34" charset="-122"/>
                <a:cs typeface="Calibri" pitchFamily="34" charset="-120"/>
              </a:rPr>
              <a:t>Your options thin out with distance. The choice you have at minute ten is not available at minute forty.</a:t>
            </a:r>
            <a:endParaRPr lang="en-US" sz="1320" dirty="0"/>
          </a:p>
        </p:txBody>
      </p:sp>
      <p:sp>
        <p:nvSpPr>
          <p:cNvPr id="27" name="Text 25"/>
          <p:cNvSpPr txBox="1"/>
          <p:nvPr/>
        </p:nvSpPr>
        <p:spPr>
          <a:xfrm>
            <a:off x="1088136" y="6232550"/>
            <a:ext cx="9985248" cy="384048"/>
          </a:xfrm>
          <a:prstGeom prst="rect">
            <a:avLst/>
          </a:prstGeom>
          <a:noFill/>
          <a:ln/>
        </p:spPr>
        <p:txBody>
          <a:bodyPr wrap="square" rtlCol="0" anchor="ctr"/>
          <a:lstStyle/>
          <a:p>
            <a:pPr indent="0" marL="0">
              <a:buNone/>
            </a:pPr>
            <a:r>
              <a:rPr lang="en-US" sz="1500" b="1" i="1" dirty="0">
                <a:solidFill>
                  <a:srgbClr val="BE5504"/>
                </a:solidFill>
                <a:latin typeface="Calibri" pitchFamily="34" charset="0"/>
                <a:ea typeface="Calibri" pitchFamily="34" charset="-122"/>
                <a:cs typeface="Calibri" pitchFamily="34" charset="-120"/>
              </a:rPr>
              <a:t>None of this is available retroactively. Every item on this slide had to be asked for before you needed it.</a:t>
            </a:r>
            <a:endParaRPr lang="en-US" sz="1500" dirty="0"/>
          </a:p>
        </p:txBody>
      </p:sp>
      <p:sp>
        <p:nvSpPr>
          <p:cNvPr id="28" name="SlideNumber 32"/>
          <p:cNvSpPr txBox="1"/>
          <p:nvPr/>
        </p:nvSpPr>
        <p:spPr>
          <a:xfrm>
            <a:off x="11430000" y="6470000"/>
            <a:ext cx="560000" cy="260000"/>
          </a:xfrm>
          <a:prstGeom prst="rect">
            <a:avLst/>
          </a:prstGeom>
          <a:noFill/>
        </p:spPr>
        <p:txBody>
          <a:bodyPr wrap="none" lIns="0" rIns="0" tIns="0" bIns="0" anchor="ctr">
            <a:spAutoFit/>
          </a:bodyPr>
          <a:lstStyle/>
          <a:p>
            <a:pPr algn="r"/>
            <a:r>
              <a:rPr sz="1300" b="1">
                <a:solidFill>
                  <a:srgbClr val="142028"/>
                </a:solidFill>
                <a:latin typeface="Calibri"/>
              </a:rPr>
              <a:t>32</a:t>
            </a:r>
          </a:p>
        </p:txBody>
      </p:sp>
    </p:spTree>
  </p:cSld>
  <p:clrMapOvr>
    <a:masterClrMapping/>
  </p:clrMapOvr>
</p:sld>
</file>

<file path=ppt/slides/slide33.xml><?xml version="1.0" encoding="utf-8"?>
<p:sld xmlns:a="http://schemas.openxmlformats.org/drawingml/2006/main" xmlns:p="http://schemas.openxmlformats.org/presentationml/2006/main" xmlns:r="http://schemas.openxmlformats.org/officeDocument/2006/relationships">
  <p:cSld>
    <p:bg>
      <p:bgPr>
        <a:solidFill>
          <a:srgbClr val="FFFFFF"/>
        </a:solidFill>
      </p:bgPr>
    </p:bg>
    <p:spTree>
      <p:nvGrpSpPr>
        <p:cNvPr id="1" name=""/>
        <p:cNvGrpSpPr/>
        <p:nvPr/>
      </p:nvGrpSpPr>
      <p:grpSpPr/>
      <p:sp>
        <p:nvSpPr>
          <p:cNvPr id="2" name="Text 0"/>
          <p:cNvSpPr txBox="1"/>
          <p:nvPr/>
        </p:nvSpPr>
        <p:spPr>
          <a:xfrm>
            <a:off x="1033272" y="329184"/>
            <a:ext cx="9875520" cy="329184"/>
          </a:xfrm>
          <a:prstGeom prst="rect">
            <a:avLst/>
          </a:prstGeom>
          <a:noFill/>
          <a:ln/>
        </p:spPr>
        <p:txBody>
          <a:bodyPr wrap="square" rtlCol="0" anchor="ctr"/>
          <a:lstStyle/>
          <a:p>
            <a:pPr indent="0" marL="0">
              <a:buNone/>
            </a:pPr>
            <a:r>
              <a:rPr lang="en-US" sz="1320" b="1" spc="240" kern="0" dirty="0">
                <a:solidFill>
                  <a:srgbClr val="8A2424"/>
                </a:solidFill>
                <a:latin typeface="Calibri" pitchFamily="34" charset="0"/>
                <a:ea typeface="Calibri" pitchFamily="34" charset="-122"/>
                <a:cs typeface="Calibri" pitchFamily="34" charset="-120"/>
              </a:rPr>
              <a:t>WHO YOU CALL</a:t>
            </a:r>
            <a:endParaRPr lang="en-US" sz="1320" dirty="0"/>
          </a:p>
        </p:txBody>
      </p:sp>
      <p:sp>
        <p:nvSpPr>
          <p:cNvPr id="3" name="Text 1"/>
          <p:cNvSpPr txBox="1"/>
          <p:nvPr/>
        </p:nvSpPr>
        <p:spPr>
          <a:xfrm>
            <a:off x="1033272" y="658368"/>
            <a:ext cx="9875520" cy="603504"/>
          </a:xfrm>
          <a:prstGeom prst="rect">
            <a:avLst/>
          </a:prstGeom>
          <a:noFill/>
          <a:ln/>
        </p:spPr>
        <p:txBody>
          <a:bodyPr wrap="square" rtlCol="0" anchor="ctr"/>
          <a:lstStyle/>
          <a:p>
            <a:pPr indent="0" marL="0">
              <a:buNone/>
            </a:pPr>
            <a:r>
              <a:rPr lang="en-US" sz="3600" b="1" dirty="0">
                <a:solidFill>
                  <a:srgbClr val="142028"/>
                </a:solidFill>
                <a:latin typeface="Cambria" pitchFamily="34" charset="0"/>
                <a:ea typeface="Cambria" pitchFamily="34" charset="-122"/>
                <a:cs typeface="Cambria" pitchFamily="34" charset="-120"/>
              </a:rPr>
              <a:t>Making the call is</a:t>
            </a:r>
            <a:endParaRPr lang="en-US" sz="3600" dirty="0"/>
          </a:p>
        </p:txBody>
      </p:sp>
      <p:sp>
        <p:nvSpPr>
          <p:cNvPr id="4" name="Text 2"/>
          <p:cNvSpPr txBox="1"/>
          <p:nvPr/>
        </p:nvSpPr>
        <p:spPr>
          <a:xfrm>
            <a:off x="1033272" y="1228954"/>
            <a:ext cx="9875520" cy="603504"/>
          </a:xfrm>
          <a:prstGeom prst="rect">
            <a:avLst/>
          </a:prstGeom>
          <a:noFill/>
          <a:ln/>
        </p:spPr>
        <p:txBody>
          <a:bodyPr wrap="square" rtlCol="0" anchor="ctr"/>
          <a:lstStyle/>
          <a:p>
            <a:pPr indent="0" marL="0">
              <a:buNone/>
            </a:pPr>
            <a:r>
              <a:rPr lang="en-US" sz="3600" b="1" dirty="0">
                <a:solidFill>
                  <a:srgbClr val="8A2424"/>
                </a:solidFill>
                <a:latin typeface="Cambria" pitchFamily="34" charset="0"/>
                <a:ea typeface="Cambria" pitchFamily="34" charset="-122"/>
                <a:cs typeface="Cambria" pitchFamily="34" charset="-120"/>
              </a:rPr>
              <a:t>the protocol working.</a:t>
            </a:r>
            <a:endParaRPr lang="en-US" sz="3600" dirty="0"/>
          </a:p>
        </p:txBody>
      </p:sp>
      <p:sp>
        <p:nvSpPr>
          <p:cNvPr id="5" name="Shape 3"/>
          <p:cNvSpPr/>
          <p:nvPr/>
        </p:nvSpPr>
        <p:spPr>
          <a:xfrm>
            <a:off x="1088136" y="2029968"/>
            <a:ext cx="9985248" cy="790042"/>
          </a:xfrm>
          <a:prstGeom prst="roundRect">
            <a:avLst>
              <a:gd name="adj" fmla="val 8333"/>
            </a:avLst>
          </a:prstGeom>
          <a:solidFill>
            <a:srgbClr val="F6E7E3"/>
          </a:solidFill>
          <a:ln w="12700">
            <a:solidFill>
              <a:srgbClr val="8A2424"/>
            </a:solidFill>
            <a:prstDash val="solid"/>
          </a:ln>
        </p:spPr>
        <p:txBody>
          <a:bodyPr/>
          <a:p/>
        </p:txBody>
      </p:sp>
      <p:sp>
        <p:nvSpPr>
          <p:cNvPr id="6" name="Text 4"/>
          <p:cNvSpPr txBox="1"/>
          <p:nvPr/>
        </p:nvSpPr>
        <p:spPr>
          <a:xfrm>
            <a:off x="1417320" y="2029968"/>
            <a:ext cx="9326880" cy="790042"/>
          </a:xfrm>
          <a:prstGeom prst="rect">
            <a:avLst/>
          </a:prstGeom>
          <a:noFill/>
          <a:ln/>
        </p:spPr>
        <p:txBody>
          <a:bodyPr wrap="square" lIns="0" tIns="0" rIns="0" bIns="0" rtlCol="0" anchor="ctr"/>
          <a:lstStyle/>
          <a:p>
            <a:pPr indent="0" marL="0">
              <a:buNone/>
            </a:pPr>
            <a:r>
              <a:rPr lang="en-US" sz="1620" b="1" dirty="0">
                <a:solidFill>
                  <a:srgbClr val="8A2424"/>
                </a:solidFill>
                <a:latin typeface="Calibri" pitchFamily="34" charset="0"/>
                <a:ea typeface="Calibri" pitchFamily="34" charset="-122"/>
                <a:cs typeface="Calibri" pitchFamily="34" charset="-120"/>
              </a:rPr>
              <a:t>It is not an admission that you could not handle it. Where calling reads as failure, people stop calling and start guessing — and guessing is what this course exists to stop.</a:t>
            </a:r>
            <a:endParaRPr lang="en-US" sz="1620" dirty="0"/>
          </a:p>
        </p:txBody>
      </p:sp>
      <p:sp>
        <p:nvSpPr>
          <p:cNvPr id="7" name="Shape 5"/>
          <p:cNvSpPr/>
          <p:nvPr/>
        </p:nvSpPr>
        <p:spPr>
          <a:xfrm>
            <a:off x="1143000" y="3160166"/>
            <a:ext cx="460858" cy="460858"/>
          </a:xfrm>
          <a:prstGeom prst="ellipse">
            <a:avLst/>
          </a:prstGeom>
          <a:solidFill>
            <a:srgbClr val="BE5504"/>
          </a:solidFill>
          <a:ln w="12700">
            <a:solidFill>
              <a:srgbClr val="BE5504"/>
            </a:solidFill>
            <a:prstDash val="solid"/>
          </a:ln>
        </p:spPr>
        <p:txBody>
          <a:bodyPr/>
          <a:p/>
        </p:txBody>
      </p:sp>
      <p:sp>
        <p:nvSpPr>
          <p:cNvPr id="8" name="Text 6"/>
          <p:cNvSpPr txBox="1"/>
          <p:nvPr/>
        </p:nvSpPr>
        <p:spPr>
          <a:xfrm>
            <a:off x="1143000" y="3160166"/>
            <a:ext cx="460858" cy="460858"/>
          </a:xfrm>
          <a:prstGeom prst="rect">
            <a:avLst/>
          </a:prstGeom>
          <a:noFill/>
          <a:ln/>
        </p:spPr>
        <p:txBody>
          <a:bodyPr wrap="square" lIns="0" tIns="0" rIns="0" bIns="0" rtlCol="0" anchor="ctr"/>
          <a:lstStyle/>
          <a:p>
            <a:pPr algn="ctr" indent="0" marL="0">
              <a:buNone/>
            </a:pPr>
            <a:r>
              <a:rPr lang="en-US" sz="1440" b="1" dirty="0">
                <a:solidFill>
                  <a:srgbClr val="FFFFFF"/>
                </a:solidFill>
                <a:latin typeface="Calibri" pitchFamily="34" charset="0"/>
                <a:ea typeface="Calibri" pitchFamily="34" charset="-122"/>
                <a:cs typeface="Calibri" pitchFamily="34" charset="-120"/>
              </a:rPr>
              <a:t>1</a:t>
            </a:r>
            <a:endParaRPr lang="en-US" sz="1440" dirty="0"/>
          </a:p>
        </p:txBody>
      </p:sp>
      <p:sp>
        <p:nvSpPr>
          <p:cNvPr id="9" name="Shape 7"/>
          <p:cNvSpPr/>
          <p:nvPr/>
        </p:nvSpPr>
        <p:spPr>
          <a:xfrm>
            <a:off x="1801368" y="3050438"/>
            <a:ext cx="9272016" cy="680314"/>
          </a:xfrm>
          <a:prstGeom prst="roundRect">
            <a:avLst>
              <a:gd name="adj" fmla="val 9677"/>
            </a:avLst>
          </a:prstGeom>
          <a:solidFill>
            <a:srgbClr val="FBFAF7"/>
          </a:solidFill>
          <a:ln w="12700">
            <a:solidFill>
              <a:srgbClr val="F1ECE3"/>
            </a:solidFill>
            <a:prstDash val="solid"/>
          </a:ln>
        </p:spPr>
        <p:txBody>
          <a:bodyPr/>
          <a:p/>
        </p:txBody>
      </p:sp>
      <p:sp>
        <p:nvSpPr>
          <p:cNvPr id="10" name="Text 8"/>
          <p:cNvSpPr txBox="1"/>
          <p:nvPr/>
        </p:nvSpPr>
        <p:spPr>
          <a:xfrm>
            <a:off x="2075688" y="3050438"/>
            <a:ext cx="3621024" cy="680314"/>
          </a:xfrm>
          <a:prstGeom prst="rect">
            <a:avLst/>
          </a:prstGeom>
          <a:noFill/>
          <a:ln/>
        </p:spPr>
        <p:txBody>
          <a:bodyPr wrap="square" lIns="0" tIns="0" rIns="0" bIns="0" rtlCol="0" anchor="ctr"/>
          <a:lstStyle/>
          <a:p>
            <a:pPr indent="0" marL="0">
              <a:buNone/>
            </a:pPr>
            <a:r>
              <a:rPr lang="en-US" sz="1560" b="1" dirty="0">
                <a:solidFill>
                  <a:srgbClr val="142028"/>
                </a:solidFill>
                <a:latin typeface="Calibri" pitchFamily="34" charset="0"/>
                <a:ea typeface="Calibri" pitchFamily="34" charset="-122"/>
                <a:cs typeface="Calibri" pitchFamily="34" charset="-120"/>
              </a:rPr>
              <a:t>911 — the receiving ED</a:t>
            </a:r>
            <a:endParaRPr lang="en-US" sz="1560" dirty="0"/>
          </a:p>
        </p:txBody>
      </p:sp>
      <p:sp>
        <p:nvSpPr>
          <p:cNvPr id="11" name="Text 9"/>
          <p:cNvSpPr txBox="1"/>
          <p:nvPr/>
        </p:nvSpPr>
        <p:spPr>
          <a:xfrm>
            <a:off x="5806440" y="3050438"/>
            <a:ext cx="5047488" cy="680314"/>
          </a:xfrm>
          <a:prstGeom prst="rect">
            <a:avLst/>
          </a:prstGeom>
          <a:noFill/>
          <a:ln/>
        </p:spPr>
        <p:txBody>
          <a:bodyPr wrap="square" lIns="0" tIns="0" rIns="0" bIns="0" rtlCol="0" anchor="ctr"/>
          <a:lstStyle/>
          <a:p>
            <a:pPr indent="0" marL="0">
              <a:buNone/>
            </a:pPr>
            <a:r>
              <a:rPr lang="en-US" sz="1320" dirty="0">
                <a:solidFill>
                  <a:srgbClr val="3A4955"/>
                </a:solidFill>
                <a:latin typeface="Calibri" pitchFamily="34" charset="0"/>
                <a:ea typeface="Calibri" pitchFamily="34" charset="-122"/>
                <a:cs typeface="Calibri" pitchFamily="34" charset="-120"/>
              </a:rPr>
              <a:t>Contact the receiving ED and ask for the provider. Our medical director is deliberately NOT in this path.</a:t>
            </a:r>
            <a:endParaRPr lang="en-US" sz="1320" dirty="0"/>
          </a:p>
        </p:txBody>
      </p:sp>
      <p:sp>
        <p:nvSpPr>
          <p:cNvPr id="12" name="Shape 10"/>
          <p:cNvSpPr/>
          <p:nvPr/>
        </p:nvSpPr>
        <p:spPr>
          <a:xfrm>
            <a:off x="1143000" y="3950208"/>
            <a:ext cx="460858" cy="460858"/>
          </a:xfrm>
          <a:prstGeom prst="ellipse">
            <a:avLst/>
          </a:prstGeom>
          <a:solidFill>
            <a:srgbClr val="BE5504"/>
          </a:solidFill>
          <a:ln w="12700">
            <a:solidFill>
              <a:srgbClr val="BE5504"/>
            </a:solidFill>
            <a:prstDash val="solid"/>
          </a:ln>
        </p:spPr>
        <p:txBody>
          <a:bodyPr/>
          <a:p/>
        </p:txBody>
      </p:sp>
      <p:sp>
        <p:nvSpPr>
          <p:cNvPr id="13" name="Text 11"/>
          <p:cNvSpPr txBox="1"/>
          <p:nvPr/>
        </p:nvSpPr>
        <p:spPr>
          <a:xfrm>
            <a:off x="1143000" y="3950208"/>
            <a:ext cx="460858" cy="460858"/>
          </a:xfrm>
          <a:prstGeom prst="rect">
            <a:avLst/>
          </a:prstGeom>
          <a:noFill/>
          <a:ln/>
        </p:spPr>
        <p:txBody>
          <a:bodyPr wrap="square" lIns="0" tIns="0" rIns="0" bIns="0" rtlCol="0" anchor="ctr"/>
          <a:lstStyle/>
          <a:p>
            <a:pPr algn="ctr" indent="0" marL="0">
              <a:buNone/>
            </a:pPr>
            <a:r>
              <a:rPr lang="en-US" sz="1440" b="1" dirty="0">
                <a:solidFill>
                  <a:srgbClr val="FFFFFF"/>
                </a:solidFill>
                <a:latin typeface="Calibri" pitchFamily="34" charset="0"/>
                <a:ea typeface="Calibri" pitchFamily="34" charset="-122"/>
                <a:cs typeface="Calibri" pitchFamily="34" charset="-120"/>
              </a:rPr>
              <a:t>2</a:t>
            </a:r>
            <a:endParaRPr lang="en-US" sz="1440" dirty="0"/>
          </a:p>
        </p:txBody>
      </p:sp>
      <p:sp>
        <p:nvSpPr>
          <p:cNvPr id="14" name="Shape 12"/>
          <p:cNvSpPr/>
          <p:nvPr/>
        </p:nvSpPr>
        <p:spPr>
          <a:xfrm>
            <a:off x="1801368" y="3840480"/>
            <a:ext cx="9272016" cy="680314"/>
          </a:xfrm>
          <a:prstGeom prst="roundRect">
            <a:avLst>
              <a:gd name="adj" fmla="val 9677"/>
            </a:avLst>
          </a:prstGeom>
          <a:solidFill>
            <a:srgbClr val="FBFAF7"/>
          </a:solidFill>
          <a:ln w="12700">
            <a:solidFill>
              <a:srgbClr val="F1ECE3"/>
            </a:solidFill>
            <a:prstDash val="solid"/>
          </a:ln>
        </p:spPr>
        <p:txBody>
          <a:bodyPr/>
          <a:p/>
        </p:txBody>
      </p:sp>
      <p:sp>
        <p:nvSpPr>
          <p:cNvPr id="15" name="Text 13"/>
          <p:cNvSpPr txBox="1"/>
          <p:nvPr/>
        </p:nvSpPr>
        <p:spPr>
          <a:xfrm>
            <a:off x="2075688" y="3840480"/>
            <a:ext cx="3621024" cy="680314"/>
          </a:xfrm>
          <a:prstGeom prst="rect">
            <a:avLst/>
          </a:prstGeom>
          <a:noFill/>
          <a:ln/>
        </p:spPr>
        <p:txBody>
          <a:bodyPr wrap="square" lIns="0" tIns="0" rIns="0" bIns="0" rtlCol="0" anchor="ctr"/>
          <a:lstStyle/>
          <a:p>
            <a:pPr indent="0" marL="0">
              <a:buNone/>
            </a:pPr>
            <a:r>
              <a:rPr lang="en-US" sz="1560" b="1" dirty="0">
                <a:solidFill>
                  <a:srgbClr val="142028"/>
                </a:solidFill>
                <a:latin typeface="Calibri" pitchFamily="34" charset="0"/>
                <a:ea typeface="Calibri" pitchFamily="34" charset="-122"/>
                <a:cs typeface="Calibri" pitchFamily="34" charset="-120"/>
              </a:rPr>
              <a:t>Transfer — the sending provider FIRST</a:t>
            </a:r>
            <a:endParaRPr lang="en-US" sz="1560" dirty="0"/>
          </a:p>
        </p:txBody>
      </p:sp>
      <p:sp>
        <p:nvSpPr>
          <p:cNvPr id="16" name="Text 14"/>
          <p:cNvSpPr txBox="1"/>
          <p:nvPr/>
        </p:nvSpPr>
        <p:spPr>
          <a:xfrm>
            <a:off x="5806440" y="3840480"/>
            <a:ext cx="5047488" cy="680314"/>
          </a:xfrm>
          <a:prstGeom prst="rect">
            <a:avLst/>
          </a:prstGeom>
          <a:noFill/>
          <a:ln/>
        </p:spPr>
        <p:txBody>
          <a:bodyPr wrap="square" lIns="0" tIns="0" rIns="0" bIns="0" rtlCol="0" anchor="ctr"/>
          <a:lstStyle/>
          <a:p>
            <a:pPr indent="0" marL="0">
              <a:buNone/>
            </a:pPr>
            <a:r>
              <a:rPr lang="en-US" sz="1320" dirty="0">
                <a:solidFill>
                  <a:srgbClr val="3A4955"/>
                </a:solidFill>
                <a:latin typeface="Calibri" pitchFamily="34" charset="0"/>
                <a:ea typeface="Calibri" pitchFamily="34" charset="-122"/>
                <a:cs typeface="Calibri" pitchFamily="34" charset="-120"/>
              </a:rPr>
              <a:t>Including when a BLS crew needs to START CPAP en route. They own the workup and the plan, and they saw this patient.</a:t>
            </a:r>
            <a:endParaRPr lang="en-US" sz="1320" dirty="0"/>
          </a:p>
        </p:txBody>
      </p:sp>
      <p:sp>
        <p:nvSpPr>
          <p:cNvPr id="17" name="Shape 15"/>
          <p:cNvSpPr/>
          <p:nvPr/>
        </p:nvSpPr>
        <p:spPr>
          <a:xfrm>
            <a:off x="1143000" y="4740250"/>
            <a:ext cx="460858" cy="460858"/>
          </a:xfrm>
          <a:prstGeom prst="ellipse">
            <a:avLst/>
          </a:prstGeom>
          <a:solidFill>
            <a:srgbClr val="BE5504"/>
          </a:solidFill>
          <a:ln w="12700">
            <a:solidFill>
              <a:srgbClr val="BE5504"/>
            </a:solidFill>
            <a:prstDash val="solid"/>
          </a:ln>
        </p:spPr>
        <p:txBody>
          <a:bodyPr/>
          <a:p/>
        </p:txBody>
      </p:sp>
      <p:sp>
        <p:nvSpPr>
          <p:cNvPr id="18" name="Text 16"/>
          <p:cNvSpPr txBox="1"/>
          <p:nvPr/>
        </p:nvSpPr>
        <p:spPr>
          <a:xfrm>
            <a:off x="1143000" y="4740250"/>
            <a:ext cx="460858" cy="460858"/>
          </a:xfrm>
          <a:prstGeom prst="rect">
            <a:avLst/>
          </a:prstGeom>
          <a:noFill/>
          <a:ln/>
        </p:spPr>
        <p:txBody>
          <a:bodyPr wrap="square" lIns="0" tIns="0" rIns="0" bIns="0" rtlCol="0" anchor="ctr"/>
          <a:lstStyle/>
          <a:p>
            <a:pPr algn="ctr" indent="0" marL="0">
              <a:buNone/>
            </a:pPr>
            <a:r>
              <a:rPr lang="en-US" sz="1440" b="1" dirty="0">
                <a:solidFill>
                  <a:srgbClr val="FFFFFF"/>
                </a:solidFill>
                <a:latin typeface="Calibri" pitchFamily="34" charset="0"/>
                <a:ea typeface="Calibri" pitchFamily="34" charset="-122"/>
                <a:cs typeface="Calibri" pitchFamily="34" charset="-120"/>
              </a:rPr>
              <a:t>3</a:t>
            </a:r>
            <a:endParaRPr lang="en-US" sz="1440" dirty="0"/>
          </a:p>
        </p:txBody>
      </p:sp>
      <p:sp>
        <p:nvSpPr>
          <p:cNvPr id="19" name="Shape 17"/>
          <p:cNvSpPr/>
          <p:nvPr/>
        </p:nvSpPr>
        <p:spPr>
          <a:xfrm>
            <a:off x="1801368" y="4630522"/>
            <a:ext cx="9272016" cy="680314"/>
          </a:xfrm>
          <a:prstGeom prst="roundRect">
            <a:avLst>
              <a:gd name="adj" fmla="val 9677"/>
            </a:avLst>
          </a:prstGeom>
          <a:solidFill>
            <a:srgbClr val="FBFAF7"/>
          </a:solidFill>
          <a:ln w="12700">
            <a:solidFill>
              <a:srgbClr val="F1ECE3"/>
            </a:solidFill>
            <a:prstDash val="solid"/>
          </a:ln>
        </p:spPr>
        <p:txBody>
          <a:bodyPr/>
          <a:p/>
        </p:txBody>
      </p:sp>
      <p:sp>
        <p:nvSpPr>
          <p:cNvPr id="20" name="Text 18"/>
          <p:cNvSpPr txBox="1"/>
          <p:nvPr/>
        </p:nvSpPr>
        <p:spPr>
          <a:xfrm>
            <a:off x="2075688" y="4630522"/>
            <a:ext cx="3621024" cy="680314"/>
          </a:xfrm>
          <a:prstGeom prst="rect">
            <a:avLst/>
          </a:prstGeom>
          <a:noFill/>
          <a:ln/>
        </p:spPr>
        <p:txBody>
          <a:bodyPr wrap="square" lIns="0" tIns="0" rIns="0" bIns="0" rtlCol="0" anchor="ctr"/>
          <a:lstStyle/>
          <a:p>
            <a:pPr indent="0" marL="0">
              <a:buNone/>
            </a:pPr>
            <a:r>
              <a:rPr lang="en-US" sz="1560" b="1" dirty="0">
                <a:solidFill>
                  <a:srgbClr val="142028"/>
                </a:solidFill>
                <a:latin typeface="Calibri" pitchFamily="34" charset="0"/>
                <a:ea typeface="Calibri" pitchFamily="34" charset="-122"/>
                <a:cs typeface="Calibri" pitchFamily="34" charset="-120"/>
              </a:rPr>
              <a:t>Cannot reach them? Go sideways</a:t>
            </a:r>
            <a:endParaRPr lang="en-US" sz="1560" dirty="0"/>
          </a:p>
        </p:txBody>
      </p:sp>
      <p:sp>
        <p:nvSpPr>
          <p:cNvPr id="21" name="Text 19"/>
          <p:cNvSpPr txBox="1"/>
          <p:nvPr/>
        </p:nvSpPr>
        <p:spPr>
          <a:xfrm>
            <a:off x="5806440" y="4630522"/>
            <a:ext cx="5047488" cy="680314"/>
          </a:xfrm>
          <a:prstGeom prst="rect">
            <a:avLst/>
          </a:prstGeom>
          <a:noFill/>
          <a:ln/>
        </p:spPr>
        <p:txBody>
          <a:bodyPr wrap="square" lIns="0" tIns="0" rIns="0" bIns="0" rtlCol="0" anchor="ctr"/>
          <a:lstStyle/>
          <a:p>
            <a:pPr indent="0" marL="0">
              <a:buNone/>
            </a:pPr>
            <a:r>
              <a:rPr lang="en-US" sz="1320" dirty="0">
                <a:solidFill>
                  <a:srgbClr val="3A4955"/>
                </a:solidFill>
                <a:latin typeface="Calibri" pitchFamily="34" charset="0"/>
                <a:ea typeface="Calibri" pitchFamily="34" charset="-122"/>
                <a:cs typeface="Calibri" pitchFamily="34" charset="-120"/>
              </a:rPr>
              <a:t>The accepting facility, or online medical control. This is an availability problem and the fix is finding somebody who can answer.</a:t>
            </a:r>
            <a:endParaRPr lang="en-US" sz="1320" dirty="0"/>
          </a:p>
        </p:txBody>
      </p:sp>
      <p:sp>
        <p:nvSpPr>
          <p:cNvPr id="22" name="Shape 20"/>
          <p:cNvSpPr/>
          <p:nvPr/>
        </p:nvSpPr>
        <p:spPr>
          <a:xfrm>
            <a:off x="1143000" y="5530291"/>
            <a:ext cx="460858" cy="460858"/>
          </a:xfrm>
          <a:prstGeom prst="ellipse">
            <a:avLst/>
          </a:prstGeom>
          <a:solidFill>
            <a:srgbClr val="8A2424"/>
          </a:solidFill>
          <a:ln w="12700">
            <a:solidFill>
              <a:srgbClr val="8A2424"/>
            </a:solidFill>
            <a:prstDash val="solid"/>
          </a:ln>
        </p:spPr>
        <p:txBody>
          <a:bodyPr/>
          <a:p/>
        </p:txBody>
      </p:sp>
      <p:sp>
        <p:nvSpPr>
          <p:cNvPr id="23" name="Text 21"/>
          <p:cNvSpPr txBox="1"/>
          <p:nvPr/>
        </p:nvSpPr>
        <p:spPr>
          <a:xfrm>
            <a:off x="1143000" y="5530291"/>
            <a:ext cx="460858" cy="460858"/>
          </a:xfrm>
          <a:prstGeom prst="rect">
            <a:avLst/>
          </a:prstGeom>
          <a:noFill/>
          <a:ln/>
        </p:spPr>
        <p:txBody>
          <a:bodyPr wrap="square" lIns="0" tIns="0" rIns="0" bIns="0" rtlCol="0" anchor="ctr"/>
          <a:lstStyle/>
          <a:p>
            <a:pPr algn="ctr" indent="0" marL="0">
              <a:buNone/>
            </a:pPr>
            <a:r>
              <a:rPr lang="en-US" sz="1440" b="1" dirty="0">
                <a:solidFill>
                  <a:srgbClr val="FFFFFF"/>
                </a:solidFill>
                <a:latin typeface="Calibri" pitchFamily="34" charset="0"/>
                <a:ea typeface="Calibri" pitchFamily="34" charset="-122"/>
                <a:cs typeface="Calibri" pitchFamily="34" charset="-120"/>
              </a:rPr>
              <a:t>4</a:t>
            </a:r>
            <a:endParaRPr lang="en-US" sz="1440" dirty="0"/>
          </a:p>
        </p:txBody>
      </p:sp>
      <p:sp>
        <p:nvSpPr>
          <p:cNvPr id="24" name="Shape 22"/>
          <p:cNvSpPr/>
          <p:nvPr/>
        </p:nvSpPr>
        <p:spPr>
          <a:xfrm>
            <a:off x="1801368" y="5420563"/>
            <a:ext cx="9272016" cy="680314"/>
          </a:xfrm>
          <a:prstGeom prst="roundRect">
            <a:avLst>
              <a:gd name="adj" fmla="val 9677"/>
            </a:avLst>
          </a:prstGeom>
          <a:solidFill>
            <a:srgbClr val="F6E7E3"/>
          </a:solidFill>
          <a:ln w="12700">
            <a:solidFill>
              <a:srgbClr val="8A2424"/>
            </a:solidFill>
            <a:prstDash val="solid"/>
          </a:ln>
        </p:spPr>
        <p:txBody>
          <a:bodyPr/>
          <a:p/>
        </p:txBody>
      </p:sp>
      <p:sp>
        <p:nvSpPr>
          <p:cNvPr id="25" name="Text 23"/>
          <p:cNvSpPr txBox="1"/>
          <p:nvPr/>
        </p:nvSpPr>
        <p:spPr>
          <a:xfrm>
            <a:off x="2075688" y="5420563"/>
            <a:ext cx="3621024" cy="680314"/>
          </a:xfrm>
          <a:prstGeom prst="rect">
            <a:avLst/>
          </a:prstGeom>
          <a:noFill/>
          <a:ln/>
        </p:spPr>
        <p:txBody>
          <a:bodyPr wrap="square" lIns="0" tIns="0" rIns="0" bIns="0" rtlCol="0" anchor="ctr"/>
          <a:lstStyle/>
          <a:p>
            <a:pPr indent="0" marL="0">
              <a:buNone/>
            </a:pPr>
            <a:r>
              <a:rPr lang="en-US" sz="1560" b="1" dirty="0">
                <a:solidFill>
                  <a:srgbClr val="8A2424"/>
                </a:solidFill>
                <a:latin typeface="Calibri" pitchFamily="34" charset="0"/>
                <a:ea typeface="Calibri" pitchFamily="34" charset="-122"/>
                <a:cs typeface="Calibri" pitchFamily="34" charset="-120"/>
              </a:rPr>
              <a:t>Told to do something unsafe — OR NOT to do it</a:t>
            </a:r>
            <a:endParaRPr lang="en-US" sz="1560" dirty="0"/>
          </a:p>
        </p:txBody>
      </p:sp>
      <p:sp>
        <p:nvSpPr>
          <p:cNvPr id="26" name="Text 24"/>
          <p:cNvSpPr txBox="1"/>
          <p:nvPr/>
        </p:nvSpPr>
        <p:spPr>
          <a:xfrm>
            <a:off x="5806440" y="5420563"/>
            <a:ext cx="5047488" cy="680314"/>
          </a:xfrm>
          <a:prstGeom prst="rect">
            <a:avLst/>
          </a:prstGeom>
          <a:noFill/>
          <a:ln/>
        </p:spPr>
        <p:txBody>
          <a:bodyPr wrap="square" lIns="0" tIns="0" rIns="0" bIns="0" rtlCol="0" anchor="ctr"/>
          <a:lstStyle/>
          <a:p>
            <a:pPr indent="0" marL="0">
              <a:buNone/>
            </a:pPr>
            <a:r>
              <a:rPr lang="en-US" sz="1320" dirty="0">
                <a:solidFill>
                  <a:srgbClr val="3A4955"/>
                </a:solidFill>
                <a:latin typeface="Calibri" pitchFamily="34" charset="0"/>
                <a:ea typeface="Calibri" pitchFamily="34" charset="-122"/>
                <a:cs typeface="Calibri" pitchFamily="34" charset="-120"/>
              </a:rPr>
              <a:t>Our medical director, for online medical control. A different trigger, not a fallback from the step above.</a:t>
            </a:r>
            <a:endParaRPr lang="en-US" sz="1320" dirty="0"/>
          </a:p>
        </p:txBody>
      </p:sp>
      <p:sp>
        <p:nvSpPr>
          <p:cNvPr id="27" name="Text 25"/>
          <p:cNvSpPr txBox="1"/>
          <p:nvPr/>
        </p:nvSpPr>
        <p:spPr>
          <a:xfrm>
            <a:off x="1088136" y="6232550"/>
            <a:ext cx="9985248" cy="384048"/>
          </a:xfrm>
          <a:prstGeom prst="rect">
            <a:avLst/>
          </a:prstGeom>
          <a:noFill/>
          <a:ln/>
        </p:spPr>
        <p:txBody>
          <a:bodyPr wrap="square" rtlCol="0" anchor="ctr"/>
          <a:lstStyle/>
          <a:p>
            <a:pPr indent="0" marL="0">
              <a:buNone/>
            </a:pPr>
            <a:r>
              <a:rPr lang="en-US" sz="1500" b="1" i="1" dirty="0">
                <a:solidFill>
                  <a:srgbClr val="BE5504"/>
                </a:solidFill>
                <a:latin typeface="Calibri" pitchFamily="34" charset="0"/>
                <a:ea typeface="Calibri" pitchFamily="34" charset="-122"/>
                <a:cs typeface="Calibri" pitchFamily="34" charset="-120"/>
              </a:rPr>
              <a:t>Crews escalate a DO far more readily than a DO-NOT. Both are worth the call. And call BEFORE you are forced to choose between the blood pressure and the hypoxia.</a:t>
            </a:r>
            <a:endParaRPr lang="en-US" sz="1500" dirty="0"/>
          </a:p>
        </p:txBody>
      </p:sp>
      <p:sp>
        <p:nvSpPr>
          <p:cNvPr id="28" name="SlideNumber 33"/>
          <p:cNvSpPr txBox="1"/>
          <p:nvPr/>
        </p:nvSpPr>
        <p:spPr>
          <a:xfrm>
            <a:off x="11430000" y="6470000"/>
            <a:ext cx="560000" cy="260000"/>
          </a:xfrm>
          <a:prstGeom prst="rect">
            <a:avLst/>
          </a:prstGeom>
          <a:noFill/>
        </p:spPr>
        <p:txBody>
          <a:bodyPr wrap="none" lIns="0" rIns="0" tIns="0" bIns="0" anchor="ctr">
            <a:spAutoFit/>
          </a:bodyPr>
          <a:lstStyle/>
          <a:p>
            <a:pPr algn="r"/>
            <a:r>
              <a:rPr sz="1300" b="1">
                <a:solidFill>
                  <a:srgbClr val="142028"/>
                </a:solidFill>
                <a:latin typeface="Calibri"/>
              </a:rPr>
              <a:t>33</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name="Slide 31">
    <p:bg>
      <p:bgPr>
        <a:solidFill>
          <a:srgbClr val="FFFFFF"/>
        </a:solidFill>
      </p:bgPr>
    </p:bg>
    <p:spTree>
      <p:nvGrpSpPr>
        <p:cNvPr id="1" name=""/>
        <p:cNvGrpSpPr/>
        <p:nvPr/>
      </p:nvGrpSpPr>
      <p:grpSpPr>
        <a:xfrm>
          <a:off x="0" y="0"/>
          <a:ext cx="0" cy="0"/>
          <a:chOff x="0" y="0"/>
          <a:chExt cx="0" cy="0"/>
        </a:xfrm>
      </p:grpSpPr>
      <p:sp>
        <p:nvSpPr>
          <p:cNvPr id="2" name="Text 0"/>
          <p:cNvSpPr txBox="1"/>
          <p:nvPr/>
        </p:nvSpPr>
        <p:spPr>
          <a:xfrm>
            <a:off x="1033272" y="351130"/>
            <a:ext cx="9875520" cy="329184"/>
          </a:xfrm>
          <a:prstGeom prst="rect">
            <a:avLst/>
          </a:prstGeom>
          <a:noFill/>
          <a:ln/>
        </p:spPr>
        <p:txBody>
          <a:bodyPr wrap="square" rtlCol="0" anchor="ctr"/>
          <a:lstStyle/>
          <a:p>
            <a:pPr indent="0" marL="0">
              <a:buNone/>
            </a:pPr>
            <a:r>
              <a:rPr lang="en-US" sz="1320" b="1" spc="240" kern="0" dirty="0">
                <a:solidFill>
                  <a:srgbClr val="BE5504"/>
                </a:solidFill>
                <a:latin typeface="Calibri" pitchFamily="34" charset="0"/>
                <a:ea typeface="Calibri" pitchFamily="34" charset="-122"/>
                <a:cs typeface="Calibri" pitchFamily="34" charset="-120"/>
              </a:rPr>
              <a:t>THE PAGE TO PHOTOGRAPH</a:t>
            </a:r>
            <a:endParaRPr lang="en-US" sz="1320" dirty="0"/>
          </a:p>
        </p:txBody>
      </p:sp>
      <p:sp>
        <p:nvSpPr>
          <p:cNvPr id="3" name="Text 1"/>
          <p:cNvSpPr txBox="1"/>
          <p:nvPr/>
        </p:nvSpPr>
        <p:spPr>
          <a:xfrm>
            <a:off x="1033272" y="680314"/>
            <a:ext cx="9875520" cy="790042"/>
          </a:xfrm>
          <a:prstGeom prst="rect">
            <a:avLst/>
          </a:prstGeom>
          <a:noFill/>
          <a:ln/>
        </p:spPr>
        <p:txBody>
          <a:bodyPr wrap="square" rtlCol="0" anchor="ctr"/>
          <a:lstStyle/>
          <a:p>
            <a:pPr indent="0" marL="0">
              <a:buNone/>
            </a:pPr>
            <a:r>
              <a:rPr lang="en-US" sz="3480" b="1" dirty="0">
                <a:solidFill>
                  <a:srgbClr val="142028"/>
                </a:solidFill>
                <a:latin typeface="Cambria" pitchFamily="34" charset="0"/>
                <a:ea typeface="Cambria" pitchFamily="34" charset="-122"/>
                <a:cs typeface="Cambria" pitchFamily="34" charset="-120"/>
              </a:rPr>
              <a:t>Troubleshooting</a:t>
            </a:r>
            <a:endParaRPr lang="en-US" sz="3480" dirty="0"/>
          </a:p>
        </p:txBody>
      </p:sp>
      <p:graphicFrame>
        <p:nvGraphicFramePr>
          <p:cNvPr id="32" name="Table 0"/>
          <p:cNvGraphicFramePr>
            <a:graphicFrameLocks noGrp="1"/>
          </p:cNvGraphicFramePr>
          <p:nvPr>
            <p:extLst>
              <p:ext uri="{D42A27DB-BD31-4B8C-83A1-F6EECF244321}">
                <p14:modId xmlns:p14="http://schemas.microsoft.com/office/powerpoint/2010/main" val="1579011935"/>
              </p:ext>
            </p:extLst>
          </p:nvPr>
        </p:nvGraphicFramePr>
        <p:xfrm>
          <a:off x="1088136" y="1536192"/>
          <a:ext cx="9985248" cy="914400"/>
        </p:xfrm>
        <a:graphic>
          <a:graphicData uri="http://schemas.openxmlformats.org/drawingml/2006/table">
            <a:tbl>
              <a:tblPr/>
              <a:tblGrid>
                <a:gridCol w="3182112"/>
                <a:gridCol w="6803136"/>
              </a:tblGrid>
              <a:tr h="460858">
                <a:tc>
                  <a:txBody>
                    <a:bodyPr/>
                    <a:lstStyle/>
                    <a:p>
                      <a:pPr indent="0" marL="0">
                        <a:buNone/>
                      </a:pPr>
                      <a:r>
                        <a:rPr lang="en-US" sz="1380" b="1" dirty="0">
                          <a:solidFill>
                            <a:srgbClr val="FFFFFF"/>
                          </a:solidFill>
                          <a:latin typeface="Calibri" pitchFamily="34" charset="0"/>
                          <a:ea typeface="Calibri" pitchFamily="34" charset="-122"/>
                          <a:cs typeface="Calibri" pitchFamily="34" charset="-120"/>
                        </a:rPr>
                        <a:t>Problem</a:t>
                      </a:r>
                      <a:endParaRPr lang="en-US" sz="1380" dirty="0">
                        <a:latin typeface="Calibri" charset="0"/>
                        <a:ea typeface="Calibri" charset="0"/>
                        <a:cs typeface="Calibri" charset="0"/>
                      </a:endParaRPr>
                    </a:p>
                  </a:txBody>
                  <a:tcPr marL="91440" marR="91440" marT="45720" marB="45720" anchor="ctr">
                    <a:lnL w="6350" cap="flat" cmpd="sng" algn="ctr">
                      <a:solidFill>
                        <a:srgbClr val="F1ECE3"/>
                      </a:solidFill>
                      <a:prstDash val="solid"/>
                      <a:round/>
                      <a:headEnd type="none" w="med" len="med"/>
                      <a:tailEnd type="none" w="med" len="med"/>
                    </a:lnL>
                    <a:lnR w="6350" cap="flat" cmpd="sng" algn="ctr">
                      <a:solidFill>
                        <a:srgbClr val="F1ECE3"/>
                      </a:solidFill>
                      <a:prstDash val="solid"/>
                      <a:round/>
                      <a:headEnd type="none" w="med" len="med"/>
                      <a:tailEnd type="none" w="med" len="med"/>
                    </a:lnR>
                    <a:lnT w="6350" cap="flat" cmpd="sng" algn="ctr">
                      <a:solidFill>
                        <a:srgbClr val="F1ECE3"/>
                      </a:solidFill>
                      <a:prstDash val="solid"/>
                      <a:round/>
                      <a:headEnd type="none" w="med" len="med"/>
                      <a:tailEnd type="none" w="med" len="med"/>
                    </a:lnT>
                    <a:lnB w="6350" cap="flat" cmpd="sng" algn="ctr">
                      <a:solidFill>
                        <a:srgbClr val="F1ECE3"/>
                      </a:solidFill>
                      <a:prstDash val="solid"/>
                      <a:round/>
                      <a:headEnd type="none" w="med" len="med"/>
                      <a:tailEnd type="none" w="med" len="med"/>
                    </a:lnB>
                    <a:solidFill>
                      <a:srgbClr val="0E1920"/>
                    </a:solidFill>
                  </a:tcPr>
                </a:tc>
                <a:tc>
                  <a:txBody>
                    <a:bodyPr/>
                    <a:lstStyle/>
                    <a:p>
                      <a:pPr indent="0" marL="0">
                        <a:buNone/>
                      </a:pPr>
                      <a:r>
                        <a:rPr lang="en-US" sz="1380" b="1" dirty="0">
                          <a:solidFill>
                            <a:srgbClr val="FFFFFF"/>
                          </a:solidFill>
                          <a:latin typeface="Calibri" pitchFamily="34" charset="0"/>
                          <a:ea typeface="Calibri" pitchFamily="34" charset="-122"/>
                          <a:cs typeface="Calibri" pitchFamily="34" charset="-120"/>
                        </a:rPr>
                        <a:t>Do this</a:t>
                      </a:r>
                      <a:endParaRPr lang="en-US" sz="1380" dirty="0">
                        <a:latin typeface="Calibri" charset="0"/>
                        <a:ea typeface="Calibri" charset="0"/>
                        <a:cs typeface="Calibri" charset="0"/>
                      </a:endParaRPr>
                    </a:p>
                  </a:txBody>
                  <a:tcPr marL="91440" marR="91440" marT="45720" marB="45720" anchor="ctr">
                    <a:lnL w="6350" cap="flat" cmpd="sng" algn="ctr">
                      <a:solidFill>
                        <a:srgbClr val="F1ECE3"/>
                      </a:solidFill>
                      <a:prstDash val="solid"/>
                      <a:round/>
                      <a:headEnd type="none" w="med" len="med"/>
                      <a:tailEnd type="none" w="med" len="med"/>
                    </a:lnL>
                    <a:lnR w="6350" cap="flat" cmpd="sng" algn="ctr">
                      <a:solidFill>
                        <a:srgbClr val="F1ECE3"/>
                      </a:solidFill>
                      <a:prstDash val="solid"/>
                      <a:round/>
                      <a:headEnd type="none" w="med" len="med"/>
                      <a:tailEnd type="none" w="med" len="med"/>
                    </a:lnR>
                    <a:lnT w="6350" cap="flat" cmpd="sng" algn="ctr">
                      <a:solidFill>
                        <a:srgbClr val="F1ECE3"/>
                      </a:solidFill>
                      <a:prstDash val="solid"/>
                      <a:round/>
                      <a:headEnd type="none" w="med" len="med"/>
                      <a:tailEnd type="none" w="med" len="med"/>
                    </a:lnT>
                    <a:lnB w="6350" cap="flat" cmpd="sng" algn="ctr">
                      <a:solidFill>
                        <a:srgbClr val="F1ECE3"/>
                      </a:solidFill>
                      <a:prstDash val="solid"/>
                      <a:round/>
                      <a:headEnd type="none" w="med" len="med"/>
                      <a:tailEnd type="none" w="med" len="med"/>
                    </a:lnB>
                    <a:solidFill>
                      <a:srgbClr val="0E1920"/>
                    </a:solidFill>
                  </a:tcPr>
                </a:tc>
              </a:tr>
              <a:tr h="460858">
                <a:tc>
                  <a:txBody>
                    <a:bodyPr/>
                    <a:lstStyle/>
                    <a:p>
                      <a:pPr indent="0" marL="0">
                        <a:buNone/>
                      </a:pPr>
                      <a:r>
                        <a:rPr lang="en-US" sz="1380" dirty="0">
                          <a:solidFill>
                            <a:srgbClr val="000000"/>
                          </a:solidFill>
                          <a:latin typeface="Calibri" pitchFamily="34" charset="0"/>
                          <a:ea typeface="Calibri" pitchFamily="34" charset="-122"/>
                          <a:cs typeface="Calibri" pitchFamily="34" charset="-120"/>
                        </a:rPr>
                        <a:t>Gauge reads low / will not come up</a:t>
                      </a:r>
                      <a:endParaRPr lang="en-US" sz="1380" dirty="0">
                        <a:latin typeface="Calibri" charset="0"/>
                        <a:ea typeface="Calibri" charset="0"/>
                        <a:cs typeface="Calibri" charset="0"/>
                      </a:endParaRPr>
                    </a:p>
                  </a:txBody>
                  <a:tcPr marL="91440" marR="91440" marT="45720" marB="45720" anchor="ctr">
                    <a:lnL w="6350" cap="flat" cmpd="sng" algn="ctr">
                      <a:solidFill>
                        <a:srgbClr val="F1ECE3"/>
                      </a:solidFill>
                      <a:prstDash val="solid"/>
                      <a:round/>
                      <a:headEnd type="none" w="med" len="med"/>
                      <a:tailEnd type="none" w="med" len="med"/>
                    </a:lnL>
                    <a:lnR w="6350" cap="flat" cmpd="sng" algn="ctr">
                      <a:solidFill>
                        <a:srgbClr val="F1ECE3"/>
                      </a:solidFill>
                      <a:prstDash val="solid"/>
                      <a:round/>
                      <a:headEnd type="none" w="med" len="med"/>
                      <a:tailEnd type="none" w="med" len="med"/>
                    </a:lnR>
                    <a:lnT w="6350" cap="flat" cmpd="sng" algn="ctr">
                      <a:solidFill>
                        <a:srgbClr val="F1ECE3"/>
                      </a:solidFill>
                      <a:prstDash val="solid"/>
                      <a:round/>
                      <a:headEnd type="none" w="med" len="med"/>
                      <a:tailEnd type="none" w="med" len="med"/>
                    </a:lnT>
                    <a:lnB w="6350" cap="flat" cmpd="sng" algn="ctr">
                      <a:solidFill>
                        <a:srgbClr val="F1ECE3"/>
                      </a:solidFill>
                      <a:prstDash val="solid"/>
                      <a:round/>
                      <a:headEnd type="none" w="med" len="med"/>
                      <a:tailEnd type="none" w="med" len="med"/>
                    </a:lnB>
                  </a:tcPr>
                </a:tc>
                <a:tc>
                  <a:txBody>
                    <a:bodyPr/>
                    <a:lstStyle/>
                    <a:p>
                      <a:pPr indent="0" marL="0">
                        <a:buNone/>
                      </a:pPr>
                      <a:r>
                        <a:rPr lang="en-US" sz="1380" dirty="0">
                          <a:solidFill>
                            <a:srgbClr val="000000"/>
                          </a:solidFill>
                          <a:latin typeface="Calibri" pitchFamily="34" charset="0"/>
                          <a:ea typeface="Calibri" pitchFamily="34" charset="-122"/>
                          <a:cs typeface="Calibri" pitchFamily="34" charset="-120"/>
                        </a:rPr>
                        <a:t>Neb inline with the gas OFF is an open port — check that FIRST, it is instant. Then reseat the mask; forehead pad before straps.</a:t>
                      </a:r>
                      <a:endParaRPr lang="en-US" sz="1380" dirty="0">
                        <a:latin typeface="Calibri" charset="0"/>
                        <a:ea typeface="Calibri" charset="0"/>
                        <a:cs typeface="Calibri" charset="0"/>
                      </a:endParaRPr>
                    </a:p>
                  </a:txBody>
                  <a:tcPr marL="91440" marR="91440" marT="45720" marB="45720" anchor="ctr">
                    <a:lnL w="6350" cap="flat" cmpd="sng" algn="ctr">
                      <a:solidFill>
                        <a:srgbClr val="F1ECE3"/>
                      </a:solidFill>
                      <a:prstDash val="solid"/>
                      <a:round/>
                      <a:headEnd type="none" w="med" len="med"/>
                      <a:tailEnd type="none" w="med" len="med"/>
                    </a:lnL>
                    <a:lnR w="6350" cap="flat" cmpd="sng" algn="ctr">
                      <a:solidFill>
                        <a:srgbClr val="F1ECE3"/>
                      </a:solidFill>
                      <a:prstDash val="solid"/>
                      <a:round/>
                      <a:headEnd type="none" w="med" len="med"/>
                      <a:tailEnd type="none" w="med" len="med"/>
                    </a:lnR>
                    <a:lnT w="6350" cap="flat" cmpd="sng" algn="ctr">
                      <a:solidFill>
                        <a:srgbClr val="F1ECE3"/>
                      </a:solidFill>
                      <a:prstDash val="solid"/>
                      <a:round/>
                      <a:headEnd type="none" w="med" len="med"/>
                      <a:tailEnd type="none" w="med" len="med"/>
                    </a:lnT>
                    <a:lnB w="6350" cap="flat" cmpd="sng" algn="ctr">
                      <a:solidFill>
                        <a:srgbClr val="F1ECE3"/>
                      </a:solidFill>
                      <a:prstDash val="solid"/>
                      <a:round/>
                      <a:headEnd type="none" w="med" len="med"/>
                      <a:tailEnd type="none" w="med" len="med"/>
                    </a:lnB>
                  </a:tcPr>
                </a:tc>
              </a:tr>
              <a:tr h="460858">
                <a:tc>
                  <a:txBody>
                    <a:bodyPr/>
                    <a:lstStyle/>
                    <a:p>
                      <a:pPr indent="0" marL="0">
                        <a:buNone/>
                      </a:pPr>
                      <a:r>
                        <a:rPr lang="en-US" sz="1380" dirty="0">
                          <a:solidFill>
                            <a:srgbClr val="000000"/>
                          </a:solidFill>
                          <a:latin typeface="Calibri" pitchFamily="34" charset="0"/>
                          <a:ea typeface="Calibri" pitchFamily="34" charset="-122"/>
                          <a:cs typeface="Calibri" pitchFamily="34" charset="-120"/>
                        </a:rPr>
                        <a:t>Gauge does not move at all</a:t>
                      </a:r>
                      <a:endParaRPr lang="en-US" sz="1380" dirty="0">
                        <a:latin typeface="Calibri" charset="0"/>
                        <a:ea typeface="Calibri" charset="0"/>
                        <a:cs typeface="Calibri" charset="0"/>
                      </a:endParaRPr>
                    </a:p>
                  </a:txBody>
                  <a:tcPr marL="91440" marR="91440" marT="45720" marB="45720" anchor="ctr">
                    <a:lnL w="6350" cap="flat" cmpd="sng" algn="ctr">
                      <a:solidFill>
                        <a:srgbClr val="F1ECE3"/>
                      </a:solidFill>
                      <a:prstDash val="solid"/>
                      <a:round/>
                      <a:headEnd type="none" w="med" len="med"/>
                      <a:tailEnd type="none" w="med" len="med"/>
                    </a:lnL>
                    <a:lnR w="6350" cap="flat" cmpd="sng" algn="ctr">
                      <a:solidFill>
                        <a:srgbClr val="F1ECE3"/>
                      </a:solidFill>
                      <a:prstDash val="solid"/>
                      <a:round/>
                      <a:headEnd type="none" w="med" len="med"/>
                      <a:tailEnd type="none" w="med" len="med"/>
                    </a:lnR>
                    <a:lnT w="6350" cap="flat" cmpd="sng" algn="ctr">
                      <a:solidFill>
                        <a:srgbClr val="F1ECE3"/>
                      </a:solidFill>
                      <a:prstDash val="solid"/>
                      <a:round/>
                      <a:headEnd type="none" w="med" len="med"/>
                      <a:tailEnd type="none" w="med" len="med"/>
                    </a:lnT>
                    <a:lnB w="6350" cap="flat" cmpd="sng" algn="ctr">
                      <a:solidFill>
                        <a:srgbClr val="F1ECE3"/>
                      </a:solidFill>
                      <a:prstDash val="solid"/>
                      <a:round/>
                      <a:headEnd type="none" w="med" len="med"/>
                      <a:tailEnd type="none" w="med" len="med"/>
                    </a:lnB>
                  </a:tcPr>
                </a:tc>
                <a:tc>
                  <a:txBody>
                    <a:bodyPr/>
                    <a:lstStyle/>
                    <a:p>
                      <a:pPr indent="0" marL="0">
                        <a:buNone/>
                      </a:pPr>
                      <a:r>
                        <a:rPr lang="en-US" sz="1380" dirty="0">
                          <a:solidFill>
                            <a:srgbClr val="000000"/>
                          </a:solidFill>
                          <a:latin typeface="Calibri" pitchFamily="34" charset="0"/>
                          <a:ea typeface="Calibri" pitchFamily="34" charset="-122"/>
                          <a:cs typeface="Calibri" pitchFamily="34" charset="-120"/>
                        </a:rPr>
                        <a:t>Trace the circuit: disconnection, kink, empty cylinder. Needle still dead — swap the device.</a:t>
                      </a:r>
                      <a:endParaRPr lang="en-US" sz="1380" dirty="0">
                        <a:latin typeface="Calibri" charset="0"/>
                        <a:ea typeface="Calibri" charset="0"/>
                        <a:cs typeface="Calibri" charset="0"/>
                      </a:endParaRPr>
                    </a:p>
                  </a:txBody>
                  <a:tcPr marL="91440" marR="91440" marT="45720" marB="45720" anchor="ctr">
                    <a:lnL w="6350" cap="flat" cmpd="sng" algn="ctr">
                      <a:solidFill>
                        <a:srgbClr val="F1ECE3"/>
                      </a:solidFill>
                      <a:prstDash val="solid"/>
                      <a:round/>
                      <a:headEnd type="none" w="med" len="med"/>
                      <a:tailEnd type="none" w="med" len="med"/>
                    </a:lnL>
                    <a:lnR w="6350" cap="flat" cmpd="sng" algn="ctr">
                      <a:solidFill>
                        <a:srgbClr val="F1ECE3"/>
                      </a:solidFill>
                      <a:prstDash val="solid"/>
                      <a:round/>
                      <a:headEnd type="none" w="med" len="med"/>
                      <a:tailEnd type="none" w="med" len="med"/>
                    </a:lnR>
                    <a:lnT w="6350" cap="flat" cmpd="sng" algn="ctr">
                      <a:solidFill>
                        <a:srgbClr val="F1ECE3"/>
                      </a:solidFill>
                      <a:prstDash val="solid"/>
                      <a:round/>
                      <a:headEnd type="none" w="med" len="med"/>
                      <a:tailEnd type="none" w="med" len="med"/>
                    </a:lnT>
                    <a:lnB w="6350" cap="flat" cmpd="sng" algn="ctr">
                      <a:solidFill>
                        <a:srgbClr val="F1ECE3"/>
                      </a:solidFill>
                      <a:prstDash val="solid"/>
                      <a:round/>
                      <a:headEnd type="none" w="med" len="med"/>
                      <a:tailEnd type="none" w="med" len="med"/>
                    </a:lnB>
                  </a:tcPr>
                </a:tc>
              </a:tr>
              <a:tr h="460858">
                <a:tc>
                  <a:txBody>
                    <a:bodyPr/>
                    <a:lstStyle/>
                    <a:p>
                      <a:pPr indent="0" marL="0">
                        <a:buNone/>
                      </a:pPr>
                      <a:r>
                        <a:rPr lang="en-US" sz="1380" dirty="0">
                          <a:solidFill>
                            <a:srgbClr val="000000"/>
                          </a:solidFill>
                          <a:latin typeface="Calibri" pitchFamily="34" charset="0"/>
                          <a:ea typeface="Calibri" pitchFamily="34" charset="-122"/>
                          <a:cs typeface="Calibri" pitchFamily="34" charset="-120"/>
                        </a:rPr>
                        <a:t>Pressure dropped suddenly</a:t>
                      </a:r>
                      <a:endParaRPr lang="en-US" sz="1380" dirty="0">
                        <a:latin typeface="Calibri" charset="0"/>
                        <a:ea typeface="Calibri" charset="0"/>
                        <a:cs typeface="Calibri" charset="0"/>
                      </a:endParaRPr>
                    </a:p>
                  </a:txBody>
                  <a:tcPr marL="91440" marR="91440" marT="45720" marB="45720" anchor="ctr">
                    <a:lnL w="6350" cap="flat" cmpd="sng" algn="ctr">
                      <a:solidFill>
                        <a:srgbClr val="F1ECE3"/>
                      </a:solidFill>
                      <a:prstDash val="solid"/>
                      <a:round/>
                      <a:headEnd type="none" w="med" len="med"/>
                      <a:tailEnd type="none" w="med" len="med"/>
                    </a:lnL>
                    <a:lnR w="6350" cap="flat" cmpd="sng" algn="ctr">
                      <a:solidFill>
                        <a:srgbClr val="F1ECE3"/>
                      </a:solidFill>
                      <a:prstDash val="solid"/>
                      <a:round/>
                      <a:headEnd type="none" w="med" len="med"/>
                      <a:tailEnd type="none" w="med" len="med"/>
                    </a:lnR>
                    <a:lnT w="6350" cap="flat" cmpd="sng" algn="ctr">
                      <a:solidFill>
                        <a:srgbClr val="F1ECE3"/>
                      </a:solidFill>
                      <a:prstDash val="solid"/>
                      <a:round/>
                      <a:headEnd type="none" w="med" len="med"/>
                      <a:tailEnd type="none" w="med" len="med"/>
                    </a:lnT>
                    <a:lnB w="6350" cap="flat" cmpd="sng" algn="ctr">
                      <a:solidFill>
                        <a:srgbClr val="F1ECE3"/>
                      </a:solidFill>
                      <a:prstDash val="solid"/>
                      <a:round/>
                      <a:headEnd type="none" w="med" len="med"/>
                      <a:tailEnd type="none" w="med" len="med"/>
                    </a:lnB>
                  </a:tcPr>
                </a:tc>
                <a:tc>
                  <a:txBody>
                    <a:bodyPr/>
                    <a:lstStyle/>
                    <a:p>
                      <a:pPr indent="0" marL="0">
                        <a:buNone/>
                      </a:pPr>
                      <a:r>
                        <a:rPr lang="en-US" sz="1380" dirty="0">
                          <a:solidFill>
                            <a:srgbClr val="000000"/>
                          </a:solidFill>
                          <a:latin typeface="Calibri" pitchFamily="34" charset="0"/>
                          <a:ea typeface="Calibri" pitchFamily="34" charset="-122"/>
                          <a:cs typeface="Calibri" pitchFamily="34" charset="-120"/>
                        </a:rPr>
                        <a:t>Neb just activated, cylinder running out, or seal broke. Re-read the gauge and retitrate.</a:t>
                      </a:r>
                      <a:endParaRPr lang="en-US" sz="1380" dirty="0">
                        <a:latin typeface="Calibri" charset="0"/>
                        <a:ea typeface="Calibri" charset="0"/>
                        <a:cs typeface="Calibri" charset="0"/>
                      </a:endParaRPr>
                    </a:p>
                  </a:txBody>
                  <a:tcPr marL="91440" marR="91440" marT="45720" marB="45720" anchor="ctr">
                    <a:lnL w="6350" cap="flat" cmpd="sng" algn="ctr">
                      <a:solidFill>
                        <a:srgbClr val="F1ECE3"/>
                      </a:solidFill>
                      <a:prstDash val="solid"/>
                      <a:round/>
                      <a:headEnd type="none" w="med" len="med"/>
                      <a:tailEnd type="none" w="med" len="med"/>
                    </a:lnL>
                    <a:lnR w="6350" cap="flat" cmpd="sng" algn="ctr">
                      <a:solidFill>
                        <a:srgbClr val="F1ECE3"/>
                      </a:solidFill>
                      <a:prstDash val="solid"/>
                      <a:round/>
                      <a:headEnd type="none" w="med" len="med"/>
                      <a:tailEnd type="none" w="med" len="med"/>
                    </a:lnR>
                    <a:lnT w="6350" cap="flat" cmpd="sng" algn="ctr">
                      <a:solidFill>
                        <a:srgbClr val="F1ECE3"/>
                      </a:solidFill>
                      <a:prstDash val="solid"/>
                      <a:round/>
                      <a:headEnd type="none" w="med" len="med"/>
                      <a:tailEnd type="none" w="med" len="med"/>
                    </a:lnT>
                    <a:lnB w="6350" cap="flat" cmpd="sng" algn="ctr">
                      <a:solidFill>
                        <a:srgbClr val="F1ECE3"/>
                      </a:solidFill>
                      <a:prstDash val="solid"/>
                      <a:round/>
                      <a:headEnd type="none" w="med" len="med"/>
                      <a:tailEnd type="none" w="med" len="med"/>
                    </a:lnB>
                  </a:tcPr>
                </a:tc>
              </a:tr>
              <a:tr h="460858">
                <a:tc>
                  <a:txBody>
                    <a:bodyPr/>
                    <a:lstStyle/>
                    <a:p>
                      <a:pPr indent="0" marL="0">
                        <a:buNone/>
                      </a:pPr>
                      <a:r>
                        <a:rPr lang="en-US" sz="1380" dirty="0">
                          <a:solidFill>
                            <a:srgbClr val="000000"/>
                          </a:solidFill>
                          <a:latin typeface="Calibri" pitchFamily="34" charset="0"/>
                          <a:ea typeface="Calibri" pitchFamily="34" charset="-122"/>
                          <a:cs typeface="Calibri" pitchFamily="34" charset="-120"/>
                        </a:rPr>
                        <a:t>Patient panicking at the mask</a:t>
                      </a:r>
                      <a:endParaRPr lang="en-US" sz="1380" dirty="0">
                        <a:latin typeface="Calibri" charset="0"/>
                        <a:ea typeface="Calibri" charset="0"/>
                        <a:cs typeface="Calibri" charset="0"/>
                      </a:endParaRPr>
                    </a:p>
                  </a:txBody>
                  <a:tcPr marL="91440" marR="91440" marT="45720" marB="45720" anchor="ctr">
                    <a:lnL w="6350" cap="flat" cmpd="sng" algn="ctr">
                      <a:solidFill>
                        <a:srgbClr val="F1ECE3"/>
                      </a:solidFill>
                      <a:prstDash val="solid"/>
                      <a:round/>
                      <a:headEnd type="none" w="med" len="med"/>
                      <a:tailEnd type="none" w="med" len="med"/>
                    </a:lnL>
                    <a:lnR w="6350" cap="flat" cmpd="sng" algn="ctr">
                      <a:solidFill>
                        <a:srgbClr val="F1ECE3"/>
                      </a:solidFill>
                      <a:prstDash val="solid"/>
                      <a:round/>
                      <a:headEnd type="none" w="med" len="med"/>
                      <a:tailEnd type="none" w="med" len="med"/>
                    </a:lnR>
                    <a:lnT w="6350" cap="flat" cmpd="sng" algn="ctr">
                      <a:solidFill>
                        <a:srgbClr val="F1ECE3"/>
                      </a:solidFill>
                      <a:prstDash val="solid"/>
                      <a:round/>
                      <a:headEnd type="none" w="med" len="med"/>
                      <a:tailEnd type="none" w="med" len="med"/>
                    </a:lnT>
                    <a:lnB w="6350" cap="flat" cmpd="sng" algn="ctr">
                      <a:solidFill>
                        <a:srgbClr val="F1ECE3"/>
                      </a:solidFill>
                      <a:prstDash val="solid"/>
                      <a:round/>
                      <a:headEnd type="none" w="med" len="med"/>
                      <a:tailEnd type="none" w="med" len="med"/>
                    </a:lnB>
                  </a:tcPr>
                </a:tc>
                <a:tc>
                  <a:txBody>
                    <a:bodyPr/>
                    <a:lstStyle/>
                    <a:p>
                      <a:pPr indent="0" marL="0">
                        <a:buNone/>
                      </a:pPr>
                      <a:r>
                        <a:rPr lang="en-US" sz="1380" dirty="0">
                          <a:solidFill>
                            <a:srgbClr val="000000"/>
                          </a:solidFill>
                          <a:latin typeface="Calibri" pitchFamily="34" charset="0"/>
                          <a:ea typeface="Calibri" pitchFamily="34" charset="-122"/>
                          <a:cs typeface="Calibri" pitchFamily="34" charset="-120"/>
                        </a:rPr>
                        <a:t>Normal in the first minute. Go back to HOLDING it. Coach. Lower pressure and re-climb.</a:t>
                      </a:r>
                      <a:endParaRPr lang="en-US" sz="1380" dirty="0">
                        <a:latin typeface="Calibri" charset="0"/>
                        <a:ea typeface="Calibri" charset="0"/>
                        <a:cs typeface="Calibri" charset="0"/>
                      </a:endParaRPr>
                    </a:p>
                  </a:txBody>
                  <a:tcPr marL="91440" marR="91440" marT="45720" marB="45720" anchor="ctr">
                    <a:lnL w="6350" cap="flat" cmpd="sng" algn="ctr">
                      <a:solidFill>
                        <a:srgbClr val="F1ECE3"/>
                      </a:solidFill>
                      <a:prstDash val="solid"/>
                      <a:round/>
                      <a:headEnd type="none" w="med" len="med"/>
                      <a:tailEnd type="none" w="med" len="med"/>
                    </a:lnL>
                    <a:lnR w="6350" cap="flat" cmpd="sng" algn="ctr">
                      <a:solidFill>
                        <a:srgbClr val="F1ECE3"/>
                      </a:solidFill>
                      <a:prstDash val="solid"/>
                      <a:round/>
                      <a:headEnd type="none" w="med" len="med"/>
                      <a:tailEnd type="none" w="med" len="med"/>
                    </a:lnR>
                    <a:lnT w="6350" cap="flat" cmpd="sng" algn="ctr">
                      <a:solidFill>
                        <a:srgbClr val="F1ECE3"/>
                      </a:solidFill>
                      <a:prstDash val="solid"/>
                      <a:round/>
                      <a:headEnd type="none" w="med" len="med"/>
                      <a:tailEnd type="none" w="med" len="med"/>
                    </a:lnT>
                    <a:lnB w="6350" cap="flat" cmpd="sng" algn="ctr">
                      <a:solidFill>
                        <a:srgbClr val="F1ECE3"/>
                      </a:solidFill>
                      <a:prstDash val="solid"/>
                      <a:round/>
                      <a:headEnd type="none" w="med" len="med"/>
                      <a:tailEnd type="none" w="med" len="med"/>
                    </a:lnB>
                  </a:tcPr>
                </a:tc>
              </a:tr>
              <a:tr h="460858">
                <a:tc>
                  <a:txBody>
                    <a:bodyPr/>
                    <a:lstStyle/>
                    <a:p>
                      <a:pPr indent="0" marL="0">
                        <a:buNone/>
                      </a:pPr>
                      <a:r>
                        <a:rPr lang="en-US" sz="1380" b="1" dirty="0">
                          <a:solidFill>
                            <a:srgbClr val="8A2424"/>
                          </a:solidFill>
                          <a:latin typeface="Calibri" pitchFamily="34" charset="0"/>
                          <a:ea typeface="Calibri" pitchFamily="34" charset="-122"/>
                          <a:cs typeface="Calibri" pitchFamily="34" charset="-120"/>
                        </a:rPr>
                        <a:t>Patient vomiting</a:t>
                      </a:r>
                      <a:endParaRPr lang="en-US" sz="1380" dirty="0">
                        <a:latin typeface="Calibri" charset="0"/>
                        <a:ea typeface="Calibri" charset="0"/>
                        <a:cs typeface="Calibri" charset="0"/>
                      </a:endParaRPr>
                    </a:p>
                  </a:txBody>
                  <a:tcPr marL="91440" marR="91440" marT="45720" marB="45720" anchor="ctr">
                    <a:lnL w="6350" cap="flat" cmpd="sng" algn="ctr">
                      <a:solidFill>
                        <a:srgbClr val="F1ECE3"/>
                      </a:solidFill>
                      <a:prstDash val="solid"/>
                      <a:round/>
                      <a:headEnd type="none" w="med" len="med"/>
                      <a:tailEnd type="none" w="med" len="med"/>
                    </a:lnL>
                    <a:lnR w="6350" cap="flat" cmpd="sng" algn="ctr">
                      <a:solidFill>
                        <a:srgbClr val="F1ECE3"/>
                      </a:solidFill>
                      <a:prstDash val="solid"/>
                      <a:round/>
                      <a:headEnd type="none" w="med" len="med"/>
                      <a:tailEnd type="none" w="med" len="med"/>
                    </a:lnR>
                    <a:lnT w="6350" cap="flat" cmpd="sng" algn="ctr">
                      <a:solidFill>
                        <a:srgbClr val="F1ECE3"/>
                      </a:solidFill>
                      <a:prstDash val="solid"/>
                      <a:round/>
                      <a:headEnd type="none" w="med" len="med"/>
                      <a:tailEnd type="none" w="med" len="med"/>
                    </a:lnT>
                    <a:lnB w="6350" cap="flat" cmpd="sng" algn="ctr">
                      <a:solidFill>
                        <a:srgbClr val="F1ECE3"/>
                      </a:solidFill>
                      <a:prstDash val="solid"/>
                      <a:round/>
                      <a:headEnd type="none" w="med" len="med"/>
                      <a:tailEnd type="none" w="med" len="med"/>
                    </a:lnB>
                  </a:tcPr>
                </a:tc>
                <a:tc>
                  <a:txBody>
                    <a:bodyPr/>
                    <a:lstStyle/>
                    <a:p>
                      <a:pPr indent="0" marL="0">
                        <a:buNone/>
                      </a:pPr>
                      <a:r>
                        <a:rPr lang="en-US" sz="1380" b="1" dirty="0">
                          <a:solidFill>
                            <a:srgbClr val="8A2424"/>
                          </a:solidFill>
                          <a:latin typeface="Calibri" pitchFamily="34" charset="0"/>
                          <a:ea typeface="Calibri" pitchFamily="34" charset="-122"/>
                          <a:cs typeface="Calibri" pitchFamily="34" charset="-120"/>
                        </a:rPr>
                        <a:t>MASK OFF NOW. Suction. No order needed.</a:t>
                      </a:r>
                      <a:endParaRPr lang="en-US" sz="1380" dirty="0">
                        <a:latin typeface="Calibri" charset="0"/>
                        <a:ea typeface="Calibri" charset="0"/>
                        <a:cs typeface="Calibri" charset="0"/>
                      </a:endParaRPr>
                    </a:p>
                  </a:txBody>
                  <a:tcPr marL="91440" marR="91440" marT="45720" marB="45720" anchor="ctr">
                    <a:lnL w="6350" cap="flat" cmpd="sng" algn="ctr">
                      <a:solidFill>
                        <a:srgbClr val="F1ECE3"/>
                      </a:solidFill>
                      <a:prstDash val="solid"/>
                      <a:round/>
                      <a:headEnd type="none" w="med" len="med"/>
                      <a:tailEnd type="none" w="med" len="med"/>
                    </a:lnL>
                    <a:lnR w="6350" cap="flat" cmpd="sng" algn="ctr">
                      <a:solidFill>
                        <a:srgbClr val="F1ECE3"/>
                      </a:solidFill>
                      <a:prstDash val="solid"/>
                      <a:round/>
                      <a:headEnd type="none" w="med" len="med"/>
                      <a:tailEnd type="none" w="med" len="med"/>
                    </a:lnR>
                    <a:lnT w="6350" cap="flat" cmpd="sng" algn="ctr">
                      <a:solidFill>
                        <a:srgbClr val="F1ECE3"/>
                      </a:solidFill>
                      <a:prstDash val="solid"/>
                      <a:round/>
                      <a:headEnd type="none" w="med" len="med"/>
                      <a:tailEnd type="none" w="med" len="med"/>
                    </a:lnT>
                    <a:lnB w="6350" cap="flat" cmpd="sng" algn="ctr">
                      <a:solidFill>
                        <a:srgbClr val="F1ECE3"/>
                      </a:solidFill>
                      <a:prstDash val="solid"/>
                      <a:round/>
                      <a:headEnd type="none" w="med" len="med"/>
                      <a:tailEnd type="none" w="med" len="med"/>
                    </a:lnB>
                  </a:tcPr>
                </a:tc>
              </a:tr>
              <a:tr h="460858">
                <a:tc>
                  <a:txBody>
                    <a:bodyPr/>
                    <a:lstStyle/>
                    <a:p>
                      <a:pPr indent="0" marL="0">
                        <a:buNone/>
                      </a:pPr>
                      <a:r>
                        <a:rPr lang="en-US" sz="1380" dirty="0">
                          <a:solidFill>
                            <a:srgbClr val="000000"/>
                          </a:solidFill>
                          <a:latin typeface="Calibri" pitchFamily="34" charset="0"/>
                          <a:ea typeface="Calibri" pitchFamily="34" charset="-122"/>
                          <a:cs typeface="Calibri" pitchFamily="34" charset="-120"/>
                        </a:rPr>
                        <a:t>BP dropped after starting</a:t>
                      </a:r>
                      <a:endParaRPr lang="en-US" sz="1380" dirty="0">
                        <a:latin typeface="Calibri" charset="0"/>
                        <a:ea typeface="Calibri" charset="0"/>
                        <a:cs typeface="Calibri" charset="0"/>
                      </a:endParaRPr>
                    </a:p>
                  </a:txBody>
                  <a:tcPr marL="91440" marR="91440" marT="45720" marB="45720" anchor="ctr">
                    <a:lnL w="6350" cap="flat" cmpd="sng" algn="ctr">
                      <a:solidFill>
                        <a:srgbClr val="F1ECE3"/>
                      </a:solidFill>
                      <a:prstDash val="solid"/>
                      <a:round/>
                      <a:headEnd type="none" w="med" len="med"/>
                      <a:tailEnd type="none" w="med" len="med"/>
                    </a:lnL>
                    <a:lnR w="6350" cap="flat" cmpd="sng" algn="ctr">
                      <a:solidFill>
                        <a:srgbClr val="F1ECE3"/>
                      </a:solidFill>
                      <a:prstDash val="solid"/>
                      <a:round/>
                      <a:headEnd type="none" w="med" len="med"/>
                      <a:tailEnd type="none" w="med" len="med"/>
                    </a:lnR>
                    <a:lnT w="6350" cap="flat" cmpd="sng" algn="ctr">
                      <a:solidFill>
                        <a:srgbClr val="F1ECE3"/>
                      </a:solidFill>
                      <a:prstDash val="solid"/>
                      <a:round/>
                      <a:headEnd type="none" w="med" len="med"/>
                      <a:tailEnd type="none" w="med" len="med"/>
                    </a:lnT>
                    <a:lnB w="6350" cap="flat" cmpd="sng" algn="ctr">
                      <a:solidFill>
                        <a:srgbClr val="F1ECE3"/>
                      </a:solidFill>
                      <a:prstDash val="solid"/>
                      <a:round/>
                      <a:headEnd type="none" w="med" len="med"/>
                      <a:tailEnd type="none" w="med" len="med"/>
                    </a:lnB>
                  </a:tcPr>
                </a:tc>
                <a:tc>
                  <a:txBody>
                    <a:bodyPr/>
                    <a:lstStyle/>
                    <a:p>
                      <a:pPr indent="0" marL="0">
                        <a:buNone/>
                      </a:pPr>
                      <a:r>
                        <a:rPr lang="en-US" sz="1380" dirty="0">
                          <a:solidFill>
                            <a:srgbClr val="000000"/>
                          </a:solidFill>
                          <a:latin typeface="Calibri" pitchFamily="34" charset="0"/>
                          <a:ea typeface="Calibri" pitchFamily="34" charset="-122"/>
                          <a:cs typeface="Calibri" pitchFamily="34" charset="-120"/>
                        </a:rPr>
                        <a:t>Reduced preload. Reassess, consider lowering pressure, contact medical control.</a:t>
                      </a:r>
                      <a:endParaRPr lang="en-US" sz="1380" dirty="0">
                        <a:latin typeface="Calibri" charset="0"/>
                        <a:ea typeface="Calibri" charset="0"/>
                        <a:cs typeface="Calibri" charset="0"/>
                      </a:endParaRPr>
                    </a:p>
                  </a:txBody>
                  <a:tcPr marL="91440" marR="91440" marT="45720" marB="45720" anchor="ctr">
                    <a:lnL w="6350" cap="flat" cmpd="sng" algn="ctr">
                      <a:solidFill>
                        <a:srgbClr val="F1ECE3"/>
                      </a:solidFill>
                      <a:prstDash val="solid"/>
                      <a:round/>
                      <a:headEnd type="none" w="med" len="med"/>
                      <a:tailEnd type="none" w="med" len="med"/>
                    </a:lnL>
                    <a:lnR w="6350" cap="flat" cmpd="sng" algn="ctr">
                      <a:solidFill>
                        <a:srgbClr val="F1ECE3"/>
                      </a:solidFill>
                      <a:prstDash val="solid"/>
                      <a:round/>
                      <a:headEnd type="none" w="med" len="med"/>
                      <a:tailEnd type="none" w="med" len="med"/>
                    </a:lnR>
                    <a:lnT w="6350" cap="flat" cmpd="sng" algn="ctr">
                      <a:solidFill>
                        <a:srgbClr val="F1ECE3"/>
                      </a:solidFill>
                      <a:prstDash val="solid"/>
                      <a:round/>
                      <a:headEnd type="none" w="med" len="med"/>
                      <a:tailEnd type="none" w="med" len="med"/>
                    </a:lnT>
                    <a:lnB w="6350" cap="flat" cmpd="sng" algn="ctr">
                      <a:solidFill>
                        <a:srgbClr val="F1ECE3"/>
                      </a:solidFill>
                      <a:prstDash val="solid"/>
                      <a:round/>
                      <a:headEnd type="none" w="med" len="med"/>
                      <a:tailEnd type="none" w="med" len="med"/>
                    </a:lnB>
                  </a:tcPr>
                </a:tc>
              </a:tr>
              <a:tr h="460858">
                <a:tc>
                  <a:txBody>
                    <a:bodyPr/>
                    <a:lstStyle/>
                    <a:p>
                      <a:pPr indent="0" marL="0">
                        <a:buNone/>
                      </a:pPr>
                      <a:r>
                        <a:rPr lang="en-US" sz="1380" dirty="0">
                          <a:solidFill>
                            <a:srgbClr val="000000"/>
                          </a:solidFill>
                          <a:latin typeface="Calibri" pitchFamily="34" charset="0"/>
                          <a:ea typeface="Calibri" pitchFamily="34" charset="-122"/>
                          <a:cs typeface="Calibri" pitchFamily="34" charset="-120"/>
                        </a:rPr>
                        <a:t>SpO2 not improving</a:t>
                      </a:r>
                      <a:endParaRPr lang="en-US" sz="1380" dirty="0">
                        <a:latin typeface="Calibri" charset="0"/>
                        <a:ea typeface="Calibri" charset="0"/>
                        <a:cs typeface="Calibri" charset="0"/>
                      </a:endParaRPr>
                    </a:p>
                  </a:txBody>
                  <a:tcPr marL="91440" marR="91440" marT="45720" marB="45720" anchor="ctr">
                    <a:lnL w="6350" cap="flat" cmpd="sng" algn="ctr">
                      <a:solidFill>
                        <a:srgbClr val="F1ECE3"/>
                      </a:solidFill>
                      <a:prstDash val="solid"/>
                      <a:round/>
                      <a:headEnd type="none" w="med" len="med"/>
                      <a:tailEnd type="none" w="med" len="med"/>
                    </a:lnL>
                    <a:lnR w="6350" cap="flat" cmpd="sng" algn="ctr">
                      <a:solidFill>
                        <a:srgbClr val="F1ECE3"/>
                      </a:solidFill>
                      <a:prstDash val="solid"/>
                      <a:round/>
                      <a:headEnd type="none" w="med" len="med"/>
                      <a:tailEnd type="none" w="med" len="med"/>
                    </a:lnR>
                    <a:lnT w="6350" cap="flat" cmpd="sng" algn="ctr">
                      <a:solidFill>
                        <a:srgbClr val="F1ECE3"/>
                      </a:solidFill>
                      <a:prstDash val="solid"/>
                      <a:round/>
                      <a:headEnd type="none" w="med" len="med"/>
                      <a:tailEnd type="none" w="med" len="med"/>
                    </a:lnT>
                    <a:lnB w="6350" cap="flat" cmpd="sng" algn="ctr">
                      <a:solidFill>
                        <a:srgbClr val="F1ECE3"/>
                      </a:solidFill>
                      <a:prstDash val="solid"/>
                      <a:round/>
                      <a:headEnd type="none" w="med" len="med"/>
                      <a:tailEnd type="none" w="med" len="med"/>
                    </a:lnB>
                  </a:tcPr>
                </a:tc>
                <a:tc>
                  <a:txBody>
                    <a:bodyPr/>
                    <a:lstStyle/>
                    <a:p>
                      <a:pPr indent="0" marL="0">
                        <a:buNone/>
                      </a:pPr>
                      <a:r>
                        <a:rPr lang="en-US" sz="1380" dirty="0">
                          <a:solidFill>
                            <a:srgbClr val="000000"/>
                          </a:solidFill>
                          <a:latin typeface="Calibri" pitchFamily="34" charset="0"/>
                          <a:ea typeface="Calibri" pitchFamily="34" charset="-122"/>
                          <a:cs typeface="Calibri" pitchFamily="34" charset="-120"/>
                        </a:rPr>
                        <a:t>Below 13, titrate up and reassess. At 13, work the ladder.</a:t>
                      </a:r>
                      <a:endParaRPr lang="en-US" sz="1380" dirty="0">
                        <a:latin typeface="Calibri" charset="0"/>
                        <a:ea typeface="Calibri" charset="0"/>
                        <a:cs typeface="Calibri" charset="0"/>
                      </a:endParaRPr>
                    </a:p>
                  </a:txBody>
                  <a:tcPr marL="91440" marR="91440" marT="45720" marB="45720" anchor="ctr">
                    <a:lnL w="6350" cap="flat" cmpd="sng" algn="ctr">
                      <a:solidFill>
                        <a:srgbClr val="F1ECE3"/>
                      </a:solidFill>
                      <a:prstDash val="solid"/>
                      <a:round/>
                      <a:headEnd type="none" w="med" len="med"/>
                      <a:tailEnd type="none" w="med" len="med"/>
                    </a:lnL>
                    <a:lnR w="6350" cap="flat" cmpd="sng" algn="ctr">
                      <a:solidFill>
                        <a:srgbClr val="F1ECE3"/>
                      </a:solidFill>
                      <a:prstDash val="solid"/>
                      <a:round/>
                      <a:headEnd type="none" w="med" len="med"/>
                      <a:tailEnd type="none" w="med" len="med"/>
                    </a:lnR>
                    <a:lnT w="6350" cap="flat" cmpd="sng" algn="ctr">
                      <a:solidFill>
                        <a:srgbClr val="F1ECE3"/>
                      </a:solidFill>
                      <a:prstDash val="solid"/>
                      <a:round/>
                      <a:headEnd type="none" w="med" len="med"/>
                      <a:tailEnd type="none" w="med" len="med"/>
                    </a:lnT>
                    <a:lnB w="6350" cap="flat" cmpd="sng" algn="ctr">
                      <a:solidFill>
                        <a:srgbClr val="F1ECE3"/>
                      </a:solidFill>
                      <a:prstDash val="solid"/>
                      <a:round/>
                      <a:headEnd type="none" w="med" len="med"/>
                      <a:tailEnd type="none" w="med" len="med"/>
                    </a:lnB>
                  </a:tcPr>
                </a:tc>
              </a:tr>
            </a:tbl>
          </a:graphicData>
        </a:graphic>
      </p:graphicFrame>
      <p:sp>
        <p:nvSpPr>
          <p:cNvPr id="5" name="Shape 2"/>
          <p:cNvSpPr/>
          <p:nvPr/>
        </p:nvSpPr>
        <p:spPr>
          <a:xfrm>
            <a:off x="1088136" y="5320000"/>
            <a:ext cx="9985248" cy="1450000"/>
          </a:xfrm>
          <a:prstGeom prst="roundRect">
            <a:avLst>
              <a:gd name="adj" fmla="val 6316"/>
            </a:avLst>
          </a:prstGeom>
          <a:solidFill>
            <a:srgbClr val="F6E7E3"/>
          </a:solidFill>
          <a:ln w="12700">
            <a:solidFill>
              <a:srgbClr val="8A2424"/>
            </a:solidFill>
            <a:prstDash val="solid"/>
          </a:ln>
        </p:spPr>
      </p:sp>
      <p:sp>
        <p:nvSpPr>
          <p:cNvPr id="6" name="Text 3"/>
          <p:cNvSpPr txBox="1"/>
          <p:nvPr/>
        </p:nvSpPr>
        <p:spPr>
          <a:xfrm>
            <a:off x="1417320" y="5400000"/>
            <a:ext cx="9326880" cy="329184"/>
          </a:xfrm>
          <a:prstGeom prst="rect">
            <a:avLst/>
          </a:prstGeom>
          <a:noFill/>
          <a:ln/>
        </p:spPr>
        <p:txBody>
          <a:bodyPr wrap="square" lIns="0" tIns="0" rIns="0" bIns="0" rtlCol="0" anchor="ctr"/>
          <a:lstStyle/>
          <a:p>
            <a:pPr indent="0" marL="0">
              <a:buNone/>
            </a:pPr>
            <a:r>
              <a:rPr lang="en-US" sz="1920" b="1" dirty="0">
                <a:solidFill>
                  <a:srgbClr val="8A2424"/>
                </a:solidFill>
                <a:latin typeface="Cambria" pitchFamily="34" charset="0"/>
                <a:ea typeface="Cambria" pitchFamily="34" charset="-122"/>
                <a:cs typeface="Cambria" pitchFamily="34" charset="-120"/>
              </a:rPr>
              <a:t>Do NOT sedate a patient to tolerate CPAP.</a:t>
            </a:r>
            <a:endParaRPr lang="en-US" sz="1920" dirty="0"/>
          </a:p>
        </p:txBody>
      </p:sp>
      <p:sp>
        <p:nvSpPr>
          <p:cNvPr id="7" name="Text 4"/>
          <p:cNvSpPr txBox="1"/>
          <p:nvPr/>
        </p:nvSpPr>
        <p:spPr>
          <a:xfrm>
            <a:off x="1417320" y="5730000"/>
            <a:ext cx="9326880" cy="1000000"/>
          </a:xfrm>
          <a:prstGeom prst="rect">
            <a:avLst/>
          </a:prstGeom>
          <a:noFill/>
          <a:ln/>
        </p:spPr>
        <p:txBody>
          <a:bodyPr wrap="square" lIns="0" tIns="0" rIns="0" bIns="0" rtlCol="0" anchor="ctr"/>
          <a:lstStyle/>
          <a:p>
            <a:pPr indent="0" marL="0">
              <a:buNone/>
            </a:pPr>
            <a:r>
              <a:rPr lang="en-US" sz="1440" dirty="0">
                <a:solidFill>
                  <a:srgbClr val="142028"/>
                </a:solidFill>
                <a:latin typeface="Calibri" pitchFamily="34" charset="0"/>
                <a:ea typeface="Calibri" pitchFamily="34" charset="-122"/>
                <a:cs typeface="Calibri" pitchFamily="34" charset="-120"/>
              </a:rPr>
              <a:t>NASEMSO: routine sedation is not recommended for anxiety on NIV — presume hypoxia or inadequate ventilation. GINA, in acute asthma: "Do not use sedatives." Agitation is a symptom of the problem, not an obstacle to treatment. But it is not never: if a coexisting anxiety genuinely needs treating, ask the sending provider or online medical control.</a:t>
            </a:r>
            <a:endParaRPr lang="en-US" sz="1440" dirty="0"/>
          </a:p>
        </p:txBody>
      </p:sp>
      <p:sp>
        <p:nvSpPr>
          <p:cNvPr id="33" name="SlideNumber 34"/>
          <p:cNvSpPr txBox="1"/>
          <p:nvPr/>
        </p:nvSpPr>
        <p:spPr>
          <a:xfrm>
            <a:off x="11430000" y="6470000"/>
            <a:ext cx="560000" cy="260000"/>
          </a:xfrm>
          <a:prstGeom prst="rect">
            <a:avLst/>
          </a:prstGeom>
          <a:noFill/>
        </p:spPr>
        <p:txBody>
          <a:bodyPr wrap="none" lIns="0" rIns="0" tIns="0" bIns="0" anchor="ctr">
            <a:spAutoFit/>
          </a:bodyPr>
          <a:lstStyle/>
          <a:p>
            <a:pPr algn="r"/>
            <a:r>
              <a:rPr sz="1300" b="1">
                <a:solidFill>
                  <a:srgbClr val="142028"/>
                </a:solidFill>
                <a:latin typeface="Calibri"/>
              </a:rPr>
              <a:t>34</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name="Slide 32">
    <p:bg>
      <p:bgPr>
        <a:solidFill>
          <a:srgbClr val="0E1920"/>
        </a:solidFill>
      </p:bgPr>
    </p:bg>
    <p:spTree>
      <p:nvGrpSpPr>
        <p:cNvPr id="1" name=""/>
        <p:cNvGrpSpPr/>
        <p:nvPr/>
      </p:nvGrpSpPr>
      <p:grpSpPr>
        <a:xfrm>
          <a:off x="0" y="0"/>
          <a:ext cx="0" cy="0"/>
          <a:chOff x="0" y="0"/>
          <a:chExt cx="0" cy="0"/>
        </a:xfrm>
      </p:grpSpPr>
      <p:sp>
        <p:nvSpPr>
          <p:cNvPr id="2" name="Shape 0"/>
          <p:cNvSpPr/>
          <p:nvPr/>
        </p:nvSpPr>
        <p:spPr>
          <a:xfrm>
            <a:off x="9811512" y="4773168"/>
            <a:ext cx="1645920" cy="1645920"/>
          </a:xfrm>
          <a:prstGeom prst="ellipse">
            <a:avLst/>
          </a:prstGeom>
          <a:solidFill>
            <a:srgbClr val="BE5504"/>
          </a:solidFill>
          <a:ln w="12700">
            <a:solidFill>
              <a:srgbClr val="BE5504"/>
            </a:solidFill>
            <a:prstDash val="solid"/>
          </a:ln>
        </p:spPr>
      </p:sp>
      <p:sp>
        <p:nvSpPr>
          <p:cNvPr id="3" name="Shape 1"/>
          <p:cNvSpPr/>
          <p:nvPr/>
        </p:nvSpPr>
        <p:spPr>
          <a:xfrm>
            <a:off x="10634472" y="5596128"/>
            <a:ext cx="822960" cy="822960"/>
          </a:xfrm>
          <a:prstGeom prst="ellipse">
            <a:avLst/>
          </a:prstGeom>
          <a:solidFill>
            <a:srgbClr val="D8762E"/>
          </a:solidFill>
          <a:ln w="12700">
            <a:solidFill>
              <a:srgbClr val="D8762E"/>
            </a:solidFill>
            <a:prstDash val="solid"/>
          </a:ln>
        </p:spPr>
      </p:sp>
      <p:sp>
        <p:nvSpPr>
          <p:cNvPr id="4" name="Text 2"/>
          <p:cNvSpPr txBox="1"/>
          <p:nvPr/>
        </p:nvSpPr>
        <p:spPr>
          <a:xfrm>
            <a:off x="1197864" y="1920240"/>
            <a:ext cx="8778240" cy="438912"/>
          </a:xfrm>
          <a:prstGeom prst="rect">
            <a:avLst/>
          </a:prstGeom>
          <a:noFill/>
          <a:ln/>
        </p:spPr>
        <p:txBody>
          <a:bodyPr wrap="square" rtlCol="0" anchor="ctr"/>
          <a:lstStyle/>
          <a:p>
            <a:pPr indent="0" marL="0">
              <a:buNone/>
            </a:pPr>
            <a:r>
              <a:rPr lang="en-US" sz="1680" b="1" spc="360" kern="0" dirty="0">
                <a:solidFill>
                  <a:srgbClr val="D8762E"/>
                </a:solidFill>
                <a:latin typeface="Calibri" pitchFamily="34" charset="0"/>
                <a:ea typeface="Calibri" pitchFamily="34" charset="-122"/>
                <a:cs typeface="Calibri" pitchFamily="34" charset="-120"/>
              </a:rPr>
              <a:t>SECTION EIGHT</a:t>
            </a:r>
            <a:endParaRPr lang="en-US" sz="1680" dirty="0"/>
          </a:p>
        </p:txBody>
      </p:sp>
      <p:sp>
        <p:nvSpPr>
          <p:cNvPr id="5" name="Text 3"/>
          <p:cNvSpPr txBox="1"/>
          <p:nvPr/>
        </p:nvSpPr>
        <p:spPr>
          <a:xfrm>
            <a:off x="1197864" y="2414016"/>
            <a:ext cx="9436608" cy="1645920"/>
          </a:xfrm>
          <a:prstGeom prst="rect">
            <a:avLst/>
          </a:prstGeom>
          <a:noFill/>
          <a:ln/>
        </p:spPr>
        <p:txBody>
          <a:bodyPr wrap="square" rtlCol="0" anchor="ctr"/>
          <a:lstStyle/>
          <a:p>
            <a:pPr indent="0" marL="0">
              <a:buNone/>
            </a:pPr>
            <a:r>
              <a:rPr lang="en-US" sz="4800" b="1" dirty="0">
                <a:solidFill>
                  <a:srgbClr val="FFFFFF"/>
                </a:solidFill>
                <a:latin typeface="Cambria" pitchFamily="34" charset="0"/>
                <a:ea typeface="Cambria" pitchFamily="34" charset="-122"/>
                <a:cs typeface="Cambria" pitchFamily="34" charset="-120"/>
              </a:rPr>
              <a:t>Oxygen</a:t>
            </a:r>
            <a:endParaRPr lang="en-US" sz="4800" dirty="0"/>
          </a:p>
        </p:txBody>
      </p:sp>
      <p:sp>
        <p:nvSpPr>
          <p:cNvPr id="6" name="Text 4"/>
          <p:cNvSpPr txBox="1"/>
          <p:nvPr/>
        </p:nvSpPr>
        <p:spPr>
          <a:xfrm>
            <a:off x="1197864" y="4114800"/>
            <a:ext cx="8997696" cy="987552"/>
          </a:xfrm>
          <a:prstGeom prst="rect">
            <a:avLst/>
          </a:prstGeom>
          <a:noFill/>
          <a:ln/>
        </p:spPr>
        <p:txBody>
          <a:bodyPr wrap="square" rtlCol="0" anchor="ctr"/>
          <a:lstStyle/>
          <a:p>
            <a:pPr indent="0" marL="0">
              <a:buNone/>
            </a:pPr>
            <a:r>
              <a:rPr lang="en-US" sz="1920" dirty="0">
                <a:solidFill>
                  <a:srgbClr val="C8BFB1"/>
                </a:solidFill>
                <a:latin typeface="Calibri" pitchFamily="34" charset="0"/>
                <a:ea typeface="Calibri" pitchFamily="34" charset="-122"/>
                <a:cs typeface="Calibri" pitchFamily="34" charset="-120"/>
              </a:rPr>
              <a:t>Usually what ends the transport — not the device.</a:t>
            </a:r>
            <a:endParaRPr lang="en-US" sz="1920" dirty="0"/>
          </a:p>
        </p:txBody>
      </p:sp>
      <p:sp>
        <p:nvSpPr>
          <p:cNvPr id="7" name="SlideNumber 35"/>
          <p:cNvSpPr txBox="1"/>
          <p:nvPr/>
        </p:nvSpPr>
        <p:spPr>
          <a:xfrm>
            <a:off x="11430000" y="6470000"/>
            <a:ext cx="560000" cy="260000"/>
          </a:xfrm>
          <a:prstGeom prst="rect">
            <a:avLst/>
          </a:prstGeom>
          <a:noFill/>
        </p:spPr>
        <p:txBody>
          <a:bodyPr wrap="none" lIns="0" rIns="0" tIns="0" bIns="0" anchor="ctr">
            <a:spAutoFit/>
          </a:bodyPr>
          <a:lstStyle/>
          <a:p>
            <a:pPr algn="r"/>
            <a:r>
              <a:rPr sz="1300" b="1">
                <a:solidFill>
                  <a:srgbClr val="FBFAF7"/>
                </a:solidFill>
                <a:latin typeface="Calibri"/>
              </a:rPr>
              <a:t>35</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name="Slide 34">
    <p:bg>
      <p:bgPr>
        <a:solidFill>
          <a:srgbClr val="FFFFFF"/>
        </a:solidFill>
      </p:bgPr>
    </p:bg>
    <p:spTree>
      <p:nvGrpSpPr>
        <p:cNvPr id="1" name=""/>
        <p:cNvGrpSpPr/>
        <p:nvPr/>
      </p:nvGrpSpPr>
      <p:grpSpPr>
        <a:xfrm>
          <a:off x="0" y="0"/>
          <a:ext cx="0" cy="0"/>
          <a:chOff x="0" y="0"/>
          <a:chExt cx="0" cy="0"/>
        </a:xfrm>
      </p:grpSpPr>
      <p:sp>
        <p:nvSpPr>
          <p:cNvPr id="2" name="Text 0"/>
          <p:cNvSpPr txBox="1"/>
          <p:nvPr/>
        </p:nvSpPr>
        <p:spPr>
          <a:xfrm>
            <a:off x="1033272" y="351130"/>
            <a:ext cx="9875520" cy="329184"/>
          </a:xfrm>
          <a:prstGeom prst="rect">
            <a:avLst/>
          </a:prstGeom>
          <a:noFill/>
          <a:ln/>
        </p:spPr>
        <p:txBody>
          <a:bodyPr wrap="square" rtlCol="0" anchor="ctr"/>
          <a:lstStyle/>
          <a:p>
            <a:pPr indent="0" marL="0">
              <a:buNone/>
            </a:pPr>
            <a:r>
              <a:rPr lang="en-US" sz="1320" b="1" spc="240" kern="0" dirty="0">
                <a:solidFill>
                  <a:srgbClr val="BE5504"/>
                </a:solidFill>
                <a:latin typeface="Calibri" pitchFamily="34" charset="0"/>
                <a:ea typeface="Calibri" pitchFamily="34" charset="-122"/>
                <a:cs typeface="Calibri" pitchFamily="34" charset="-120"/>
              </a:rPr>
              <a:t>OXYGEN</a:t>
            </a:r>
            <a:endParaRPr lang="en-US" sz="1320" dirty="0"/>
          </a:p>
        </p:txBody>
      </p:sp>
      <p:sp>
        <p:nvSpPr>
          <p:cNvPr id="3" name="Text 1"/>
          <p:cNvSpPr txBox="1"/>
          <p:nvPr/>
        </p:nvSpPr>
        <p:spPr>
          <a:xfrm>
            <a:off x="1033272" y="680314"/>
            <a:ext cx="9875520" cy="790042"/>
          </a:xfrm>
          <a:prstGeom prst="rect">
            <a:avLst/>
          </a:prstGeom>
          <a:noFill/>
          <a:ln/>
        </p:spPr>
        <p:txBody>
          <a:bodyPr wrap="square" rtlCol="0" anchor="ctr"/>
          <a:lstStyle/>
          <a:p>
            <a:pPr indent="0" marL="0">
              <a:buNone/>
            </a:pPr>
            <a:r>
              <a:rPr lang="en-US" sz="3480" b="1" dirty="0">
                <a:solidFill>
                  <a:srgbClr val="142028"/>
                </a:solidFill>
                <a:latin typeface="Cambria" pitchFamily="34" charset="0"/>
                <a:ea typeface="Cambria" pitchFamily="34" charset="-122"/>
                <a:cs typeface="Cambria" pitchFamily="34" charset="-120"/>
              </a:rPr>
              <a:t>How long your portable oxygen lasts</a:t>
            </a:r>
            <a:endParaRPr lang="en-US" sz="3480" dirty="0"/>
          </a:p>
        </p:txBody>
      </p:sp>
      <p:sp>
        <p:nvSpPr>
          <p:cNvPr id="800" name="Merged 0"/>
          <p:cNvSpPr/>
          <p:nvPr/>
        </p:nvSpPr>
        <p:spPr>
          <a:xfrm>
            <a:off x="1088136" y="1481328"/>
            <a:ext cx="9985248" cy="731520"/>
          </a:xfrm>
          <a:prstGeom prst="roundRect">
            <a:avLst>
              <a:gd name="adj" fmla="val 7500"/>
            </a:avLst>
          </a:prstGeom>
          <a:solidFill>
            <a:srgbClr val="0E1920"/>
          </a:solidFill>
          <a:ln w="12700">
            <a:solidFill>
              <a:srgbClr val="0E1920"/>
            </a:solidFill>
            <a:prstDash val="solid"/>
          </a:ln>
        </p:spPr>
      </p:sp>
      <p:sp>
        <p:nvSpPr>
          <p:cNvPr id="801" name="Merged 1"/>
          <p:cNvSpPr txBox="1"/>
          <p:nvPr/>
        </p:nvSpPr>
        <p:spPr>
          <a:xfrm>
            <a:off x="1088136" y="1481328"/>
            <a:ext cx="9985248" cy="731520"/>
          </a:xfrm>
          <a:prstGeom prst="rect">
            <a:avLst/>
          </a:prstGeom>
          <a:noFill/>
          <a:ln/>
        </p:spPr>
        <p:txBody>
          <a:bodyPr wrap="square" lIns="0" tIns="0" rIns="0" bIns="0" rtlCol="0" anchor="ctr"/>
          <a:lstStyle/>
          <a:p>
            <a:pPr algn="ctr" indent="0" marL="0">
              <a:buNone/>
            </a:pPr>
            <a:r>
              <a:rPr lang="en-US" sz="2280" b="1" dirty="0">
                <a:solidFill>
                  <a:srgbClr val="FFFFFF"/>
                </a:solidFill>
                <a:latin typeface="Cambria" pitchFamily="34" charset="0"/>
                <a:ea typeface="Cambria" pitchFamily="34" charset="-122"/>
                <a:cs typeface="Cambria" pitchFamily="34" charset="-120"/>
              </a:rPr>
              <a:t>At 15 LPM:  Full D — about 19 minutes.        Full Jumbo D — about 34.</a:t>
            </a:r>
            <a:endParaRPr lang="en-US" sz="2280" dirty="0"/>
          </a:p>
        </p:txBody>
      </p:sp>
      <p:graphicFrame>
        <p:nvGraphicFramePr>
          <p:cNvPr id="35" name="Table 0"/>
          <p:cNvGraphicFramePr>
            <a:graphicFrameLocks noGrp="1"/>
          </p:cNvGraphicFramePr>
          <p:nvPr>
            <p:extLst>
              <p:ext uri="{D42A27DB-BD31-4B8C-83A1-F6EECF244321}">
                <p14:modId xmlns:p14="http://schemas.microsoft.com/office/powerpoint/2010/main" val="1579011935"/>
              </p:ext>
            </p:extLst>
          </p:nvPr>
        </p:nvGraphicFramePr>
        <p:xfrm>
          <a:off x="1088136" y="2432304"/>
          <a:ext cx="10192000" cy="1720000"/>
        </p:xfrm>
        <a:graphic>
          <a:graphicData uri="http://schemas.openxmlformats.org/drawingml/2006/table">
            <a:tbl>
              <a:tblPr/>
              <a:tblGrid>
                <a:gridCol w="1400000"/>
                <a:gridCol w="3300000"/>
                <a:gridCol w="2400000"/>
                <a:gridCol w="3092000"/>
              </a:tblGrid>
              <a:tr h="430000">
                <a:tc>
                  <a:txBody>
                    <a:bodyPr/>
                    <a:lstStyle/>
                    <a:p>
                      <a:pPr indent="0" marL="0">
                        <a:buNone/>
                      </a:pPr>
                      <a:r>
                        <a:rPr lang="en-US" sz="1500" b="1" dirty="0">
                          <a:solidFill>
                            <a:srgbClr val="FFFFFF"/>
                          </a:solidFill>
                          <a:latin typeface="Calibri" pitchFamily="34" charset="0"/>
                          <a:ea typeface="Calibri" pitchFamily="34" charset="-122"/>
                          <a:cs typeface="Calibri" pitchFamily="34" charset="-120"/>
                        </a:rPr>
                        <a:t>Where</a:t>
                      </a:r>
                      <a:endParaRPr lang="en-US" sz="1500" dirty="0">
                        <a:latin typeface="Calibri" charset="0"/>
                        <a:ea typeface="Calibri" charset="0"/>
                        <a:cs typeface="Calibri" charset="0"/>
                      </a:endParaRPr>
                    </a:p>
                  </a:txBody>
                  <a:tcPr marL="91440" marR="91440" marT="45720" marB="45720" anchor="ctr">
                    <a:lnL w="6350" cap="flat" cmpd="sng" algn="ctr">
                      <a:solidFill>
                        <a:srgbClr val="F1ECE3"/>
                      </a:solidFill>
                      <a:prstDash val="solid"/>
                      <a:round/>
                      <a:headEnd type="none" w="med" len="med"/>
                      <a:tailEnd type="none" w="med" len="med"/>
                    </a:lnL>
                    <a:lnR w="6350" cap="flat" cmpd="sng" algn="ctr">
                      <a:solidFill>
                        <a:srgbClr val="F1ECE3"/>
                      </a:solidFill>
                      <a:prstDash val="solid"/>
                      <a:round/>
                      <a:headEnd type="none" w="med" len="med"/>
                      <a:tailEnd type="none" w="med" len="med"/>
                    </a:lnR>
                    <a:lnT w="6350" cap="flat" cmpd="sng" algn="ctr">
                      <a:solidFill>
                        <a:srgbClr val="F1ECE3"/>
                      </a:solidFill>
                      <a:prstDash val="solid"/>
                      <a:round/>
                      <a:headEnd type="none" w="med" len="med"/>
                      <a:tailEnd type="none" w="med" len="med"/>
                    </a:lnT>
                    <a:lnB w="6350" cap="flat" cmpd="sng" algn="ctr">
                      <a:solidFill>
                        <a:srgbClr val="F1ECE3"/>
                      </a:solidFill>
                      <a:prstDash val="solid"/>
                      <a:round/>
                      <a:headEnd type="none" w="med" len="med"/>
                      <a:tailEnd type="none" w="med" len="med"/>
                    </a:lnB>
                    <a:solidFill>
                      <a:srgbClr val="0E1920"/>
                    </a:solidFill>
                  </a:tcPr>
                </a:tc>
                <a:tc>
                  <a:txBody>
                    <a:bodyPr/>
                    <a:lstStyle/>
                    <a:p>
                      <a:pPr indent="0" marL="0">
                        <a:buNone/>
                      </a:pPr>
                      <a:r>
                        <a:rPr lang="en-US" sz="1500" b="1" dirty="0">
                          <a:solidFill>
                            <a:srgbClr val="FFFFFF"/>
                          </a:solidFill>
                          <a:latin typeface="Calibri" pitchFamily="34" charset="0"/>
                          <a:ea typeface="Calibri" pitchFamily="34" charset="-122"/>
                          <a:cs typeface="Calibri" pitchFamily="34" charset="-120"/>
                        </a:rPr>
                        <a:t>The trap</a:t>
                      </a:r>
                      <a:endParaRPr lang="en-US" sz="1500" dirty="0">
                        <a:latin typeface="Calibri" charset="0"/>
                        <a:ea typeface="Calibri" charset="0"/>
                        <a:cs typeface="Calibri" charset="0"/>
                      </a:endParaRPr>
                    </a:p>
                  </a:txBody>
                  <a:tcPr marL="91440" marR="91440" marT="45720" marB="45720" anchor="ctr">
                    <a:lnL w="6350" cap="flat" cmpd="sng" algn="ctr">
                      <a:solidFill>
                        <a:srgbClr val="F1ECE3"/>
                      </a:solidFill>
                      <a:prstDash val="solid"/>
                      <a:round/>
                      <a:headEnd type="none" w="med" len="med"/>
                      <a:tailEnd type="none" w="med" len="med"/>
                    </a:lnL>
                    <a:lnR w="6350" cap="flat" cmpd="sng" algn="ctr">
                      <a:solidFill>
                        <a:srgbClr val="F1ECE3"/>
                      </a:solidFill>
                      <a:prstDash val="solid"/>
                      <a:round/>
                      <a:headEnd type="none" w="med" len="med"/>
                      <a:tailEnd type="none" w="med" len="med"/>
                    </a:lnR>
                    <a:lnT w="6350" cap="flat" cmpd="sng" algn="ctr">
                      <a:solidFill>
                        <a:srgbClr val="F1ECE3"/>
                      </a:solidFill>
                      <a:prstDash val="solid"/>
                      <a:round/>
                      <a:headEnd type="none" w="med" len="med"/>
                      <a:tailEnd type="none" w="med" len="med"/>
                    </a:lnT>
                    <a:lnB w="6350" cap="flat" cmpd="sng" algn="ctr">
                      <a:solidFill>
                        <a:srgbClr val="F1ECE3"/>
                      </a:solidFill>
                      <a:prstDash val="solid"/>
                      <a:round/>
                      <a:headEnd type="none" w="med" len="med"/>
                      <a:tailEnd type="none" w="med" len="med"/>
                    </a:lnB>
                    <a:solidFill>
                      <a:srgbClr val="0E1920"/>
                    </a:solidFill>
                  </a:tcPr>
                </a:tc>
                <a:tc>
                  <a:txBody>
                    <a:bodyPr/>
                    <a:lstStyle/>
                    <a:p>
                      <a:pPr indent="0" marL="0">
                        <a:buNone/>
                      </a:pPr>
                      <a:r>
                        <a:rPr lang="en-US" sz="1500" b="1" dirty="0">
                          <a:solidFill>
                            <a:srgbClr val="FFFFFF"/>
                          </a:solidFill>
                          <a:latin typeface="Calibri" pitchFamily="34" charset="0"/>
                          <a:ea typeface="Calibri" pitchFamily="34" charset="-122"/>
                          <a:cs typeface="Calibri" pitchFamily="34" charset="-120"/>
                        </a:rPr>
                        <a:t>What you do</a:t>
                      </a:r>
                      <a:endParaRPr lang="en-US" sz="1500" dirty="0">
                        <a:latin typeface="Calibri" charset="0"/>
                        <a:ea typeface="Calibri" charset="0"/>
                        <a:cs typeface="Calibri" charset="0"/>
                      </a:endParaRPr>
                    </a:p>
                  </a:txBody>
                  <a:tcPr marL="91440" marR="91440" marT="45720" marB="45720" anchor="ctr">
                    <a:lnL w="6350" cap="flat" cmpd="sng" algn="ctr">
                      <a:solidFill>
                        <a:srgbClr val="F1ECE3"/>
                      </a:solidFill>
                      <a:prstDash val="solid"/>
                      <a:round/>
                      <a:headEnd type="none" w="med" len="med"/>
                      <a:tailEnd type="none" w="med" len="med"/>
                    </a:lnL>
                    <a:lnR w="6350" cap="flat" cmpd="sng" algn="ctr">
                      <a:solidFill>
                        <a:srgbClr val="F1ECE3"/>
                      </a:solidFill>
                      <a:prstDash val="solid"/>
                      <a:round/>
                      <a:headEnd type="none" w="med" len="med"/>
                      <a:tailEnd type="none" w="med" len="med"/>
                    </a:lnR>
                    <a:lnT w="6350" cap="flat" cmpd="sng" algn="ctr">
                      <a:solidFill>
                        <a:srgbClr val="F1ECE3"/>
                      </a:solidFill>
                      <a:prstDash val="solid"/>
                      <a:round/>
                      <a:headEnd type="none" w="med" len="med"/>
                      <a:tailEnd type="none" w="med" len="med"/>
                    </a:lnT>
                    <a:lnB w="6350" cap="flat" cmpd="sng" algn="ctr">
                      <a:solidFill>
                        <a:srgbClr val="F1ECE3"/>
                      </a:solidFill>
                      <a:prstDash val="solid"/>
                      <a:round/>
                      <a:headEnd type="none" w="med" len="med"/>
                      <a:tailEnd type="none" w="med" len="med"/>
                    </a:lnB>
                    <a:solidFill>
                      <a:srgbClr val="0E1920"/>
                    </a:solidFill>
                  </a:tcPr>
                </a:tc>
                <a:tc>
                  <a:txBody>
                    <a:bodyPr/>
                    <a:lstStyle/>
                    <a:p>
                      <a:pPr indent="0" marL="0">
                        <a:buNone/>
                      </a:pPr>
                      <a:r>
                        <a:rPr lang="en-US" sz="1500" b="1" dirty="0">
                          <a:solidFill>
                            <a:srgbClr val="FFFFFF"/>
                          </a:solidFill>
                          <a:latin typeface="Calibri" pitchFamily="34" charset="0"/>
                          <a:ea typeface="Calibri" pitchFamily="34" charset="-122"/>
                          <a:cs typeface="Calibri" pitchFamily="34" charset="-120"/>
                        </a:rPr>
                        <a:t>Why it matters</a:t>
                      </a:r>
                      <a:endParaRPr lang="en-US" sz="1500" dirty="0">
                        <a:latin typeface="Calibri" charset="0"/>
                        <a:ea typeface="Calibri" charset="0"/>
                        <a:cs typeface="Calibri" charset="0"/>
                      </a:endParaRPr>
                    </a:p>
                  </a:txBody>
                  <a:tcPr marL="91440" marR="91440" marT="45720" marB="45720" anchor="ctr">
                    <a:lnL w="6350" cap="flat" cmpd="sng" algn="ctr">
                      <a:solidFill>
                        <a:srgbClr val="F1ECE3"/>
                      </a:solidFill>
                      <a:prstDash val="solid"/>
                      <a:round/>
                      <a:headEnd type="none" w="med" len="med"/>
                      <a:tailEnd type="none" w="med" len="med"/>
                    </a:lnL>
                    <a:lnR w="6350" cap="flat" cmpd="sng" algn="ctr">
                      <a:solidFill>
                        <a:srgbClr val="F1ECE3"/>
                      </a:solidFill>
                      <a:prstDash val="solid"/>
                      <a:round/>
                      <a:headEnd type="none" w="med" len="med"/>
                      <a:tailEnd type="none" w="med" len="med"/>
                    </a:lnR>
                    <a:lnT w="6350" cap="flat" cmpd="sng" algn="ctr">
                      <a:solidFill>
                        <a:srgbClr val="F1ECE3"/>
                      </a:solidFill>
                      <a:prstDash val="solid"/>
                      <a:round/>
                      <a:headEnd type="none" w="med" len="med"/>
                      <a:tailEnd type="none" w="med" len="med"/>
                    </a:lnT>
                    <a:lnB w="6350" cap="flat" cmpd="sng" algn="ctr">
                      <a:solidFill>
                        <a:srgbClr val="F1ECE3"/>
                      </a:solidFill>
                      <a:prstDash val="solid"/>
                      <a:round/>
                      <a:headEnd type="none" w="med" len="med"/>
                      <a:tailEnd type="none" w="med" len="med"/>
                    </a:lnB>
                    <a:solidFill>
                      <a:srgbClr val="0E1920"/>
                    </a:solidFill>
                  </a:tcPr>
                </a:tc>
              </a:tr>
              <a:tr h="430000">
                <a:tc>
                  <a:txBody>
                    <a:bodyPr/>
                    <a:lstStyle/>
                    <a:p>
                      <a:pPr indent="0" marL="0">
                        <a:buNone/>
                      </a:pPr>
                      <a:r>
                        <a:rPr lang="en-US" sz="1500" dirty="0">
                          <a:solidFill>
                            <a:srgbClr val="000000"/>
                          </a:solidFill>
                          <a:latin typeface="Calibri" pitchFamily="34" charset="0"/>
                          <a:ea typeface="Calibri" pitchFamily="34" charset="-122"/>
                          <a:cs typeface="Calibri" pitchFamily="34" charset="-120"/>
                        </a:rPr>
                        <a:t>In a house</a:t>
                      </a:r>
                      <a:endParaRPr lang="en-US" sz="1500" dirty="0">
                        <a:latin typeface="Calibri" charset="0"/>
                        <a:ea typeface="Calibri" charset="0"/>
                        <a:cs typeface="Calibri" charset="0"/>
                      </a:endParaRPr>
                    </a:p>
                  </a:txBody>
                  <a:tcPr marL="91440" marR="91440" marT="45720" marB="45720" anchor="ctr">
                    <a:lnL w="6350" cap="flat" cmpd="sng" algn="ctr">
                      <a:solidFill>
                        <a:srgbClr val="F1ECE3"/>
                      </a:solidFill>
                      <a:prstDash val="solid"/>
                      <a:round/>
                      <a:headEnd type="none" w="med" len="med"/>
                      <a:tailEnd type="none" w="med" len="med"/>
                    </a:lnL>
                    <a:lnR w="6350" cap="flat" cmpd="sng" algn="ctr">
                      <a:solidFill>
                        <a:srgbClr val="F1ECE3"/>
                      </a:solidFill>
                      <a:prstDash val="solid"/>
                      <a:round/>
                      <a:headEnd type="none" w="med" len="med"/>
                      <a:tailEnd type="none" w="med" len="med"/>
                    </a:lnR>
                    <a:lnT w="6350" cap="flat" cmpd="sng" algn="ctr">
                      <a:solidFill>
                        <a:srgbClr val="F1ECE3"/>
                      </a:solidFill>
                      <a:prstDash val="solid"/>
                      <a:round/>
                      <a:headEnd type="none" w="med" len="med"/>
                      <a:tailEnd type="none" w="med" len="med"/>
                    </a:lnT>
                    <a:lnB w="6350" cap="flat" cmpd="sng" algn="ctr">
                      <a:solidFill>
                        <a:srgbClr val="F1ECE3"/>
                      </a:solidFill>
                      <a:prstDash val="solid"/>
                      <a:round/>
                      <a:headEnd type="none" w="med" len="med"/>
                      <a:tailEnd type="none" w="med" len="med"/>
                    </a:lnB>
                  </a:tcPr>
                </a:tc>
                <a:tc>
                  <a:txBody>
                    <a:bodyPr/>
                    <a:lstStyle/>
                    <a:p>
                      <a:pPr indent="0" marL="0">
                        <a:buNone/>
                      </a:pPr>
                      <a:r>
                        <a:rPr lang="en-US" sz="1500" dirty="0">
                          <a:solidFill>
                            <a:srgbClr val="000000"/>
                          </a:solidFill>
                          <a:latin typeface="Calibri" pitchFamily="34" charset="0"/>
                          <a:ea typeface="Calibri" pitchFamily="34" charset="-122"/>
                          <a:cs typeface="Calibri" pitchFamily="34" charset="-120"/>
                        </a:rPr>
                        <a:t>Waiting for the ambulance</a:t>
                      </a:r>
                      <a:endParaRPr lang="en-US" sz="1500" dirty="0">
                        <a:latin typeface="Calibri" charset="0"/>
                        <a:ea typeface="Calibri" charset="0"/>
                        <a:cs typeface="Calibri" charset="0"/>
                      </a:endParaRPr>
                    </a:p>
                  </a:txBody>
                  <a:tcPr marL="91440" marR="91440" marT="45720" marB="45720" anchor="ctr">
                    <a:lnL w="6350" cap="flat" cmpd="sng" algn="ctr">
                      <a:solidFill>
                        <a:srgbClr val="F1ECE3"/>
                      </a:solidFill>
                      <a:prstDash val="solid"/>
                      <a:round/>
                      <a:headEnd type="none" w="med" len="med"/>
                      <a:tailEnd type="none" w="med" len="med"/>
                    </a:lnL>
                    <a:lnR w="6350" cap="flat" cmpd="sng" algn="ctr">
                      <a:solidFill>
                        <a:srgbClr val="F1ECE3"/>
                      </a:solidFill>
                      <a:prstDash val="solid"/>
                      <a:round/>
                      <a:headEnd type="none" w="med" len="med"/>
                      <a:tailEnd type="none" w="med" len="med"/>
                    </a:lnR>
                    <a:lnT w="6350" cap="flat" cmpd="sng" algn="ctr">
                      <a:solidFill>
                        <a:srgbClr val="F1ECE3"/>
                      </a:solidFill>
                      <a:prstDash val="solid"/>
                      <a:round/>
                      <a:headEnd type="none" w="med" len="med"/>
                      <a:tailEnd type="none" w="med" len="med"/>
                    </a:lnT>
                    <a:lnB w="6350" cap="flat" cmpd="sng" algn="ctr">
                      <a:solidFill>
                        <a:srgbClr val="F1ECE3"/>
                      </a:solidFill>
                      <a:prstDash val="solid"/>
                      <a:round/>
                      <a:headEnd type="none" w="med" len="med"/>
                      <a:tailEnd type="none" w="med" len="med"/>
                    </a:lnB>
                  </a:tcPr>
                </a:tc>
                <a:tc>
                  <a:txBody>
                    <a:bodyPr/>
                    <a:lstStyle/>
                    <a:p>
                      <a:pPr indent="0" marL="0">
                        <a:buNone/>
                      </a:pPr>
                      <a:r>
                        <a:rPr lang="en-US" sz="1500" dirty="0">
                          <a:solidFill>
                            <a:srgbClr val="000000"/>
                          </a:solidFill>
                          <a:latin typeface="Calibri" pitchFamily="34" charset="0"/>
                          <a:ea typeface="Calibri" pitchFamily="34" charset="-122"/>
                          <a:cs typeface="Calibri" pitchFamily="34" charset="-120"/>
                        </a:rPr>
                        <a:t>Mask on now; send for bottles</a:t>
                      </a:r>
                      <a:endParaRPr lang="en-US" sz="1500" dirty="0">
                        <a:latin typeface="Calibri" charset="0"/>
                        <a:ea typeface="Calibri" charset="0"/>
                        <a:cs typeface="Calibri" charset="0"/>
                      </a:endParaRPr>
                    </a:p>
                  </a:txBody>
                  <a:tcPr marL="91440" marR="91440" marT="45720" marB="45720" anchor="ctr">
                    <a:lnL w="6350" cap="flat" cmpd="sng" algn="ctr">
                      <a:solidFill>
                        <a:srgbClr val="F1ECE3"/>
                      </a:solidFill>
                      <a:prstDash val="solid"/>
                      <a:round/>
                      <a:headEnd type="none" w="med" len="med"/>
                      <a:tailEnd type="none" w="med" len="med"/>
                    </a:lnL>
                    <a:lnR w="6350" cap="flat" cmpd="sng" algn="ctr">
                      <a:solidFill>
                        <a:srgbClr val="F1ECE3"/>
                      </a:solidFill>
                      <a:prstDash val="solid"/>
                      <a:round/>
                      <a:headEnd type="none" w="med" len="med"/>
                      <a:tailEnd type="none" w="med" len="med"/>
                    </a:lnR>
                    <a:lnT w="6350" cap="flat" cmpd="sng" algn="ctr">
                      <a:solidFill>
                        <a:srgbClr val="F1ECE3"/>
                      </a:solidFill>
                      <a:prstDash val="solid"/>
                      <a:round/>
                      <a:headEnd type="none" w="med" len="med"/>
                      <a:tailEnd type="none" w="med" len="med"/>
                    </a:lnT>
                    <a:lnB w="6350" cap="flat" cmpd="sng" algn="ctr">
                      <a:solidFill>
                        <a:srgbClr val="F1ECE3"/>
                      </a:solidFill>
                      <a:prstDash val="solid"/>
                      <a:round/>
                      <a:headEnd type="none" w="med" len="med"/>
                      <a:tailEnd type="none" w="med" len="med"/>
                    </a:lnB>
                  </a:tcPr>
                </a:tc>
                <a:tc>
                  <a:txBody>
                    <a:bodyPr/>
                    <a:lstStyle/>
                    <a:p>
                      <a:pPr indent="0" marL="0">
                        <a:buNone/>
                      </a:pPr>
                      <a:r>
                        <a:rPr lang="en-US" sz="1500" b="1" dirty="0">
                          <a:solidFill>
                            <a:srgbClr val="BE5504"/>
                          </a:solidFill>
                          <a:latin typeface="Calibri" pitchFamily="34" charset="0"/>
                          <a:ea typeface="Calibri" pitchFamily="34" charset="-122"/>
                          <a:cs typeface="Calibri" pitchFamily="34" charset="-120"/>
                        </a:rPr>
                        <a:t>A 10-minute extraction is 10 minutes lost</a:t>
                      </a:r>
                      <a:endParaRPr lang="en-US" sz="1500" dirty="0">
                        <a:latin typeface="Calibri" charset="0"/>
                        <a:ea typeface="Calibri" charset="0"/>
                        <a:cs typeface="Calibri" charset="0"/>
                      </a:endParaRPr>
                    </a:p>
                  </a:txBody>
                  <a:tcPr marL="91440" marR="91440" marT="45720" marB="45720" anchor="ctr">
                    <a:lnL w="6350" cap="flat" cmpd="sng" algn="ctr">
                      <a:solidFill>
                        <a:srgbClr val="F1ECE3"/>
                      </a:solidFill>
                      <a:prstDash val="solid"/>
                      <a:round/>
                      <a:headEnd type="none" w="med" len="med"/>
                      <a:tailEnd type="none" w="med" len="med"/>
                    </a:lnL>
                    <a:lnR w="6350" cap="flat" cmpd="sng" algn="ctr">
                      <a:solidFill>
                        <a:srgbClr val="F1ECE3"/>
                      </a:solidFill>
                      <a:prstDash val="solid"/>
                      <a:round/>
                      <a:headEnd type="none" w="med" len="med"/>
                      <a:tailEnd type="none" w="med" len="med"/>
                    </a:lnR>
                    <a:lnT w="6350" cap="flat" cmpd="sng" algn="ctr">
                      <a:solidFill>
                        <a:srgbClr val="F1ECE3"/>
                      </a:solidFill>
                      <a:prstDash val="solid"/>
                      <a:round/>
                      <a:headEnd type="none" w="med" len="med"/>
                      <a:tailEnd type="none" w="med" len="med"/>
                    </a:lnT>
                    <a:lnB w="6350" cap="flat" cmpd="sng" algn="ctr">
                      <a:solidFill>
                        <a:srgbClr val="F1ECE3"/>
                      </a:solidFill>
                      <a:prstDash val="solid"/>
                      <a:round/>
                      <a:headEnd type="none" w="med" len="med"/>
                      <a:tailEnd type="none" w="med" len="med"/>
                    </a:lnB>
                  </a:tcPr>
                </a:tc>
              </a:tr>
              <a:tr h="430000">
                <a:tc>
                  <a:txBody>
                    <a:bodyPr/>
                    <a:lstStyle/>
                    <a:p>
                      <a:pPr indent="0" marL="0">
                        <a:buNone/>
                      </a:pPr>
                      <a:r>
                        <a:rPr lang="en-US" sz="1500" dirty="0">
                          <a:solidFill>
                            <a:srgbClr val="000000"/>
                          </a:solidFill>
                          <a:latin typeface="Calibri" pitchFamily="34" charset="0"/>
                          <a:ea typeface="Calibri" pitchFamily="34" charset="-122"/>
                          <a:cs typeface="Calibri" pitchFamily="34" charset="-120"/>
                        </a:rPr>
                        <a:t>In the ED</a:t>
                      </a:r>
                      <a:endParaRPr lang="en-US" sz="1500" dirty="0">
                        <a:latin typeface="Calibri" charset="0"/>
                        <a:ea typeface="Calibri" charset="0"/>
                        <a:cs typeface="Calibri" charset="0"/>
                      </a:endParaRPr>
                    </a:p>
                  </a:txBody>
                  <a:tcPr marL="91440" marR="91440" marT="45720" marB="45720" anchor="ctr">
                    <a:lnL w="6350" cap="flat" cmpd="sng" algn="ctr">
                      <a:solidFill>
                        <a:srgbClr val="F1ECE3"/>
                      </a:solidFill>
                      <a:prstDash val="solid"/>
                      <a:round/>
                      <a:headEnd type="none" w="med" len="med"/>
                      <a:tailEnd type="none" w="med" len="med"/>
                    </a:lnL>
                    <a:lnR w="6350" cap="flat" cmpd="sng" algn="ctr">
                      <a:solidFill>
                        <a:srgbClr val="F1ECE3"/>
                      </a:solidFill>
                      <a:prstDash val="solid"/>
                      <a:round/>
                      <a:headEnd type="none" w="med" len="med"/>
                      <a:tailEnd type="none" w="med" len="med"/>
                    </a:lnR>
                    <a:lnT w="6350" cap="flat" cmpd="sng" algn="ctr">
                      <a:solidFill>
                        <a:srgbClr val="F1ECE3"/>
                      </a:solidFill>
                      <a:prstDash val="solid"/>
                      <a:round/>
                      <a:headEnd type="none" w="med" len="med"/>
                      <a:tailEnd type="none" w="med" len="med"/>
                    </a:lnT>
                    <a:lnB w="6350" cap="flat" cmpd="sng" algn="ctr">
                      <a:solidFill>
                        <a:srgbClr val="F1ECE3"/>
                      </a:solidFill>
                      <a:prstDash val="solid"/>
                      <a:round/>
                      <a:headEnd type="none" w="med" len="med"/>
                      <a:tailEnd type="none" w="med" len="med"/>
                    </a:lnB>
                  </a:tcPr>
                </a:tc>
                <a:tc>
                  <a:txBody>
                    <a:bodyPr/>
                    <a:lstStyle/>
                    <a:p>
                      <a:pPr indent="0" marL="0">
                        <a:buNone/>
                      </a:pPr>
                      <a:r>
                        <a:rPr lang="en-US" sz="1500" dirty="0">
                          <a:solidFill>
                            <a:srgbClr val="000000"/>
                          </a:solidFill>
                          <a:latin typeface="Calibri" pitchFamily="34" charset="0"/>
                          <a:ea typeface="Calibri" pitchFamily="34" charset="-122"/>
                          <a:cs typeface="Calibri" pitchFamily="34" charset="-120"/>
                        </a:rPr>
                        <a:t>Leaves for CT on wall O2</a:t>
                      </a:r>
                      <a:endParaRPr lang="en-US" sz="1500" dirty="0">
                        <a:latin typeface="Calibri" charset="0"/>
                        <a:ea typeface="Calibri" charset="0"/>
                        <a:cs typeface="Calibri" charset="0"/>
                      </a:endParaRPr>
                    </a:p>
                  </a:txBody>
                  <a:tcPr marL="91440" marR="91440" marT="45720" marB="45720" anchor="ctr">
                    <a:lnL w="6350" cap="flat" cmpd="sng" algn="ctr">
                      <a:solidFill>
                        <a:srgbClr val="F1ECE3"/>
                      </a:solidFill>
                      <a:prstDash val="solid"/>
                      <a:round/>
                      <a:headEnd type="none" w="med" len="med"/>
                      <a:tailEnd type="none" w="med" len="med"/>
                    </a:lnL>
                    <a:lnR w="6350" cap="flat" cmpd="sng" algn="ctr">
                      <a:solidFill>
                        <a:srgbClr val="F1ECE3"/>
                      </a:solidFill>
                      <a:prstDash val="solid"/>
                      <a:round/>
                      <a:headEnd type="none" w="med" len="med"/>
                      <a:tailEnd type="none" w="med" len="med"/>
                    </a:lnR>
                    <a:lnT w="6350" cap="flat" cmpd="sng" algn="ctr">
                      <a:solidFill>
                        <a:srgbClr val="F1ECE3"/>
                      </a:solidFill>
                      <a:prstDash val="solid"/>
                      <a:round/>
                      <a:headEnd type="none" w="med" len="med"/>
                      <a:tailEnd type="none" w="med" len="med"/>
                    </a:lnT>
                    <a:lnB w="6350" cap="flat" cmpd="sng" algn="ctr">
                      <a:solidFill>
                        <a:srgbClr val="F1ECE3"/>
                      </a:solidFill>
                      <a:prstDash val="solid"/>
                      <a:round/>
                      <a:headEnd type="none" w="med" len="med"/>
                      <a:tailEnd type="none" w="med" len="med"/>
                    </a:lnB>
                  </a:tcPr>
                </a:tc>
                <a:tc>
                  <a:txBody>
                    <a:bodyPr/>
                    <a:lstStyle/>
                    <a:p>
                      <a:pPr indent="0" marL="0">
                        <a:buNone/>
                      </a:pPr>
                      <a:r>
                        <a:rPr lang="en-US" sz="1500" dirty="0">
                          <a:solidFill>
                            <a:srgbClr val="000000"/>
                          </a:solidFill>
                          <a:latin typeface="Calibri" pitchFamily="34" charset="0"/>
                          <a:ea typeface="Calibri" pitchFamily="34" charset="-122"/>
                          <a:cs typeface="Calibri" pitchFamily="34" charset="-120"/>
                        </a:rPr>
                        <a:t>Stage a bottle first</a:t>
                      </a:r>
                      <a:endParaRPr lang="en-US" sz="1500" dirty="0">
                        <a:latin typeface="Calibri" charset="0"/>
                        <a:ea typeface="Calibri" charset="0"/>
                        <a:cs typeface="Calibri" charset="0"/>
                      </a:endParaRPr>
                    </a:p>
                  </a:txBody>
                  <a:tcPr marL="91440" marR="91440" marT="45720" marB="45720" anchor="ctr">
                    <a:lnL w="6350" cap="flat" cmpd="sng" algn="ctr">
                      <a:solidFill>
                        <a:srgbClr val="F1ECE3"/>
                      </a:solidFill>
                      <a:prstDash val="solid"/>
                      <a:round/>
                      <a:headEnd type="none" w="med" len="med"/>
                      <a:tailEnd type="none" w="med" len="med"/>
                    </a:lnL>
                    <a:lnR w="6350" cap="flat" cmpd="sng" algn="ctr">
                      <a:solidFill>
                        <a:srgbClr val="F1ECE3"/>
                      </a:solidFill>
                      <a:prstDash val="solid"/>
                      <a:round/>
                      <a:headEnd type="none" w="med" len="med"/>
                      <a:tailEnd type="none" w="med" len="med"/>
                    </a:lnR>
                    <a:lnT w="6350" cap="flat" cmpd="sng" algn="ctr">
                      <a:solidFill>
                        <a:srgbClr val="F1ECE3"/>
                      </a:solidFill>
                      <a:prstDash val="solid"/>
                      <a:round/>
                      <a:headEnd type="none" w="med" len="med"/>
                      <a:tailEnd type="none" w="med" len="med"/>
                    </a:lnT>
                    <a:lnB w="6350" cap="flat" cmpd="sng" algn="ctr">
                      <a:solidFill>
                        <a:srgbClr val="F1ECE3"/>
                      </a:solidFill>
                      <a:prstDash val="solid"/>
                      <a:round/>
                      <a:headEnd type="none" w="med" len="med"/>
                      <a:tailEnd type="none" w="med" len="med"/>
                    </a:lnB>
                  </a:tcPr>
                </a:tc>
                <a:tc>
                  <a:txBody>
                    <a:bodyPr/>
                    <a:lstStyle/>
                    <a:p>
                      <a:pPr indent="0" marL="0">
                        <a:buNone/>
                      </a:pPr>
                      <a:r>
                        <a:rPr lang="en-US" sz="1500" b="1" dirty="0">
                          <a:solidFill>
                            <a:srgbClr val="BE5504"/>
                          </a:solidFill>
                          <a:latin typeface="Calibri" pitchFamily="34" charset="0"/>
                          <a:ea typeface="Calibri" pitchFamily="34" charset="-122"/>
                          <a:cs typeface="Calibri" pitchFamily="34" charset="-120"/>
                        </a:rPr>
                        <a:t>20 minutes off wall O2 is a planned gap</a:t>
                      </a:r>
                      <a:endParaRPr lang="en-US" sz="1500" dirty="0">
                        <a:latin typeface="Calibri" charset="0"/>
                        <a:ea typeface="Calibri" charset="0"/>
                        <a:cs typeface="Calibri" charset="0"/>
                      </a:endParaRPr>
                    </a:p>
                  </a:txBody>
                  <a:tcPr marL="91440" marR="91440" marT="45720" marB="45720" anchor="ctr">
                    <a:lnL w="6350" cap="flat" cmpd="sng" algn="ctr">
                      <a:solidFill>
                        <a:srgbClr val="F1ECE3"/>
                      </a:solidFill>
                      <a:prstDash val="solid"/>
                      <a:round/>
                      <a:headEnd type="none" w="med" len="med"/>
                      <a:tailEnd type="none" w="med" len="med"/>
                    </a:lnL>
                    <a:lnR w="6350" cap="flat" cmpd="sng" algn="ctr">
                      <a:solidFill>
                        <a:srgbClr val="F1ECE3"/>
                      </a:solidFill>
                      <a:prstDash val="solid"/>
                      <a:round/>
                      <a:headEnd type="none" w="med" len="med"/>
                      <a:tailEnd type="none" w="med" len="med"/>
                    </a:lnR>
                    <a:lnT w="6350" cap="flat" cmpd="sng" algn="ctr">
                      <a:solidFill>
                        <a:srgbClr val="F1ECE3"/>
                      </a:solidFill>
                      <a:prstDash val="solid"/>
                      <a:round/>
                      <a:headEnd type="none" w="med" len="med"/>
                      <a:tailEnd type="none" w="med" len="med"/>
                    </a:lnT>
                    <a:lnB w="6350" cap="flat" cmpd="sng" algn="ctr">
                      <a:solidFill>
                        <a:srgbClr val="F1ECE3"/>
                      </a:solidFill>
                      <a:prstDash val="solid"/>
                      <a:round/>
                      <a:headEnd type="none" w="med" len="med"/>
                      <a:tailEnd type="none" w="med" len="med"/>
                    </a:lnB>
                  </a:tcPr>
                </a:tc>
              </a:tr>
              <a:tr h="430000">
                <a:tc>
                  <a:txBody>
                    <a:bodyPr/>
                    <a:lstStyle/>
                    <a:p>
                      <a:pPr indent="0" marL="0">
                        <a:buNone/>
                      </a:pPr>
                      <a:r>
                        <a:rPr lang="en-US" sz="1500" b="1" dirty="0">
                          <a:solidFill>
                            <a:srgbClr val="000000"/>
                          </a:solidFill>
                          <a:latin typeface="Calibri" pitchFamily="34" charset="0"/>
                          <a:ea typeface="Calibri" pitchFamily="34" charset="-122"/>
                          <a:cs typeface="Calibri" pitchFamily="34" charset="-120"/>
                        </a:rPr>
                        <a:t>Swapping bottles</a:t>
                      </a:r>
                      <a:endParaRPr lang="en-US" sz="1500" dirty="0">
                        <a:latin typeface="Calibri" charset="0"/>
                        <a:ea typeface="Calibri" charset="0"/>
                        <a:cs typeface="Calibri" charset="0"/>
                      </a:endParaRPr>
                    </a:p>
                  </a:txBody>
                  <a:tcPr marL="91440" marR="91440" marT="45720" marB="45720" anchor="ctr">
                    <a:lnL w="6350" cap="flat" cmpd="sng" algn="ctr">
                      <a:solidFill>
                        <a:srgbClr val="F1ECE3"/>
                      </a:solidFill>
                      <a:prstDash val="solid"/>
                      <a:round/>
                      <a:headEnd type="none" w="med" len="med"/>
                      <a:tailEnd type="none" w="med" len="med"/>
                    </a:lnL>
                    <a:lnR w="6350" cap="flat" cmpd="sng" algn="ctr">
                      <a:solidFill>
                        <a:srgbClr val="F1ECE3"/>
                      </a:solidFill>
                      <a:prstDash val="solid"/>
                      <a:round/>
                      <a:headEnd type="none" w="med" len="med"/>
                      <a:tailEnd type="none" w="med" len="med"/>
                    </a:lnR>
                    <a:lnT w="6350" cap="flat" cmpd="sng" algn="ctr">
                      <a:solidFill>
                        <a:srgbClr val="F1ECE3"/>
                      </a:solidFill>
                      <a:prstDash val="solid"/>
                      <a:round/>
                      <a:headEnd type="none" w="med" len="med"/>
                      <a:tailEnd type="none" w="med" len="med"/>
                    </a:lnT>
                    <a:lnB w="6350" cap="flat" cmpd="sng" algn="ctr">
                      <a:solidFill>
                        <a:srgbClr val="F1ECE3"/>
                      </a:solidFill>
                      <a:prstDash val="solid"/>
                      <a:round/>
                      <a:headEnd type="none" w="med" len="med"/>
                      <a:tailEnd type="none" w="med" len="med"/>
                    </a:lnB>
                  </a:tcPr>
                </a:tc>
                <a:tc>
                  <a:txBody>
                    <a:bodyPr/>
                    <a:lstStyle/>
                    <a:p>
                      <a:pPr indent="0" marL="0">
                        <a:buNone/>
                      </a:pPr>
                      <a:r>
                        <a:rPr lang="en-US" sz="1500" b="1" dirty="0">
                          <a:solidFill>
                            <a:srgbClr val="8A2424"/>
                          </a:solidFill>
                          <a:latin typeface="Calibri" pitchFamily="34" charset="0"/>
                          <a:ea typeface="Calibri" pitchFamily="34" charset="-122"/>
                          <a:cs typeface="Calibri" pitchFamily="34" charset="-120"/>
                        </a:rPr>
                        <a:t>Regulator will not reach the litres</a:t>
                      </a:r>
                      <a:endParaRPr lang="en-US" sz="1500" dirty="0">
                        <a:latin typeface="Calibri" charset="0"/>
                        <a:ea typeface="Calibri" charset="0"/>
                        <a:cs typeface="Calibri" charset="0"/>
                      </a:endParaRPr>
                    </a:p>
                  </a:txBody>
                  <a:tcPr marL="91440" marR="91440" marT="45720" marB="45720" anchor="ctr">
                    <a:lnL w="6350" cap="flat" cmpd="sng" algn="ctr">
                      <a:solidFill>
                        <a:srgbClr val="F1ECE3"/>
                      </a:solidFill>
                      <a:prstDash val="solid"/>
                      <a:round/>
                      <a:headEnd type="none" w="med" len="med"/>
                      <a:tailEnd type="none" w="med" len="med"/>
                    </a:lnL>
                    <a:lnR w="6350" cap="flat" cmpd="sng" algn="ctr">
                      <a:solidFill>
                        <a:srgbClr val="F1ECE3"/>
                      </a:solidFill>
                      <a:prstDash val="solid"/>
                      <a:round/>
                      <a:headEnd type="none" w="med" len="med"/>
                      <a:tailEnd type="none" w="med" len="med"/>
                    </a:lnR>
                    <a:lnT w="6350" cap="flat" cmpd="sng" algn="ctr">
                      <a:solidFill>
                        <a:srgbClr val="F1ECE3"/>
                      </a:solidFill>
                      <a:prstDash val="solid"/>
                      <a:round/>
                      <a:headEnd type="none" w="med" len="med"/>
                      <a:tailEnd type="none" w="med" len="med"/>
                    </a:lnT>
                    <a:lnB w="6350" cap="flat" cmpd="sng" algn="ctr">
                      <a:solidFill>
                        <a:srgbClr val="F1ECE3"/>
                      </a:solidFill>
                      <a:prstDash val="solid"/>
                      <a:round/>
                      <a:headEnd type="none" w="med" len="med"/>
                      <a:tailEnd type="none" w="med" len="med"/>
                    </a:lnB>
                  </a:tcPr>
                </a:tc>
                <a:tc>
                  <a:txBody>
                    <a:bodyPr/>
                    <a:lstStyle/>
                    <a:p>
                      <a:pPr indent="0" marL="0">
                        <a:buNone/>
                      </a:pPr>
                      <a:r>
                        <a:rPr lang="en-US" sz="1500" b="1" dirty="0">
                          <a:solidFill>
                            <a:srgbClr val="8A2424"/>
                          </a:solidFill>
                          <a:latin typeface="Calibri" pitchFamily="34" charset="0"/>
                          <a:ea typeface="Calibri" pitchFamily="34" charset="-122"/>
                          <a:cs typeface="Calibri" pitchFamily="34" charset="-120"/>
                        </a:rPr>
                        <a:t>Check it on every bottle you hang</a:t>
                      </a:r>
                      <a:endParaRPr lang="en-US" sz="1500" dirty="0">
                        <a:latin typeface="Calibri" charset="0"/>
                        <a:ea typeface="Calibri" charset="0"/>
                        <a:cs typeface="Calibri" charset="0"/>
                      </a:endParaRPr>
                    </a:p>
                  </a:txBody>
                  <a:tcPr marL="91440" marR="91440" marT="45720" marB="45720" anchor="ctr">
                    <a:lnL w="6350" cap="flat" cmpd="sng" algn="ctr">
                      <a:solidFill>
                        <a:srgbClr val="F1ECE3"/>
                      </a:solidFill>
                      <a:prstDash val="solid"/>
                      <a:round/>
                      <a:headEnd type="none" w="med" len="med"/>
                      <a:tailEnd type="none" w="med" len="med"/>
                    </a:lnL>
                    <a:lnR w="6350" cap="flat" cmpd="sng" algn="ctr">
                      <a:solidFill>
                        <a:srgbClr val="F1ECE3"/>
                      </a:solidFill>
                      <a:prstDash val="solid"/>
                      <a:round/>
                      <a:headEnd type="none" w="med" len="med"/>
                      <a:tailEnd type="none" w="med" len="med"/>
                    </a:lnR>
                    <a:lnT w="6350" cap="flat" cmpd="sng" algn="ctr">
                      <a:solidFill>
                        <a:srgbClr val="F1ECE3"/>
                      </a:solidFill>
                      <a:prstDash val="solid"/>
                      <a:round/>
                      <a:headEnd type="none" w="med" len="med"/>
                      <a:tailEnd type="none" w="med" len="med"/>
                    </a:lnT>
                    <a:lnB w="6350" cap="flat" cmpd="sng" algn="ctr">
                      <a:solidFill>
                        <a:srgbClr val="F1ECE3"/>
                      </a:solidFill>
                      <a:prstDash val="solid"/>
                      <a:round/>
                      <a:headEnd type="none" w="med" len="med"/>
                      <a:tailEnd type="none" w="med" len="med"/>
                    </a:lnB>
                  </a:tcPr>
                </a:tc>
                <a:tc>
                  <a:txBody>
                    <a:bodyPr/>
                    <a:lstStyle/>
                    <a:p>
                      <a:pPr indent="0" marL="0">
                        <a:buNone/>
                      </a:pPr>
                      <a:r>
                        <a:rPr lang="en-US" sz="1500" b="1" dirty="0">
                          <a:solidFill>
                            <a:srgbClr val="8A2424"/>
                          </a:solidFill>
                          <a:latin typeface="Calibri" pitchFamily="34" charset="0"/>
                          <a:ea typeface="Calibri" pitchFamily="34" charset="-122"/>
                          <a:cs typeface="Calibri" pitchFamily="34" charset="-120"/>
                        </a:rPr>
                        <a:t>Full bottle, no pressure</a:t>
                      </a:r>
                      <a:endParaRPr lang="en-US" sz="1500" dirty="0">
                        <a:latin typeface="Calibri" charset="0"/>
                        <a:ea typeface="Calibri" charset="0"/>
                        <a:cs typeface="Calibri" charset="0"/>
                      </a:endParaRPr>
                    </a:p>
                  </a:txBody>
                  <a:tcPr marL="91440" marR="91440" marT="45720" marB="45720" anchor="ctr">
                    <a:lnL w="6350" cap="flat" cmpd="sng" algn="ctr">
                      <a:solidFill>
                        <a:srgbClr val="F1ECE3"/>
                      </a:solidFill>
                      <a:prstDash val="solid"/>
                      <a:round/>
                      <a:headEnd type="none" w="med" len="med"/>
                      <a:tailEnd type="none" w="med" len="med"/>
                    </a:lnL>
                    <a:lnR w="6350" cap="flat" cmpd="sng" algn="ctr">
                      <a:solidFill>
                        <a:srgbClr val="F1ECE3"/>
                      </a:solidFill>
                      <a:prstDash val="solid"/>
                      <a:round/>
                      <a:headEnd type="none" w="med" len="med"/>
                      <a:tailEnd type="none" w="med" len="med"/>
                    </a:lnR>
                    <a:lnT w="6350" cap="flat" cmpd="sng" algn="ctr">
                      <a:solidFill>
                        <a:srgbClr val="F1ECE3"/>
                      </a:solidFill>
                      <a:prstDash val="solid"/>
                      <a:round/>
                      <a:headEnd type="none" w="med" len="med"/>
                      <a:tailEnd type="none" w="med" len="med"/>
                    </a:lnT>
                    <a:lnB w="6350" cap="flat" cmpd="sng" algn="ctr">
                      <a:solidFill>
                        <a:srgbClr val="F1ECE3"/>
                      </a:solidFill>
                      <a:prstDash val="solid"/>
                      <a:round/>
                      <a:headEnd type="none" w="med" len="med"/>
                      <a:tailEnd type="none" w="med" len="med"/>
                    </a:lnB>
                  </a:tcPr>
                </a:tc>
              </a:tr>
            </a:tbl>
          </a:graphicData>
        </a:graphic>
      </p:graphicFrame>
      <p:sp>
        <p:nvSpPr>
          <p:cNvPr id="6" name="Shape 3"/>
          <p:cNvSpPr/>
          <p:nvPr/>
        </p:nvSpPr>
        <p:spPr>
          <a:xfrm>
            <a:off x="1088136" y="4754880"/>
            <a:ext cx="9985248" cy="932688"/>
          </a:xfrm>
          <a:prstGeom prst="roundRect">
            <a:avLst>
              <a:gd name="adj" fmla="val 7059"/>
            </a:avLst>
          </a:prstGeom>
          <a:solidFill>
            <a:srgbClr val="F6E7E3"/>
          </a:solidFill>
          <a:ln w="12700">
            <a:solidFill>
              <a:srgbClr val="8A2424"/>
            </a:solidFill>
            <a:prstDash val="solid"/>
          </a:ln>
        </p:spPr>
      </p:sp>
      <p:sp>
        <p:nvSpPr>
          <p:cNvPr id="7" name="Text 4"/>
          <p:cNvSpPr txBox="1"/>
          <p:nvPr/>
        </p:nvSpPr>
        <p:spPr>
          <a:xfrm>
            <a:off x="1417320" y="4754880"/>
            <a:ext cx="9326880" cy="932688"/>
          </a:xfrm>
          <a:prstGeom prst="rect">
            <a:avLst/>
          </a:prstGeom>
          <a:noFill/>
          <a:ln/>
        </p:spPr>
        <p:txBody>
          <a:bodyPr wrap="square" lIns="0" tIns="0" rIns="0" bIns="0" rtlCol="0" anchor="ctr"/>
          <a:lstStyle/>
          <a:p>
            <a:pPr indent="0" marL="0">
              <a:buNone/>
            </a:pPr>
            <a:r>
              <a:rPr lang="en-US" sz="1560" b="1" dirty="0">
                <a:solidFill>
                  <a:srgbClr val="8A2424"/>
                </a:solidFill>
                <a:latin typeface="Calibri" pitchFamily="34" charset="0"/>
                <a:ea typeface="Calibri" pitchFamily="34" charset="-122"/>
                <a:cs typeface="Calibri" pitchFamily="34" charset="-120"/>
              </a:rPr>
              <a:t>The tell for a regulator problem: the manometer reads low and will not come up when you turn the flow up. Full cylinder, useless regulator. Know which wall outlets in the department will run this before you need one.</a:t>
            </a:r>
            <a:endParaRPr lang="en-US" sz="1560" dirty="0"/>
          </a:p>
        </p:txBody>
      </p:sp>
      <p:sp>
        <p:nvSpPr>
          <p:cNvPr id="802" name="SlideNumber 36"/>
          <p:cNvSpPr txBox="1"/>
          <p:nvPr/>
        </p:nvSpPr>
        <p:spPr>
          <a:xfrm>
            <a:off x="11430000" y="6470000"/>
            <a:ext cx="560000" cy="260000"/>
          </a:xfrm>
          <a:prstGeom prst="rect">
            <a:avLst/>
          </a:prstGeom>
          <a:noFill/>
        </p:spPr>
        <p:txBody>
          <a:bodyPr wrap="none" lIns="0" rIns="0" tIns="0" bIns="0" anchor="ctr">
            <a:spAutoFit/>
          </a:bodyPr>
          <a:lstStyle/>
          <a:p>
            <a:pPr algn="r"/>
            <a:r>
              <a:rPr sz="1300" b="1">
                <a:solidFill>
                  <a:srgbClr val="142028"/>
                </a:solidFill>
                <a:latin typeface="Calibri"/>
              </a:rPr>
              <a:t>36</a:t>
            </a:r>
          </a:p>
        </p:txBody>
      </p:sp>
    </p:spTree>
  </p:cSld>
  <p:clrMapOvr>
    <a:masterClrMapping/>
  </p:clrMapOvr>
</p:sld>
</file>

<file path=ppt/slides/slide37.xml><?xml version="1.0" encoding="utf-8"?>
<p:sld xmlns:a="http://schemas.openxmlformats.org/drawingml/2006/main" xmlns:p="http://schemas.openxmlformats.org/presentationml/2006/main" xmlns:r="http://schemas.openxmlformats.org/officeDocument/2006/relationships">
  <p:cSld>
    <p:bg>
      <p:bgPr>
        <a:solidFill>
          <a:srgbClr val="FFFFFF"/>
        </a:solidFill>
      </p:bgPr>
    </p:bg>
    <p:spTree>
      <p:nvGrpSpPr>
        <p:cNvPr id="1" name=""/>
        <p:cNvGrpSpPr/>
        <p:nvPr/>
      </p:nvGrpSpPr>
      <p:grpSpPr/>
      <p:sp>
        <p:nvSpPr>
          <p:cNvPr id="2" name="Text 0"/>
          <p:cNvSpPr txBox="1"/>
          <p:nvPr/>
        </p:nvSpPr>
        <p:spPr>
          <a:xfrm>
            <a:off x="1033272" y="351130"/>
            <a:ext cx="9875520" cy="329184"/>
          </a:xfrm>
          <a:prstGeom prst="rect">
            <a:avLst/>
          </a:prstGeom>
          <a:noFill/>
          <a:ln/>
        </p:spPr>
        <p:txBody>
          <a:bodyPr wrap="square" rtlCol="0" anchor="ctr"/>
          <a:lstStyle/>
          <a:p>
            <a:pPr indent="0" marL="0">
              <a:buNone/>
            </a:pPr>
            <a:r>
              <a:rPr lang="en-US" sz="1320" b="1" spc="240" kern="0" dirty="0">
                <a:solidFill>
                  <a:srgbClr val="BE5504"/>
                </a:solidFill>
                <a:latin typeface="Calibri" pitchFamily="34" charset="0"/>
                <a:ea typeface="Calibri" pitchFamily="34" charset="-122"/>
                <a:cs typeface="Calibri" pitchFamily="34" charset="-120"/>
              </a:rPr>
              <a:t>OXYGEN AND COPD</a:t>
            </a:r>
            <a:endParaRPr lang="en-US" sz="1320" dirty="0"/>
          </a:p>
        </p:txBody>
      </p:sp>
      <p:sp>
        <p:nvSpPr>
          <p:cNvPr id="3" name="Text 1"/>
          <p:cNvSpPr txBox="1"/>
          <p:nvPr/>
        </p:nvSpPr>
        <p:spPr>
          <a:xfrm>
            <a:off x="1033272" y="680314"/>
            <a:ext cx="9875520" cy="790042"/>
          </a:xfrm>
          <a:prstGeom prst="rect">
            <a:avLst/>
          </a:prstGeom>
          <a:noFill/>
          <a:ln/>
        </p:spPr>
        <p:txBody>
          <a:bodyPr wrap="square" rtlCol="0" anchor="ctr"/>
          <a:lstStyle/>
          <a:p>
            <a:pPr indent="0" marL="0">
              <a:buNone/>
            </a:pPr>
            <a:r>
              <a:rPr lang="en-US" sz="3480" b="1" dirty="0">
                <a:solidFill>
                  <a:srgbClr val="142028"/>
                </a:solidFill>
                <a:latin typeface="Cambria" pitchFamily="34" charset="0"/>
                <a:ea typeface="Cambria" pitchFamily="34" charset="-122"/>
                <a:cs typeface="Cambria" pitchFamily="34" charset="-120"/>
              </a:rPr>
              <a:t>Aim for 88–92%</a:t>
            </a:r>
            <a:endParaRPr lang="en-US" sz="3480" dirty="0"/>
          </a:p>
        </p:txBody>
      </p:sp>
      <p:sp>
        <p:nvSpPr>
          <p:cNvPr id="4" name="Shape 2"/>
          <p:cNvSpPr/>
          <p:nvPr/>
        </p:nvSpPr>
        <p:spPr>
          <a:xfrm>
            <a:off x="1088136" y="1481328"/>
            <a:ext cx="3218688" cy="3730752"/>
          </a:xfrm>
          <a:prstGeom prst="roundRect">
            <a:avLst>
              <a:gd name="adj" fmla="val 3158"/>
            </a:avLst>
          </a:prstGeom>
          <a:solidFill>
            <a:srgbClr val="FBFAF7"/>
          </a:solidFill>
          <a:ln w="12700">
            <a:solidFill>
              <a:srgbClr val="BE5504"/>
            </a:solidFill>
            <a:prstDash val="solid"/>
          </a:ln>
        </p:spPr>
      </p:sp>
      <p:sp>
        <p:nvSpPr>
          <p:cNvPr id="5" name="TextBox 4"/>
          <p:cNvSpPr txBox="1"/>
          <p:nvPr/>
        </p:nvSpPr>
        <p:spPr>
          <a:xfrm>
            <a:off x="1307592" y="1609344"/>
            <a:ext cx="2779776" cy="3511296"/>
          </a:xfrm>
          <a:prstGeom prst="rect">
            <a:avLst/>
          </a:prstGeom>
          <a:noFill/>
        </p:spPr>
        <p:txBody>
          <a:bodyPr wrap="square" lIns="0" rIns="0" tIns="0" bIns="0" anchor="t">
            <a:spAutoFit/>
          </a:bodyPr>
          <a:lstStyle/>
          <a:p>
            <a:r>
              <a:rPr sz="1920" b="1">
                <a:solidFill>
                  <a:srgbClr val="142028"/>
                </a:solidFill>
                <a:latin typeface="Cambria"/>
              </a:rPr>
              <a:t>The target</a:t>
            </a:r>
          </a:p>
          <a:p>
            <a:pPr>
              <a:spcBef>
                <a:spcPts val="100"/>
              </a:spcBef>
            </a:pPr>
            <a:r>
              <a:rPr sz="1080" b="1">
                <a:solidFill>
                  <a:srgbClr val="BE5504"/>
                </a:solidFill>
                <a:latin typeface="Calibri"/>
              </a:rPr>
              <a:t>WHO IT APPLIES TO</a:t>
            </a:r>
          </a:p>
          <a:p>
            <a:pPr>
              <a:spcBef>
                <a:spcPts val="1000"/>
              </a:spcBef>
            </a:pPr>
            <a:r>
              <a:rPr sz="1320" b="1">
                <a:solidFill>
                  <a:srgbClr val="8A2424"/>
                </a:solidFill>
                <a:latin typeface="Calibri"/>
              </a:rPr>
              <a:t>88–92% for known COPD, or anyone at risk of holding CO2.</a:t>
            </a:r>
          </a:p>
          <a:p>
            <a:pPr>
              <a:spcBef>
                <a:spcPts val="1000"/>
              </a:spcBef>
            </a:pPr>
            <a:r>
              <a:rPr sz="1320" b="0">
                <a:solidFill>
                  <a:srgbClr val="3A4955"/>
                </a:solidFill>
                <a:latin typeface="Calibri"/>
              </a:rPr>
              <a:t>Montana’s adopted guideline says about 90% may be adequate in COPD. The 94–98% target is for everyone else.</a:t>
            </a:r>
          </a:p>
          <a:p>
            <a:pPr>
              <a:spcBef>
                <a:spcPts val="1000"/>
              </a:spcBef>
            </a:pPr>
            <a:r>
              <a:rPr sz="1320" b="0">
                <a:solidFill>
                  <a:srgbClr val="3A4955"/>
                </a:solidFill>
                <a:latin typeface="Calibri"/>
              </a:rPr>
              <a:t>Ask what their usual sat is, and whether they are on home oxygen.</a:t>
            </a:r>
          </a:p>
        </p:txBody>
      </p:sp>
      <p:sp>
        <p:nvSpPr>
          <p:cNvPr id="4" name="Shape 2"/>
          <p:cNvSpPr/>
          <p:nvPr/>
        </p:nvSpPr>
        <p:spPr>
          <a:xfrm>
            <a:off x="4471416" y="1481328"/>
            <a:ext cx="3218688" cy="3730752"/>
          </a:xfrm>
          <a:prstGeom prst="roundRect">
            <a:avLst>
              <a:gd name="adj" fmla="val 3158"/>
            </a:avLst>
          </a:prstGeom>
          <a:solidFill>
            <a:srgbClr val="FBFAF7"/>
          </a:solidFill>
          <a:ln w="12700">
            <a:solidFill>
              <a:srgbClr val="BE5504"/>
            </a:solidFill>
            <a:prstDash val="solid"/>
          </a:ln>
        </p:spPr>
      </p:sp>
      <p:sp>
        <p:nvSpPr>
          <p:cNvPr id="6" name="TextBox 5"/>
          <p:cNvSpPr txBox="1"/>
          <p:nvPr/>
        </p:nvSpPr>
        <p:spPr>
          <a:xfrm>
            <a:off x="4690872" y="1609344"/>
            <a:ext cx="2779776" cy="3511296"/>
          </a:xfrm>
          <a:prstGeom prst="rect">
            <a:avLst/>
          </a:prstGeom>
          <a:noFill/>
        </p:spPr>
        <p:txBody>
          <a:bodyPr wrap="square" lIns="0" rIns="0" tIns="0" bIns="0" anchor="t">
            <a:spAutoFit/>
          </a:bodyPr>
          <a:lstStyle/>
          <a:p>
            <a:r>
              <a:rPr sz="1920" b="1">
                <a:solidFill>
                  <a:srgbClr val="142028"/>
                </a:solidFill>
                <a:latin typeface="Cambria"/>
              </a:rPr>
              <a:t>Why too much hurts</a:t>
            </a:r>
          </a:p>
          <a:p>
            <a:pPr>
              <a:spcBef>
                <a:spcPts val="100"/>
              </a:spcBef>
            </a:pPr>
            <a:r>
              <a:rPr sz="1080" b="1">
                <a:solidFill>
                  <a:srgbClr val="BE5504"/>
                </a:solidFill>
                <a:latin typeface="Calibri"/>
              </a:rPr>
              <a:t>IT IS NOT MAINLY “HYPOXIC DRIVE”</a:t>
            </a:r>
          </a:p>
          <a:p>
            <a:pPr>
              <a:spcBef>
                <a:spcPts val="1000"/>
              </a:spcBef>
            </a:pPr>
            <a:r>
              <a:rPr sz="1320" b="0">
                <a:solidFill>
                  <a:srgbClr val="3A4955"/>
                </a:solidFill>
                <a:latin typeface="Calibri"/>
              </a:rPr>
              <a:t>Breathing slows only a little, and briefly. CO2 keeps climbing anyway.</a:t>
            </a:r>
          </a:p>
          <a:p>
            <a:pPr>
              <a:spcBef>
                <a:spcPts val="1000"/>
              </a:spcBef>
            </a:pPr>
            <a:r>
              <a:rPr sz="1320" b="0">
                <a:solidFill>
                  <a:srgbClr val="3A4955"/>
                </a:solidFill>
                <a:latin typeface="Calibri"/>
              </a:rPr>
              <a:t>The bigger cause: extra oxygen opens blood flow to the worst-ventilated lung, so more blood passes air that is not moving. Oxygenated hemoglobin also holds less CO2.</a:t>
            </a:r>
          </a:p>
          <a:p>
            <a:pPr>
              <a:spcBef>
                <a:spcPts val="1000"/>
              </a:spcBef>
            </a:pPr>
            <a:r>
              <a:rPr sz="1320" b="1">
                <a:solidFill>
                  <a:srgbClr val="8A2424"/>
                </a:solidFill>
                <a:latin typeface="Calibri"/>
              </a:rPr>
              <a:t>In a paramedic trial, a non-rebreather at 8–10 L/min more than doubled deaths compared with titrating to 88–92%.</a:t>
            </a:r>
          </a:p>
        </p:txBody>
      </p:sp>
      <p:sp>
        <p:nvSpPr>
          <p:cNvPr id="4" name="Shape 2"/>
          <p:cNvSpPr/>
          <p:nvPr/>
        </p:nvSpPr>
        <p:spPr>
          <a:xfrm>
            <a:off x="7854696" y="1481328"/>
            <a:ext cx="3218688" cy="3730752"/>
          </a:xfrm>
          <a:prstGeom prst="roundRect">
            <a:avLst>
              <a:gd name="adj" fmla="val 3158"/>
            </a:avLst>
          </a:prstGeom>
          <a:solidFill>
            <a:srgbClr val="FBFAF7"/>
          </a:solidFill>
          <a:ln w="12700">
            <a:solidFill>
              <a:srgbClr val="BE5504"/>
            </a:solidFill>
            <a:prstDash val="solid"/>
          </a:ln>
        </p:spPr>
      </p:sp>
      <p:sp>
        <p:nvSpPr>
          <p:cNvPr id="7" name="TextBox 6"/>
          <p:cNvSpPr txBox="1"/>
          <p:nvPr/>
        </p:nvSpPr>
        <p:spPr>
          <a:xfrm>
            <a:off x="8074152" y="1609344"/>
            <a:ext cx="2779776" cy="3511296"/>
          </a:xfrm>
          <a:prstGeom prst="rect">
            <a:avLst/>
          </a:prstGeom>
          <a:noFill/>
        </p:spPr>
        <p:txBody>
          <a:bodyPr wrap="square" lIns="0" rIns="0" tIns="0" bIns="0" anchor="t">
            <a:spAutoFit/>
          </a:bodyPr>
          <a:lstStyle/>
          <a:p>
            <a:r>
              <a:rPr sz="1920" b="1">
                <a:solidFill>
                  <a:srgbClr val="142028"/>
                </a:solidFill>
                <a:latin typeface="Cambria"/>
              </a:rPr>
              <a:t>On our device</a:t>
            </a:r>
          </a:p>
          <a:p>
            <a:pPr>
              <a:spcBef>
                <a:spcPts val="100"/>
              </a:spcBef>
            </a:pPr>
            <a:r>
              <a:rPr sz="1080" b="1">
                <a:solidFill>
                  <a:srgbClr val="BE5504"/>
                </a:solidFill>
                <a:latin typeface="Calibri"/>
              </a:rPr>
              <a:t>THE OXYGEN RIDES WITH THE PRESSURE</a:t>
            </a:r>
          </a:p>
          <a:p>
            <a:pPr>
              <a:spcBef>
                <a:spcPts val="1000"/>
              </a:spcBef>
            </a:pPr>
            <a:r>
              <a:rPr sz="1320" b="0">
                <a:solidFill>
                  <a:srgbClr val="3A4955"/>
                </a:solidFill>
                <a:latin typeface="Calibri"/>
              </a:rPr>
              <a:t>The Flow-Safe II runs on oxygen: about 70–75% FiO2 in a typical adult. You cannot turn the oxygen down without turning the pressure down.</a:t>
            </a:r>
          </a:p>
          <a:p>
            <a:pPr>
              <a:spcBef>
                <a:spcPts val="1000"/>
              </a:spcBef>
            </a:pPr>
            <a:r>
              <a:rPr sz="1320" b="0">
                <a:solidFill>
                  <a:srgbClr val="3A4955"/>
                </a:solidFill>
                <a:latin typeface="Calibri"/>
              </a:rPr>
              <a:t>So a COPD patient on CPAP may sit above 92%, and the neb adds more oxygen.</a:t>
            </a:r>
          </a:p>
          <a:p>
            <a:pPr>
              <a:spcBef>
                <a:spcPts val="1000"/>
              </a:spcBef>
            </a:pPr>
            <a:r>
              <a:rPr sz="1320" b="1">
                <a:solidFill>
                  <a:srgbClr val="8A2424"/>
                </a:solidFill>
                <a:latin typeface="Calibri"/>
              </a:rPr>
              <a:t>Usually a trade worth making while CPAP is working, but watch harder for CO2: drowsiness, confusion, a rising EtCO2.</a:t>
            </a:r>
          </a:p>
        </p:txBody>
      </p:sp>
      <p:sp>
        <p:nvSpPr>
          <p:cNvPr id="15" name="Shape 13"/>
          <p:cNvSpPr/>
          <p:nvPr/>
        </p:nvSpPr>
        <p:spPr>
          <a:xfrm>
            <a:off x="1088136" y="5358384"/>
            <a:ext cx="9985248" cy="731520"/>
          </a:xfrm>
          <a:prstGeom prst="roundRect">
            <a:avLst>
              <a:gd name="adj" fmla="val 6667"/>
            </a:avLst>
          </a:prstGeom>
          <a:solidFill>
            <a:srgbClr val="0E1920"/>
          </a:solidFill>
          <a:ln w="12700">
            <a:solidFill>
              <a:srgbClr val="0E1920"/>
            </a:solidFill>
            <a:prstDash val="solid"/>
          </a:ln>
        </p:spPr>
      </p:sp>
      <p:sp>
        <p:nvSpPr>
          <p:cNvPr id="16" name="TextBox 15"/>
          <p:cNvSpPr txBox="1"/>
          <p:nvPr/>
        </p:nvSpPr>
        <p:spPr>
          <a:xfrm>
            <a:off x="1417320" y="5413248"/>
            <a:ext cx="9326880" cy="621792"/>
          </a:xfrm>
          <a:prstGeom prst="rect">
            <a:avLst/>
          </a:prstGeom>
          <a:noFill/>
        </p:spPr>
        <p:txBody>
          <a:bodyPr wrap="square" lIns="0" rIns="0" tIns="0" bIns="0" anchor="ctr">
            <a:spAutoFit/>
          </a:bodyPr>
          <a:lstStyle/>
          <a:p>
            <a:r>
              <a:rPr sz="1440" b="1">
                <a:solidFill>
                  <a:srgbClr val="FFFFFF"/>
                </a:solidFill>
                <a:latin typeface="Cambria"/>
              </a:rPr>
              <a:t>Never withhold oxygen from a hypoxic COPD patient. Give it, then titrate down to the target. Off CPAP, that means a nasal cannula, not a non-rebreather.</a:t>
            </a:r>
          </a:p>
        </p:txBody>
      </p:sp>
      <p:sp>
        <p:nvSpPr>
          <p:cNvPr id="17" name="TextBox 16"/>
          <p:cNvSpPr txBox="1"/>
          <p:nvPr/>
        </p:nvSpPr>
        <p:spPr>
          <a:xfrm>
            <a:off x="1124712" y="6163056"/>
            <a:ext cx="9912096" cy="292608"/>
          </a:xfrm>
          <a:prstGeom prst="rect">
            <a:avLst/>
          </a:prstGeom>
          <a:noFill/>
        </p:spPr>
        <p:txBody>
          <a:bodyPr wrap="square" lIns="0" rIns="0" tIns="0" bIns="0" anchor="t">
            <a:spAutoFit/>
          </a:bodyPr>
          <a:lstStyle/>
          <a:p>
            <a:r>
              <a:rPr sz="960" b="0">
                <a:solidFill>
                  <a:srgbClr val="3A4955"/>
                </a:solidFill>
                <a:latin typeface="Calibri"/>
              </a:rPr>
              <a:t>BTS emergency oxygen guideline 2017 · NASEMSO v3.0 Airway Management pp. 183, 185 · Austin et al., BMJ 2010 (paramedic RCT) · Abdo &amp; Heunks, Crit Care 2012 · Mercury Flow-Safe II FAQ (FiO2).</a:t>
            </a:r>
          </a:p>
        </p:txBody>
      </p:sp>
      <p:sp>
        <p:nvSpPr>
          <p:cNvPr id="18" name="SlideNumber 37"/>
          <p:cNvSpPr txBox="1"/>
          <p:nvPr/>
        </p:nvSpPr>
        <p:spPr>
          <a:xfrm>
            <a:off x="11430000" y="6470000"/>
            <a:ext cx="560000" cy="260000"/>
          </a:xfrm>
          <a:prstGeom prst="rect">
            <a:avLst/>
          </a:prstGeom>
          <a:noFill/>
        </p:spPr>
        <p:txBody>
          <a:bodyPr wrap="none" lIns="0" rIns="0" tIns="0" bIns="0" anchor="ctr">
            <a:spAutoFit/>
          </a:bodyPr>
          <a:lstStyle/>
          <a:p>
            <a:pPr algn="r"/>
            <a:r>
              <a:rPr sz="1300" b="1">
                <a:solidFill>
                  <a:srgbClr val="142028"/>
                </a:solidFill>
                <a:latin typeface="Calibri"/>
              </a:rPr>
              <a:t>37</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name="Slide 35">
    <p:bg>
      <p:bgPr>
        <a:solidFill>
          <a:srgbClr val="0E1920"/>
        </a:solidFill>
      </p:bgPr>
    </p:bg>
    <p:spTree>
      <p:nvGrpSpPr>
        <p:cNvPr id="1" name=""/>
        <p:cNvGrpSpPr/>
        <p:nvPr/>
      </p:nvGrpSpPr>
      <p:grpSpPr>
        <a:xfrm>
          <a:off x="0" y="0"/>
          <a:ext cx="0" cy="0"/>
          <a:chOff x="0" y="0"/>
          <a:chExt cx="0" cy="0"/>
        </a:xfrm>
      </p:grpSpPr>
      <p:sp>
        <p:nvSpPr>
          <p:cNvPr id="2" name="Shape 0"/>
          <p:cNvSpPr/>
          <p:nvPr/>
        </p:nvSpPr>
        <p:spPr>
          <a:xfrm>
            <a:off x="9811512" y="4773168"/>
            <a:ext cx="1645920" cy="1645920"/>
          </a:xfrm>
          <a:prstGeom prst="ellipse">
            <a:avLst/>
          </a:prstGeom>
          <a:solidFill>
            <a:srgbClr val="BE5504"/>
          </a:solidFill>
          <a:ln w="12700">
            <a:solidFill>
              <a:srgbClr val="BE5504"/>
            </a:solidFill>
            <a:prstDash val="solid"/>
          </a:ln>
        </p:spPr>
      </p:sp>
      <p:sp>
        <p:nvSpPr>
          <p:cNvPr id="3" name="Shape 1"/>
          <p:cNvSpPr/>
          <p:nvPr/>
        </p:nvSpPr>
        <p:spPr>
          <a:xfrm>
            <a:off x="10634472" y="5596128"/>
            <a:ext cx="822960" cy="822960"/>
          </a:xfrm>
          <a:prstGeom prst="ellipse">
            <a:avLst/>
          </a:prstGeom>
          <a:solidFill>
            <a:srgbClr val="D8762E"/>
          </a:solidFill>
          <a:ln w="12700">
            <a:solidFill>
              <a:srgbClr val="D8762E"/>
            </a:solidFill>
            <a:prstDash val="solid"/>
          </a:ln>
        </p:spPr>
      </p:sp>
      <p:sp>
        <p:nvSpPr>
          <p:cNvPr id="4" name="Text 2"/>
          <p:cNvSpPr txBox="1"/>
          <p:nvPr/>
        </p:nvSpPr>
        <p:spPr>
          <a:xfrm>
            <a:off x="1197864" y="1920240"/>
            <a:ext cx="8778240" cy="438912"/>
          </a:xfrm>
          <a:prstGeom prst="rect">
            <a:avLst/>
          </a:prstGeom>
          <a:noFill/>
          <a:ln/>
        </p:spPr>
        <p:txBody>
          <a:bodyPr wrap="square" rtlCol="0" anchor="ctr"/>
          <a:lstStyle/>
          <a:p>
            <a:pPr indent="0" marL="0">
              <a:buNone/>
            </a:pPr>
            <a:r>
              <a:rPr lang="en-US" sz="1680" b="1" spc="360" kern="0" dirty="0">
                <a:solidFill>
                  <a:srgbClr val="D8762E"/>
                </a:solidFill>
                <a:latin typeface="Calibri" pitchFamily="34" charset="0"/>
                <a:ea typeface="Calibri" pitchFamily="34" charset="-122"/>
                <a:cs typeface="Calibri" pitchFamily="34" charset="-120"/>
              </a:rPr>
              <a:t>SECTION NINE</a:t>
            </a:r>
            <a:endParaRPr lang="en-US" sz="1680" dirty="0"/>
          </a:p>
        </p:txBody>
      </p:sp>
      <p:sp>
        <p:nvSpPr>
          <p:cNvPr id="5" name="Text 3"/>
          <p:cNvSpPr txBox="1"/>
          <p:nvPr/>
        </p:nvSpPr>
        <p:spPr>
          <a:xfrm>
            <a:off x="1197864" y="2414016"/>
            <a:ext cx="9436608" cy="1645920"/>
          </a:xfrm>
          <a:prstGeom prst="rect">
            <a:avLst/>
          </a:prstGeom>
          <a:noFill/>
          <a:ln/>
        </p:spPr>
        <p:txBody>
          <a:bodyPr wrap="square" rtlCol="0" anchor="ctr"/>
          <a:lstStyle/>
          <a:p>
            <a:pPr indent="0" marL="0">
              <a:buNone/>
            </a:pPr>
            <a:r>
              <a:rPr lang="en-US" sz="4800" b="1" dirty="0">
                <a:solidFill>
                  <a:srgbClr val="FFFFFF"/>
                </a:solidFill>
                <a:latin typeface="Cambria" pitchFamily="34" charset="0"/>
                <a:ea typeface="Cambria" pitchFamily="34" charset="-122"/>
                <a:cs typeface="Cambria" pitchFamily="34" charset="-120"/>
              </a:rPr>
              <a:t>Neb and EtCO2</a:t>
            </a:r>
            <a:endParaRPr lang="en-US" sz="4800" dirty="0"/>
          </a:p>
        </p:txBody>
      </p:sp>
      <p:sp>
        <p:nvSpPr>
          <p:cNvPr id="6" name="Text 4"/>
          <p:cNvSpPr txBox="1"/>
          <p:nvPr/>
        </p:nvSpPr>
        <p:spPr>
          <a:xfrm>
            <a:off x="1197864" y="4114800"/>
            <a:ext cx="8997696" cy="987552"/>
          </a:xfrm>
          <a:prstGeom prst="rect">
            <a:avLst/>
          </a:prstGeom>
          <a:noFill/>
          <a:ln/>
        </p:spPr>
        <p:txBody>
          <a:bodyPr wrap="square" rtlCol="0" anchor="ctr"/>
          <a:lstStyle/>
          <a:p>
            <a:pPr indent="0" marL="0">
              <a:buNone/>
            </a:pPr>
            <a:r>
              <a:rPr lang="en-US" sz="1920" dirty="0">
                <a:solidFill>
                  <a:srgbClr val="C8BFB1"/>
                </a:solidFill>
                <a:latin typeface="Calibri" pitchFamily="34" charset="0"/>
                <a:ea typeface="Calibri" pitchFamily="34" charset="-122"/>
                <a:cs typeface="Calibri" pitchFamily="34" charset="-120"/>
              </a:rPr>
              <a:t>Three add-ons, three different catches.</a:t>
            </a:r>
            <a:endParaRPr lang="en-US" sz="1920" dirty="0"/>
          </a:p>
        </p:txBody>
      </p:sp>
      <p:sp>
        <p:nvSpPr>
          <p:cNvPr id="7" name="SlideNumber 38"/>
          <p:cNvSpPr txBox="1"/>
          <p:nvPr/>
        </p:nvSpPr>
        <p:spPr>
          <a:xfrm>
            <a:off x="11430000" y="6470000"/>
            <a:ext cx="560000" cy="260000"/>
          </a:xfrm>
          <a:prstGeom prst="rect">
            <a:avLst/>
          </a:prstGeom>
          <a:noFill/>
        </p:spPr>
        <p:txBody>
          <a:bodyPr wrap="none" lIns="0" rIns="0" tIns="0" bIns="0" anchor="ctr">
            <a:spAutoFit/>
          </a:bodyPr>
          <a:lstStyle/>
          <a:p>
            <a:pPr algn="r"/>
            <a:r>
              <a:rPr sz="1300" b="1">
                <a:solidFill>
                  <a:srgbClr val="FBFAF7"/>
                </a:solidFill>
                <a:latin typeface="Calibri"/>
              </a:rPr>
              <a:t>38</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name="Slide 36">
    <p:bg>
      <p:bgPr>
        <a:solidFill>
          <a:srgbClr val="FFFFFF"/>
        </a:solidFill>
      </p:bgPr>
    </p:bg>
    <p:spTree>
      <p:nvGrpSpPr>
        <p:cNvPr id="1" name=""/>
        <p:cNvGrpSpPr/>
        <p:nvPr/>
      </p:nvGrpSpPr>
      <p:grpSpPr>
        <a:xfrm>
          <a:off x="0" y="0"/>
          <a:ext cx="0" cy="0"/>
          <a:chOff x="0" y="0"/>
          <a:chExt cx="0" cy="0"/>
        </a:xfrm>
      </p:grpSpPr>
      <p:sp>
        <p:nvSpPr>
          <p:cNvPr id="2" name="Text 0"/>
          <p:cNvSpPr txBox="1"/>
          <p:nvPr/>
        </p:nvSpPr>
        <p:spPr>
          <a:xfrm>
            <a:off x="1033272" y="351130"/>
            <a:ext cx="9875520" cy="329184"/>
          </a:xfrm>
          <a:prstGeom prst="rect">
            <a:avLst/>
          </a:prstGeom>
          <a:noFill/>
          <a:ln/>
        </p:spPr>
        <p:txBody>
          <a:bodyPr wrap="square" rtlCol="0" anchor="ctr"/>
          <a:lstStyle/>
          <a:p>
            <a:pPr indent="0" marL="0">
              <a:buNone/>
            </a:pPr>
            <a:r>
              <a:rPr lang="en-US" sz="1320" b="1" spc="240" kern="0" dirty="0">
                <a:solidFill>
                  <a:srgbClr val="BE5504"/>
                </a:solidFill>
                <a:latin typeface="Calibri" pitchFamily="34" charset="0"/>
                <a:ea typeface="Calibri" pitchFamily="34" charset="-122"/>
                <a:cs typeface="Calibri" pitchFamily="34" charset="-120"/>
              </a:rPr>
              <a:t>AT A GLANCE</a:t>
            </a:r>
            <a:endParaRPr lang="en-US" sz="1320" dirty="0"/>
          </a:p>
        </p:txBody>
      </p:sp>
      <p:sp>
        <p:nvSpPr>
          <p:cNvPr id="3" name="Text 1"/>
          <p:cNvSpPr txBox="1"/>
          <p:nvPr/>
        </p:nvSpPr>
        <p:spPr>
          <a:xfrm>
            <a:off x="1033272" y="680314"/>
            <a:ext cx="9875520" cy="790042"/>
          </a:xfrm>
          <a:prstGeom prst="rect">
            <a:avLst/>
          </a:prstGeom>
          <a:noFill/>
          <a:ln/>
        </p:spPr>
        <p:txBody>
          <a:bodyPr wrap="square" rtlCol="0" anchor="ctr"/>
          <a:lstStyle/>
          <a:p>
            <a:pPr indent="0" marL="0">
              <a:buNone/>
            </a:pPr>
            <a:r>
              <a:rPr lang="en-US" sz="3480" b="1" dirty="0">
                <a:solidFill>
                  <a:srgbClr val="142028"/>
                </a:solidFill>
                <a:latin typeface="Cambria" pitchFamily="34" charset="0"/>
                <a:ea typeface="Cambria" pitchFamily="34" charset="-122"/>
                <a:cs typeface="Cambria" pitchFamily="34" charset="-120"/>
              </a:rPr>
              <a:t>The three add-ons</a:t>
            </a:r>
            <a:endParaRPr lang="en-US" sz="3480" dirty="0"/>
          </a:p>
        </p:txBody>
      </p:sp>
      <p:graphicFrame>
        <p:nvGraphicFramePr>
          <p:cNvPr id="37" name="Table 0"/>
          <p:cNvGraphicFramePr>
            <a:graphicFrameLocks noGrp="1"/>
          </p:cNvGraphicFramePr>
          <p:nvPr>
            <p:extLst>
              <p:ext uri="{D42A27DB-BD31-4B8C-83A1-F6EECF244321}">
                <p14:modId xmlns:p14="http://schemas.microsoft.com/office/powerpoint/2010/main" val="1579011935"/>
              </p:ext>
            </p:extLst>
          </p:nvPr>
        </p:nvGraphicFramePr>
        <p:xfrm>
          <a:off x="1088136" y="1645920"/>
          <a:ext cx="9985248" cy="914400"/>
        </p:xfrm>
        <a:graphic>
          <a:graphicData uri="http://schemas.openxmlformats.org/drawingml/2006/table">
            <a:tbl>
              <a:tblPr/>
              <a:tblGrid>
                <a:gridCol w="1426464"/>
                <a:gridCol w="2852928"/>
                <a:gridCol w="2852928"/>
                <a:gridCol w="2852928"/>
              </a:tblGrid>
              <a:tr h="548640">
                <a:tc>
                  <a:txBody>
                    <a:bodyPr/>
                    <a:lstStyle/>
                    <a:p>
                      <a:pPr indent="0" marL="0">
                        <a:buNone/>
                      </a:pPr>
                      <a:endParaRPr lang="en-US" sz="1380" dirty="0">
                        <a:latin typeface="Calibri" charset="0"/>
                        <a:ea typeface="Calibri" charset="0"/>
                        <a:cs typeface="Calibri" charset="0"/>
                      </a:endParaRPr>
                    </a:p>
                  </a:txBody>
                  <a:tcPr marL="91440" marR="91440" marT="45720" marB="45720" anchor="ctr">
                    <a:lnL w="6350" cap="flat" cmpd="sng" algn="ctr">
                      <a:solidFill>
                        <a:srgbClr val="F1ECE3"/>
                      </a:solidFill>
                      <a:prstDash val="solid"/>
                      <a:round/>
                      <a:headEnd type="none" w="med" len="med"/>
                      <a:tailEnd type="none" w="med" len="med"/>
                    </a:lnL>
                    <a:lnR w="6350" cap="flat" cmpd="sng" algn="ctr">
                      <a:solidFill>
                        <a:srgbClr val="F1ECE3"/>
                      </a:solidFill>
                      <a:prstDash val="solid"/>
                      <a:round/>
                      <a:headEnd type="none" w="med" len="med"/>
                      <a:tailEnd type="none" w="med" len="med"/>
                    </a:lnR>
                    <a:lnT w="6350" cap="flat" cmpd="sng" algn="ctr">
                      <a:solidFill>
                        <a:srgbClr val="F1ECE3"/>
                      </a:solidFill>
                      <a:prstDash val="solid"/>
                      <a:round/>
                      <a:headEnd type="none" w="med" len="med"/>
                      <a:tailEnd type="none" w="med" len="med"/>
                    </a:lnT>
                    <a:lnB w="6350" cap="flat" cmpd="sng" algn="ctr">
                      <a:solidFill>
                        <a:srgbClr val="F1ECE3"/>
                      </a:solidFill>
                      <a:prstDash val="solid"/>
                      <a:round/>
                      <a:headEnd type="none" w="med" len="med"/>
                      <a:tailEnd type="none" w="med" len="med"/>
                    </a:lnB>
                    <a:solidFill>
                      <a:srgbClr val="0E1920"/>
                    </a:solidFill>
                  </a:tcPr>
                </a:tc>
                <a:tc>
                  <a:txBody>
                    <a:bodyPr/>
                    <a:lstStyle/>
                    <a:p>
                      <a:pPr indent="0" marL="0">
                        <a:buNone/>
                      </a:pPr>
                      <a:r>
                        <a:rPr lang="en-US" sz="1380" b="1" dirty="0">
                          <a:solidFill>
                            <a:srgbClr val="FFFFFF"/>
                          </a:solidFill>
                          <a:latin typeface="Calibri" pitchFamily="34" charset="0"/>
                          <a:ea typeface="Calibri" pitchFamily="34" charset="-122"/>
                          <a:cs typeface="Calibri" pitchFamily="34" charset="-120"/>
                        </a:rPr>
                        <a:t>T-piece nebulizer</a:t>
                      </a:r>
                      <a:endParaRPr lang="en-US" sz="1380" dirty="0">
                        <a:latin typeface="Calibri" charset="0"/>
                        <a:ea typeface="Calibri" charset="0"/>
                        <a:cs typeface="Calibri" charset="0"/>
                      </a:endParaRPr>
                    </a:p>
                  </a:txBody>
                  <a:tcPr marL="91440" marR="91440" marT="45720" marB="45720" anchor="ctr">
                    <a:lnL w="6350" cap="flat" cmpd="sng" algn="ctr">
                      <a:solidFill>
                        <a:srgbClr val="F1ECE3"/>
                      </a:solidFill>
                      <a:prstDash val="solid"/>
                      <a:round/>
                      <a:headEnd type="none" w="med" len="med"/>
                      <a:tailEnd type="none" w="med" len="med"/>
                    </a:lnL>
                    <a:lnR w="6350" cap="flat" cmpd="sng" algn="ctr">
                      <a:solidFill>
                        <a:srgbClr val="F1ECE3"/>
                      </a:solidFill>
                      <a:prstDash val="solid"/>
                      <a:round/>
                      <a:headEnd type="none" w="med" len="med"/>
                      <a:tailEnd type="none" w="med" len="med"/>
                    </a:lnR>
                    <a:lnT w="6350" cap="flat" cmpd="sng" algn="ctr">
                      <a:solidFill>
                        <a:srgbClr val="F1ECE3"/>
                      </a:solidFill>
                      <a:prstDash val="solid"/>
                      <a:round/>
                      <a:headEnd type="none" w="med" len="med"/>
                      <a:tailEnd type="none" w="med" len="med"/>
                    </a:lnT>
                    <a:lnB w="6350" cap="flat" cmpd="sng" algn="ctr">
                      <a:solidFill>
                        <a:srgbClr val="F1ECE3"/>
                      </a:solidFill>
                      <a:prstDash val="solid"/>
                      <a:round/>
                      <a:headEnd type="none" w="med" len="med"/>
                      <a:tailEnd type="none" w="med" len="med"/>
                    </a:lnB>
                    <a:solidFill>
                      <a:srgbClr val="0E1920"/>
                    </a:solidFill>
                  </a:tcPr>
                </a:tc>
                <a:tc>
                  <a:txBody>
                    <a:bodyPr/>
                    <a:lstStyle/>
                    <a:p>
                      <a:pPr indent="0" marL="0">
                        <a:buNone/>
                      </a:pPr>
                      <a:r>
                        <a:rPr lang="en-US" sz="1380" b="1" dirty="0">
                          <a:solidFill>
                            <a:srgbClr val="FFFFFF"/>
                          </a:solidFill>
                          <a:latin typeface="Calibri" pitchFamily="34" charset="0"/>
                          <a:ea typeface="Calibri" pitchFamily="34" charset="-122"/>
                          <a:cs typeface="Calibri" pitchFamily="34" charset="-120"/>
                        </a:rPr>
                        <a:t>T-piece EtCO2</a:t>
                      </a:r>
                      <a:endParaRPr lang="en-US" sz="1380" dirty="0">
                        <a:latin typeface="Calibri" charset="0"/>
                        <a:ea typeface="Calibri" charset="0"/>
                        <a:cs typeface="Calibri" charset="0"/>
                      </a:endParaRPr>
                    </a:p>
                  </a:txBody>
                  <a:tcPr marL="91440" marR="91440" marT="45720" marB="45720" anchor="ctr">
                    <a:lnL w="6350" cap="flat" cmpd="sng" algn="ctr">
                      <a:solidFill>
                        <a:srgbClr val="F1ECE3"/>
                      </a:solidFill>
                      <a:prstDash val="solid"/>
                      <a:round/>
                      <a:headEnd type="none" w="med" len="med"/>
                      <a:tailEnd type="none" w="med" len="med"/>
                    </a:lnL>
                    <a:lnR w="6350" cap="flat" cmpd="sng" algn="ctr">
                      <a:solidFill>
                        <a:srgbClr val="F1ECE3"/>
                      </a:solidFill>
                      <a:prstDash val="solid"/>
                      <a:round/>
                      <a:headEnd type="none" w="med" len="med"/>
                      <a:tailEnd type="none" w="med" len="med"/>
                    </a:lnR>
                    <a:lnT w="6350" cap="flat" cmpd="sng" algn="ctr">
                      <a:solidFill>
                        <a:srgbClr val="F1ECE3"/>
                      </a:solidFill>
                      <a:prstDash val="solid"/>
                      <a:round/>
                      <a:headEnd type="none" w="med" len="med"/>
                      <a:tailEnd type="none" w="med" len="med"/>
                    </a:lnT>
                    <a:lnB w="6350" cap="flat" cmpd="sng" algn="ctr">
                      <a:solidFill>
                        <a:srgbClr val="F1ECE3"/>
                      </a:solidFill>
                      <a:prstDash val="solid"/>
                      <a:round/>
                      <a:headEnd type="none" w="med" len="med"/>
                      <a:tailEnd type="none" w="med" len="med"/>
                    </a:lnB>
                    <a:solidFill>
                      <a:srgbClr val="0E1920"/>
                    </a:solidFill>
                  </a:tcPr>
                </a:tc>
                <a:tc>
                  <a:txBody>
                    <a:bodyPr/>
                    <a:lstStyle/>
                    <a:p>
                      <a:pPr indent="0" marL="0">
                        <a:buNone/>
                      </a:pPr>
                      <a:r>
                        <a:rPr lang="en-US" sz="1380" b="1" dirty="0">
                          <a:solidFill>
                            <a:srgbClr val="FFFFFF"/>
                          </a:solidFill>
                          <a:latin typeface="Calibri" pitchFamily="34" charset="0"/>
                          <a:ea typeface="Calibri" pitchFamily="34" charset="-122"/>
                          <a:cs typeface="Calibri" pitchFamily="34" charset="-120"/>
                        </a:rPr>
                        <a:t>Nasal EtCO2 cannula</a:t>
                      </a:r>
                      <a:endParaRPr lang="en-US" sz="1380" dirty="0">
                        <a:latin typeface="Calibri" charset="0"/>
                        <a:ea typeface="Calibri" charset="0"/>
                        <a:cs typeface="Calibri" charset="0"/>
                      </a:endParaRPr>
                    </a:p>
                  </a:txBody>
                  <a:tcPr marL="91440" marR="91440" marT="45720" marB="45720" anchor="ctr">
                    <a:lnL w="6350" cap="flat" cmpd="sng" algn="ctr">
                      <a:solidFill>
                        <a:srgbClr val="F1ECE3"/>
                      </a:solidFill>
                      <a:prstDash val="solid"/>
                      <a:round/>
                      <a:headEnd type="none" w="med" len="med"/>
                      <a:tailEnd type="none" w="med" len="med"/>
                    </a:lnL>
                    <a:lnR w="6350" cap="flat" cmpd="sng" algn="ctr">
                      <a:solidFill>
                        <a:srgbClr val="F1ECE3"/>
                      </a:solidFill>
                      <a:prstDash val="solid"/>
                      <a:round/>
                      <a:headEnd type="none" w="med" len="med"/>
                      <a:tailEnd type="none" w="med" len="med"/>
                    </a:lnR>
                    <a:lnT w="6350" cap="flat" cmpd="sng" algn="ctr">
                      <a:solidFill>
                        <a:srgbClr val="F1ECE3"/>
                      </a:solidFill>
                      <a:prstDash val="solid"/>
                      <a:round/>
                      <a:headEnd type="none" w="med" len="med"/>
                      <a:tailEnd type="none" w="med" len="med"/>
                    </a:lnT>
                    <a:lnB w="6350" cap="flat" cmpd="sng" algn="ctr">
                      <a:solidFill>
                        <a:srgbClr val="F1ECE3"/>
                      </a:solidFill>
                      <a:prstDash val="solid"/>
                      <a:round/>
                      <a:headEnd type="none" w="med" len="med"/>
                      <a:tailEnd type="none" w="med" len="med"/>
                    </a:lnB>
                    <a:solidFill>
                      <a:srgbClr val="0E1920"/>
                    </a:solidFill>
                  </a:tcPr>
                </a:tc>
              </a:tr>
              <a:tr h="548640">
                <a:tc>
                  <a:txBody>
                    <a:bodyPr/>
                    <a:lstStyle/>
                    <a:p>
                      <a:pPr indent="0" marL="0">
                        <a:buNone/>
                      </a:pPr>
                      <a:r>
                        <a:rPr lang="en-US" sz="1380" b="1" dirty="0">
                          <a:solidFill>
                            <a:srgbClr val="000000"/>
                          </a:solidFill>
                          <a:latin typeface="Calibri" pitchFamily="34" charset="0"/>
                          <a:ea typeface="Calibri" pitchFamily="34" charset="-122"/>
                          <a:cs typeface="Calibri" pitchFamily="34" charset="-120"/>
                        </a:rPr>
                        <a:t>Where</a:t>
                      </a:r>
                      <a:endParaRPr lang="en-US" sz="1380" dirty="0">
                        <a:latin typeface="Calibri" charset="0"/>
                        <a:ea typeface="Calibri" charset="0"/>
                        <a:cs typeface="Calibri" charset="0"/>
                      </a:endParaRPr>
                    </a:p>
                  </a:txBody>
                  <a:tcPr marL="91440" marR="91440" marT="45720" marB="45720" anchor="ctr">
                    <a:lnL w="6350" cap="flat" cmpd="sng" algn="ctr">
                      <a:solidFill>
                        <a:srgbClr val="F1ECE3"/>
                      </a:solidFill>
                      <a:prstDash val="solid"/>
                      <a:round/>
                      <a:headEnd type="none" w="med" len="med"/>
                      <a:tailEnd type="none" w="med" len="med"/>
                    </a:lnL>
                    <a:lnR w="6350" cap="flat" cmpd="sng" algn="ctr">
                      <a:solidFill>
                        <a:srgbClr val="F1ECE3"/>
                      </a:solidFill>
                      <a:prstDash val="solid"/>
                      <a:round/>
                      <a:headEnd type="none" w="med" len="med"/>
                      <a:tailEnd type="none" w="med" len="med"/>
                    </a:lnR>
                    <a:lnT w="6350" cap="flat" cmpd="sng" algn="ctr">
                      <a:solidFill>
                        <a:srgbClr val="F1ECE3"/>
                      </a:solidFill>
                      <a:prstDash val="solid"/>
                      <a:round/>
                      <a:headEnd type="none" w="med" len="med"/>
                      <a:tailEnd type="none" w="med" len="med"/>
                    </a:lnT>
                    <a:lnB w="6350" cap="flat" cmpd="sng" algn="ctr">
                      <a:solidFill>
                        <a:srgbClr val="F1ECE3"/>
                      </a:solidFill>
                      <a:prstDash val="solid"/>
                      <a:round/>
                      <a:headEnd type="none" w="med" len="med"/>
                      <a:tailEnd type="none" w="med" len="med"/>
                    </a:lnB>
                  </a:tcPr>
                </a:tc>
                <a:tc>
                  <a:txBody>
                    <a:bodyPr/>
                    <a:lstStyle/>
                    <a:p>
                      <a:pPr indent="0" marL="0">
                        <a:buNone/>
                      </a:pPr>
                      <a:r>
                        <a:rPr lang="en-US" sz="1380" dirty="0">
                          <a:solidFill>
                            <a:srgbClr val="000000"/>
                          </a:solidFill>
                          <a:latin typeface="Calibri" pitchFamily="34" charset="0"/>
                          <a:ea typeface="Calibri" pitchFamily="34" charset="-122"/>
                          <a:cs typeface="Calibri" pitchFamily="34" charset="-120"/>
                        </a:rPr>
                        <a:t>Between mask and CPAP valve</a:t>
                      </a:r>
                      <a:endParaRPr lang="en-US" sz="1380" dirty="0">
                        <a:latin typeface="Calibri" charset="0"/>
                        <a:ea typeface="Calibri" charset="0"/>
                        <a:cs typeface="Calibri" charset="0"/>
                      </a:endParaRPr>
                    </a:p>
                  </a:txBody>
                  <a:tcPr marL="91440" marR="91440" marT="45720" marB="45720" anchor="ctr">
                    <a:lnL w="6350" cap="flat" cmpd="sng" algn="ctr">
                      <a:solidFill>
                        <a:srgbClr val="F1ECE3"/>
                      </a:solidFill>
                      <a:prstDash val="solid"/>
                      <a:round/>
                      <a:headEnd type="none" w="med" len="med"/>
                      <a:tailEnd type="none" w="med" len="med"/>
                    </a:lnL>
                    <a:lnR w="6350" cap="flat" cmpd="sng" algn="ctr">
                      <a:solidFill>
                        <a:srgbClr val="F1ECE3"/>
                      </a:solidFill>
                      <a:prstDash val="solid"/>
                      <a:round/>
                      <a:headEnd type="none" w="med" len="med"/>
                      <a:tailEnd type="none" w="med" len="med"/>
                    </a:lnR>
                    <a:lnT w="6350" cap="flat" cmpd="sng" algn="ctr">
                      <a:solidFill>
                        <a:srgbClr val="F1ECE3"/>
                      </a:solidFill>
                      <a:prstDash val="solid"/>
                      <a:round/>
                      <a:headEnd type="none" w="med" len="med"/>
                      <a:tailEnd type="none" w="med" len="med"/>
                    </a:lnT>
                    <a:lnB w="6350" cap="flat" cmpd="sng" algn="ctr">
                      <a:solidFill>
                        <a:srgbClr val="F1ECE3"/>
                      </a:solidFill>
                      <a:prstDash val="solid"/>
                      <a:round/>
                      <a:headEnd type="none" w="med" len="med"/>
                      <a:tailEnd type="none" w="med" len="med"/>
                    </a:lnB>
                  </a:tcPr>
                </a:tc>
                <a:tc>
                  <a:txBody>
                    <a:bodyPr/>
                    <a:lstStyle/>
                    <a:p>
                      <a:pPr indent="0" marL="0">
                        <a:buNone/>
                      </a:pPr>
                      <a:r>
                        <a:rPr lang="en-US" sz="1380" dirty="0">
                          <a:solidFill>
                            <a:srgbClr val="000000"/>
                          </a:solidFill>
                          <a:latin typeface="Calibri" pitchFamily="34" charset="0"/>
                          <a:ea typeface="Calibri" pitchFamily="34" charset="-122"/>
                          <a:cs typeface="Calibri" pitchFamily="34" charset="-120"/>
                        </a:rPr>
                        <a:t>Between mask and CPAP valve</a:t>
                      </a:r>
                      <a:endParaRPr lang="en-US" sz="1380" dirty="0">
                        <a:latin typeface="Calibri" charset="0"/>
                        <a:ea typeface="Calibri" charset="0"/>
                        <a:cs typeface="Calibri" charset="0"/>
                      </a:endParaRPr>
                    </a:p>
                  </a:txBody>
                  <a:tcPr marL="91440" marR="91440" marT="45720" marB="45720" anchor="ctr">
                    <a:lnL w="6350" cap="flat" cmpd="sng" algn="ctr">
                      <a:solidFill>
                        <a:srgbClr val="F1ECE3"/>
                      </a:solidFill>
                      <a:prstDash val="solid"/>
                      <a:round/>
                      <a:headEnd type="none" w="med" len="med"/>
                      <a:tailEnd type="none" w="med" len="med"/>
                    </a:lnL>
                    <a:lnR w="6350" cap="flat" cmpd="sng" algn="ctr">
                      <a:solidFill>
                        <a:srgbClr val="F1ECE3"/>
                      </a:solidFill>
                      <a:prstDash val="solid"/>
                      <a:round/>
                      <a:headEnd type="none" w="med" len="med"/>
                      <a:tailEnd type="none" w="med" len="med"/>
                    </a:lnR>
                    <a:lnT w="6350" cap="flat" cmpd="sng" algn="ctr">
                      <a:solidFill>
                        <a:srgbClr val="F1ECE3"/>
                      </a:solidFill>
                      <a:prstDash val="solid"/>
                      <a:round/>
                      <a:headEnd type="none" w="med" len="med"/>
                      <a:tailEnd type="none" w="med" len="med"/>
                    </a:lnT>
                    <a:lnB w="6350" cap="flat" cmpd="sng" algn="ctr">
                      <a:solidFill>
                        <a:srgbClr val="F1ECE3"/>
                      </a:solidFill>
                      <a:prstDash val="solid"/>
                      <a:round/>
                      <a:headEnd type="none" w="med" len="med"/>
                      <a:tailEnd type="none" w="med" len="med"/>
                    </a:lnB>
                  </a:tcPr>
                </a:tc>
                <a:tc>
                  <a:txBody>
                    <a:bodyPr/>
                    <a:lstStyle/>
                    <a:p>
                      <a:pPr indent="0" marL="0">
                        <a:buNone/>
                      </a:pPr>
                      <a:r>
                        <a:rPr lang="en-US" sz="1380" dirty="0">
                          <a:solidFill>
                            <a:srgbClr val="000000"/>
                          </a:solidFill>
                          <a:latin typeface="Calibri" pitchFamily="34" charset="0"/>
                          <a:ea typeface="Calibri" pitchFamily="34" charset="-122"/>
                          <a:cs typeface="Calibri" pitchFamily="34" charset="-120"/>
                        </a:rPr>
                        <a:t>Under the mask</a:t>
                      </a:r>
                      <a:endParaRPr lang="en-US" sz="1380" dirty="0">
                        <a:latin typeface="Calibri" charset="0"/>
                        <a:ea typeface="Calibri" charset="0"/>
                        <a:cs typeface="Calibri" charset="0"/>
                      </a:endParaRPr>
                    </a:p>
                  </a:txBody>
                  <a:tcPr marL="91440" marR="91440" marT="45720" marB="45720" anchor="ctr">
                    <a:lnL w="6350" cap="flat" cmpd="sng" algn="ctr">
                      <a:solidFill>
                        <a:srgbClr val="F1ECE3"/>
                      </a:solidFill>
                      <a:prstDash val="solid"/>
                      <a:round/>
                      <a:headEnd type="none" w="med" len="med"/>
                      <a:tailEnd type="none" w="med" len="med"/>
                    </a:lnL>
                    <a:lnR w="6350" cap="flat" cmpd="sng" algn="ctr">
                      <a:solidFill>
                        <a:srgbClr val="F1ECE3"/>
                      </a:solidFill>
                      <a:prstDash val="solid"/>
                      <a:round/>
                      <a:headEnd type="none" w="med" len="med"/>
                      <a:tailEnd type="none" w="med" len="med"/>
                    </a:lnR>
                    <a:lnT w="6350" cap="flat" cmpd="sng" algn="ctr">
                      <a:solidFill>
                        <a:srgbClr val="F1ECE3"/>
                      </a:solidFill>
                      <a:prstDash val="solid"/>
                      <a:round/>
                      <a:headEnd type="none" w="med" len="med"/>
                      <a:tailEnd type="none" w="med" len="med"/>
                    </a:lnT>
                    <a:lnB w="6350" cap="flat" cmpd="sng" algn="ctr">
                      <a:solidFill>
                        <a:srgbClr val="F1ECE3"/>
                      </a:solidFill>
                      <a:prstDash val="solid"/>
                      <a:round/>
                      <a:headEnd type="none" w="med" len="med"/>
                      <a:tailEnd type="none" w="med" len="med"/>
                    </a:lnB>
                  </a:tcPr>
                </a:tc>
              </a:tr>
              <a:tr h="548640">
                <a:tc>
                  <a:txBody>
                    <a:bodyPr/>
                    <a:lstStyle/>
                    <a:p>
                      <a:pPr indent="0" marL="0">
                        <a:buNone/>
                      </a:pPr>
                      <a:r>
                        <a:rPr lang="en-US" sz="1380" b="1" dirty="0">
                          <a:solidFill>
                            <a:srgbClr val="000000"/>
                          </a:solidFill>
                          <a:latin typeface="Calibri" pitchFamily="34" charset="0"/>
                          <a:ea typeface="Calibri" pitchFamily="34" charset="-122"/>
                          <a:cs typeface="Calibri" pitchFamily="34" charset="-120"/>
                        </a:rPr>
                        <a:t>Needs</a:t>
                      </a:r>
                      <a:endParaRPr lang="en-US" sz="1380" dirty="0">
                        <a:latin typeface="Calibri" charset="0"/>
                        <a:ea typeface="Calibri" charset="0"/>
                        <a:cs typeface="Calibri" charset="0"/>
                      </a:endParaRPr>
                    </a:p>
                  </a:txBody>
                  <a:tcPr marL="91440" marR="91440" marT="45720" marB="45720" anchor="ctr">
                    <a:lnL w="6350" cap="flat" cmpd="sng" algn="ctr">
                      <a:solidFill>
                        <a:srgbClr val="F1ECE3"/>
                      </a:solidFill>
                      <a:prstDash val="solid"/>
                      <a:round/>
                      <a:headEnd type="none" w="med" len="med"/>
                      <a:tailEnd type="none" w="med" len="med"/>
                    </a:lnL>
                    <a:lnR w="6350" cap="flat" cmpd="sng" algn="ctr">
                      <a:solidFill>
                        <a:srgbClr val="F1ECE3"/>
                      </a:solidFill>
                      <a:prstDash val="solid"/>
                      <a:round/>
                      <a:headEnd type="none" w="med" len="med"/>
                      <a:tailEnd type="none" w="med" len="med"/>
                    </a:lnR>
                    <a:lnT w="6350" cap="flat" cmpd="sng" algn="ctr">
                      <a:solidFill>
                        <a:srgbClr val="F1ECE3"/>
                      </a:solidFill>
                      <a:prstDash val="solid"/>
                      <a:round/>
                      <a:headEnd type="none" w="med" len="med"/>
                      <a:tailEnd type="none" w="med" len="med"/>
                    </a:lnT>
                    <a:lnB w="6350" cap="flat" cmpd="sng" algn="ctr">
                      <a:solidFill>
                        <a:srgbClr val="F1ECE3"/>
                      </a:solidFill>
                      <a:prstDash val="solid"/>
                      <a:round/>
                      <a:headEnd type="none" w="med" len="med"/>
                      <a:tailEnd type="none" w="med" len="med"/>
                    </a:lnB>
                  </a:tcPr>
                </a:tc>
                <a:tc>
                  <a:txBody>
                    <a:bodyPr/>
                    <a:lstStyle/>
                    <a:p>
                      <a:pPr indent="0" marL="0">
                        <a:buNone/>
                      </a:pPr>
                      <a:r>
                        <a:rPr lang="en-US" sz="1380" b="1" dirty="0">
                          <a:solidFill>
                            <a:srgbClr val="8A2424"/>
                          </a:solidFill>
                          <a:latin typeface="Calibri" pitchFamily="34" charset="0"/>
                          <a:ea typeface="Calibri" pitchFamily="34" charset="-122"/>
                          <a:cs typeface="Calibri" pitchFamily="34" charset="-120"/>
                        </a:rPr>
                        <a:t>A SECOND gas source</a:t>
                      </a:r>
                      <a:endParaRPr lang="en-US" sz="1380" dirty="0">
                        <a:latin typeface="Calibri" charset="0"/>
                        <a:ea typeface="Calibri" charset="0"/>
                        <a:cs typeface="Calibri" charset="0"/>
                      </a:endParaRPr>
                    </a:p>
                  </a:txBody>
                  <a:tcPr marL="91440" marR="91440" marT="45720" marB="45720" anchor="ctr">
                    <a:lnL w="6350" cap="flat" cmpd="sng" algn="ctr">
                      <a:solidFill>
                        <a:srgbClr val="F1ECE3"/>
                      </a:solidFill>
                      <a:prstDash val="solid"/>
                      <a:round/>
                      <a:headEnd type="none" w="med" len="med"/>
                      <a:tailEnd type="none" w="med" len="med"/>
                    </a:lnL>
                    <a:lnR w="6350" cap="flat" cmpd="sng" algn="ctr">
                      <a:solidFill>
                        <a:srgbClr val="F1ECE3"/>
                      </a:solidFill>
                      <a:prstDash val="solid"/>
                      <a:round/>
                      <a:headEnd type="none" w="med" len="med"/>
                      <a:tailEnd type="none" w="med" len="med"/>
                    </a:lnR>
                    <a:lnT w="6350" cap="flat" cmpd="sng" algn="ctr">
                      <a:solidFill>
                        <a:srgbClr val="F1ECE3"/>
                      </a:solidFill>
                      <a:prstDash val="solid"/>
                      <a:round/>
                      <a:headEnd type="none" w="med" len="med"/>
                      <a:tailEnd type="none" w="med" len="med"/>
                    </a:lnT>
                    <a:lnB w="6350" cap="flat" cmpd="sng" algn="ctr">
                      <a:solidFill>
                        <a:srgbClr val="F1ECE3"/>
                      </a:solidFill>
                      <a:prstDash val="solid"/>
                      <a:round/>
                      <a:headEnd type="none" w="med" len="med"/>
                      <a:tailEnd type="none" w="med" len="med"/>
                    </a:lnB>
                  </a:tcPr>
                </a:tc>
                <a:tc>
                  <a:txBody>
                    <a:bodyPr/>
                    <a:lstStyle/>
                    <a:p>
                      <a:pPr indent="0" marL="0">
                        <a:buNone/>
                      </a:pPr>
                      <a:r>
                        <a:rPr lang="en-US" sz="1380" dirty="0">
                          <a:solidFill>
                            <a:srgbClr val="000000"/>
                          </a:solidFill>
                          <a:latin typeface="Calibri" pitchFamily="34" charset="0"/>
                          <a:ea typeface="Calibri" pitchFamily="34" charset="-122"/>
                          <a:cs typeface="Calibri" pitchFamily="34" charset="-120"/>
                        </a:rPr>
                        <a:t>Nothing extra</a:t>
                      </a:r>
                      <a:endParaRPr lang="en-US" sz="1380" dirty="0">
                        <a:latin typeface="Calibri" charset="0"/>
                        <a:ea typeface="Calibri" charset="0"/>
                        <a:cs typeface="Calibri" charset="0"/>
                      </a:endParaRPr>
                    </a:p>
                  </a:txBody>
                  <a:tcPr marL="91440" marR="91440" marT="45720" marB="45720" anchor="ctr">
                    <a:lnL w="6350" cap="flat" cmpd="sng" algn="ctr">
                      <a:solidFill>
                        <a:srgbClr val="F1ECE3"/>
                      </a:solidFill>
                      <a:prstDash val="solid"/>
                      <a:round/>
                      <a:headEnd type="none" w="med" len="med"/>
                      <a:tailEnd type="none" w="med" len="med"/>
                    </a:lnL>
                    <a:lnR w="6350" cap="flat" cmpd="sng" algn="ctr">
                      <a:solidFill>
                        <a:srgbClr val="F1ECE3"/>
                      </a:solidFill>
                      <a:prstDash val="solid"/>
                      <a:round/>
                      <a:headEnd type="none" w="med" len="med"/>
                      <a:tailEnd type="none" w="med" len="med"/>
                    </a:lnR>
                    <a:lnT w="6350" cap="flat" cmpd="sng" algn="ctr">
                      <a:solidFill>
                        <a:srgbClr val="F1ECE3"/>
                      </a:solidFill>
                      <a:prstDash val="solid"/>
                      <a:round/>
                      <a:headEnd type="none" w="med" len="med"/>
                      <a:tailEnd type="none" w="med" len="med"/>
                    </a:lnT>
                    <a:lnB w="6350" cap="flat" cmpd="sng" algn="ctr">
                      <a:solidFill>
                        <a:srgbClr val="F1ECE3"/>
                      </a:solidFill>
                      <a:prstDash val="solid"/>
                      <a:round/>
                      <a:headEnd type="none" w="med" len="med"/>
                      <a:tailEnd type="none" w="med" len="med"/>
                    </a:lnB>
                  </a:tcPr>
                </a:tc>
                <a:tc>
                  <a:txBody>
                    <a:bodyPr/>
                    <a:lstStyle/>
                    <a:p>
                      <a:pPr indent="0" marL="0">
                        <a:buNone/>
                      </a:pPr>
                      <a:r>
                        <a:rPr lang="en-US" sz="1380" dirty="0">
                          <a:solidFill>
                            <a:srgbClr val="000000"/>
                          </a:solidFill>
                          <a:latin typeface="Calibri" pitchFamily="34" charset="0"/>
                          <a:ea typeface="Calibri" pitchFamily="34" charset="-122"/>
                          <a:cs typeface="Calibri" pitchFamily="34" charset="-120"/>
                        </a:rPr>
                        <a:t>Nothing extra</a:t>
                      </a:r>
                      <a:endParaRPr lang="en-US" sz="1380" dirty="0">
                        <a:latin typeface="Calibri" charset="0"/>
                        <a:ea typeface="Calibri" charset="0"/>
                        <a:cs typeface="Calibri" charset="0"/>
                      </a:endParaRPr>
                    </a:p>
                  </a:txBody>
                  <a:tcPr marL="91440" marR="91440" marT="45720" marB="45720" anchor="ctr">
                    <a:lnL w="6350" cap="flat" cmpd="sng" algn="ctr">
                      <a:solidFill>
                        <a:srgbClr val="F1ECE3"/>
                      </a:solidFill>
                      <a:prstDash val="solid"/>
                      <a:round/>
                      <a:headEnd type="none" w="med" len="med"/>
                      <a:tailEnd type="none" w="med" len="med"/>
                    </a:lnL>
                    <a:lnR w="6350" cap="flat" cmpd="sng" algn="ctr">
                      <a:solidFill>
                        <a:srgbClr val="F1ECE3"/>
                      </a:solidFill>
                      <a:prstDash val="solid"/>
                      <a:round/>
                      <a:headEnd type="none" w="med" len="med"/>
                      <a:tailEnd type="none" w="med" len="med"/>
                    </a:lnR>
                    <a:lnT w="6350" cap="flat" cmpd="sng" algn="ctr">
                      <a:solidFill>
                        <a:srgbClr val="F1ECE3"/>
                      </a:solidFill>
                      <a:prstDash val="solid"/>
                      <a:round/>
                      <a:headEnd type="none" w="med" len="med"/>
                      <a:tailEnd type="none" w="med" len="med"/>
                    </a:lnT>
                    <a:lnB w="6350" cap="flat" cmpd="sng" algn="ctr">
                      <a:solidFill>
                        <a:srgbClr val="F1ECE3"/>
                      </a:solidFill>
                      <a:prstDash val="solid"/>
                      <a:round/>
                      <a:headEnd type="none" w="med" len="med"/>
                      <a:tailEnd type="none" w="med" len="med"/>
                    </a:lnB>
                  </a:tcPr>
                </a:tc>
              </a:tr>
              <a:tr h="548640">
                <a:tc>
                  <a:txBody>
                    <a:bodyPr/>
                    <a:lstStyle/>
                    <a:p>
                      <a:pPr indent="0" marL="0">
                        <a:buNone/>
                      </a:pPr>
                      <a:r>
                        <a:rPr lang="en-US" sz="1380" b="1" dirty="0">
                          <a:solidFill>
                            <a:srgbClr val="000000"/>
                          </a:solidFill>
                          <a:latin typeface="Calibri" pitchFamily="34" charset="0"/>
                          <a:ea typeface="Calibri" pitchFamily="34" charset="-122"/>
                          <a:cs typeface="Calibri" pitchFamily="34" charset="-120"/>
                        </a:rPr>
                        <a:t>Good for</a:t>
                      </a:r>
                      <a:endParaRPr lang="en-US" sz="1380" dirty="0">
                        <a:latin typeface="Calibri" charset="0"/>
                        <a:ea typeface="Calibri" charset="0"/>
                        <a:cs typeface="Calibri" charset="0"/>
                      </a:endParaRPr>
                    </a:p>
                  </a:txBody>
                  <a:tcPr marL="91440" marR="91440" marT="45720" marB="45720" anchor="ctr">
                    <a:lnL w="6350" cap="flat" cmpd="sng" algn="ctr">
                      <a:solidFill>
                        <a:srgbClr val="F1ECE3"/>
                      </a:solidFill>
                      <a:prstDash val="solid"/>
                      <a:round/>
                      <a:headEnd type="none" w="med" len="med"/>
                      <a:tailEnd type="none" w="med" len="med"/>
                    </a:lnL>
                    <a:lnR w="6350" cap="flat" cmpd="sng" algn="ctr">
                      <a:solidFill>
                        <a:srgbClr val="F1ECE3"/>
                      </a:solidFill>
                      <a:prstDash val="solid"/>
                      <a:round/>
                      <a:headEnd type="none" w="med" len="med"/>
                      <a:tailEnd type="none" w="med" len="med"/>
                    </a:lnR>
                    <a:lnT w="6350" cap="flat" cmpd="sng" algn="ctr">
                      <a:solidFill>
                        <a:srgbClr val="F1ECE3"/>
                      </a:solidFill>
                      <a:prstDash val="solid"/>
                      <a:round/>
                      <a:headEnd type="none" w="med" len="med"/>
                      <a:tailEnd type="none" w="med" len="med"/>
                    </a:lnT>
                    <a:lnB w="6350" cap="flat" cmpd="sng" algn="ctr">
                      <a:solidFill>
                        <a:srgbClr val="F1ECE3"/>
                      </a:solidFill>
                      <a:prstDash val="solid"/>
                      <a:round/>
                      <a:headEnd type="none" w="med" len="med"/>
                      <a:tailEnd type="none" w="med" len="med"/>
                    </a:lnB>
                  </a:tcPr>
                </a:tc>
                <a:tc>
                  <a:txBody>
                    <a:bodyPr/>
                    <a:lstStyle/>
                    <a:p>
                      <a:pPr indent="0" marL="0">
                        <a:buNone/>
                      </a:pPr>
                      <a:r>
                        <a:rPr lang="en-US" sz="1380" dirty="0">
                          <a:solidFill>
                            <a:srgbClr val="000000"/>
                          </a:solidFill>
                          <a:latin typeface="Calibri" pitchFamily="34" charset="0"/>
                          <a:ea typeface="Calibri" pitchFamily="34" charset="-122"/>
                          <a:cs typeface="Calibri" pitchFamily="34" charset="-120"/>
                        </a:rPr>
                        <a:t>Bronchodilator while CPAP continues — pressure effect UNPUBLISHED, measure it</a:t>
                      </a:r>
                      <a:endParaRPr lang="en-US" sz="1380" dirty="0">
                        <a:latin typeface="Calibri" charset="0"/>
                        <a:ea typeface="Calibri" charset="0"/>
                        <a:cs typeface="Calibri" charset="0"/>
                      </a:endParaRPr>
                    </a:p>
                  </a:txBody>
                  <a:tcPr marL="91440" marR="91440" marT="45720" marB="45720" anchor="ctr">
                    <a:lnL w="6350" cap="flat" cmpd="sng" algn="ctr">
                      <a:solidFill>
                        <a:srgbClr val="F1ECE3"/>
                      </a:solidFill>
                      <a:prstDash val="solid"/>
                      <a:round/>
                      <a:headEnd type="none" w="med" len="med"/>
                      <a:tailEnd type="none" w="med" len="med"/>
                    </a:lnL>
                    <a:lnR w="6350" cap="flat" cmpd="sng" algn="ctr">
                      <a:solidFill>
                        <a:srgbClr val="F1ECE3"/>
                      </a:solidFill>
                      <a:prstDash val="solid"/>
                      <a:round/>
                      <a:headEnd type="none" w="med" len="med"/>
                      <a:tailEnd type="none" w="med" len="med"/>
                    </a:lnR>
                    <a:lnT w="6350" cap="flat" cmpd="sng" algn="ctr">
                      <a:solidFill>
                        <a:srgbClr val="F1ECE3"/>
                      </a:solidFill>
                      <a:prstDash val="solid"/>
                      <a:round/>
                      <a:headEnd type="none" w="med" len="med"/>
                      <a:tailEnd type="none" w="med" len="med"/>
                    </a:lnT>
                    <a:lnB w="6350" cap="flat" cmpd="sng" algn="ctr">
                      <a:solidFill>
                        <a:srgbClr val="F1ECE3"/>
                      </a:solidFill>
                      <a:prstDash val="solid"/>
                      <a:round/>
                      <a:headEnd type="none" w="med" len="med"/>
                      <a:tailEnd type="none" w="med" len="med"/>
                    </a:lnB>
                  </a:tcPr>
                </a:tc>
                <a:tc>
                  <a:txBody>
                    <a:bodyPr/>
                    <a:lstStyle/>
                    <a:p>
                      <a:pPr indent="0" marL="0">
                        <a:buNone/>
                      </a:pPr>
                      <a:r>
                        <a:rPr lang="en-US" sz="1380" b="1" dirty="0">
                          <a:solidFill>
                            <a:srgbClr val="000000"/>
                          </a:solidFill>
                          <a:latin typeface="Calibri" pitchFamily="34" charset="0"/>
                          <a:ea typeface="Calibri" pitchFamily="34" charset="-122"/>
                          <a:cs typeface="Calibri" pitchFamily="34" charset="-120"/>
                        </a:rPr>
                        <a:t>Apnea + rate ONLY</a:t>
                      </a:r>
                      <a:endParaRPr lang="en-US" sz="1380" dirty="0">
                        <a:latin typeface="Calibri" charset="0"/>
                        <a:ea typeface="Calibri" charset="0"/>
                        <a:cs typeface="Calibri" charset="0"/>
                      </a:endParaRPr>
                    </a:p>
                  </a:txBody>
                  <a:tcPr marL="91440" marR="91440" marT="45720" marB="45720" anchor="ctr">
                    <a:lnL w="6350" cap="flat" cmpd="sng" algn="ctr">
                      <a:solidFill>
                        <a:srgbClr val="F1ECE3"/>
                      </a:solidFill>
                      <a:prstDash val="solid"/>
                      <a:round/>
                      <a:headEnd type="none" w="med" len="med"/>
                      <a:tailEnd type="none" w="med" len="med"/>
                    </a:lnL>
                    <a:lnR w="6350" cap="flat" cmpd="sng" algn="ctr">
                      <a:solidFill>
                        <a:srgbClr val="F1ECE3"/>
                      </a:solidFill>
                      <a:prstDash val="solid"/>
                      <a:round/>
                      <a:headEnd type="none" w="med" len="med"/>
                      <a:tailEnd type="none" w="med" len="med"/>
                    </a:lnR>
                    <a:lnT w="6350" cap="flat" cmpd="sng" algn="ctr">
                      <a:solidFill>
                        <a:srgbClr val="F1ECE3"/>
                      </a:solidFill>
                      <a:prstDash val="solid"/>
                      <a:round/>
                      <a:headEnd type="none" w="med" len="med"/>
                      <a:tailEnd type="none" w="med" len="med"/>
                    </a:lnT>
                    <a:lnB w="6350" cap="flat" cmpd="sng" algn="ctr">
                      <a:solidFill>
                        <a:srgbClr val="F1ECE3"/>
                      </a:solidFill>
                      <a:prstDash val="solid"/>
                      <a:round/>
                      <a:headEnd type="none" w="med" len="med"/>
                      <a:tailEnd type="none" w="med" len="med"/>
                    </a:lnB>
                  </a:tcPr>
                </a:tc>
                <a:tc>
                  <a:txBody>
                    <a:bodyPr/>
                    <a:lstStyle/>
                    <a:p>
                      <a:pPr indent="0" marL="0">
                        <a:buNone/>
                      </a:pPr>
                      <a:r>
                        <a:rPr lang="en-US" sz="1380" dirty="0">
                          <a:solidFill>
                            <a:srgbClr val="000000"/>
                          </a:solidFill>
                          <a:latin typeface="Calibri" pitchFamily="34" charset="0"/>
                          <a:ea typeface="Calibri" pitchFamily="34" charset="-122"/>
                          <a:cs typeface="Calibri" pitchFamily="34" charset="-120"/>
                        </a:rPr>
                        <a:t>An EtCO2 number you can act on</a:t>
                      </a:r>
                      <a:endParaRPr lang="en-US" sz="1380" dirty="0">
                        <a:latin typeface="Calibri" charset="0"/>
                        <a:ea typeface="Calibri" charset="0"/>
                        <a:cs typeface="Calibri" charset="0"/>
                      </a:endParaRPr>
                    </a:p>
                  </a:txBody>
                  <a:tcPr marL="91440" marR="91440" marT="45720" marB="45720" anchor="ctr">
                    <a:lnL w="6350" cap="flat" cmpd="sng" algn="ctr">
                      <a:solidFill>
                        <a:srgbClr val="F1ECE3"/>
                      </a:solidFill>
                      <a:prstDash val="solid"/>
                      <a:round/>
                      <a:headEnd type="none" w="med" len="med"/>
                      <a:tailEnd type="none" w="med" len="med"/>
                    </a:lnL>
                    <a:lnR w="6350" cap="flat" cmpd="sng" algn="ctr">
                      <a:solidFill>
                        <a:srgbClr val="F1ECE3"/>
                      </a:solidFill>
                      <a:prstDash val="solid"/>
                      <a:round/>
                      <a:headEnd type="none" w="med" len="med"/>
                      <a:tailEnd type="none" w="med" len="med"/>
                    </a:lnR>
                    <a:lnT w="6350" cap="flat" cmpd="sng" algn="ctr">
                      <a:solidFill>
                        <a:srgbClr val="F1ECE3"/>
                      </a:solidFill>
                      <a:prstDash val="solid"/>
                      <a:round/>
                      <a:headEnd type="none" w="med" len="med"/>
                      <a:tailEnd type="none" w="med" len="med"/>
                    </a:lnT>
                    <a:lnB w="6350" cap="flat" cmpd="sng" algn="ctr">
                      <a:solidFill>
                        <a:srgbClr val="F1ECE3"/>
                      </a:solidFill>
                      <a:prstDash val="solid"/>
                      <a:round/>
                      <a:headEnd type="none" w="med" len="med"/>
                      <a:tailEnd type="none" w="med" len="med"/>
                    </a:lnB>
                  </a:tcPr>
                </a:tc>
              </a:tr>
              <a:tr h="548640">
                <a:tc>
                  <a:txBody>
                    <a:bodyPr/>
                    <a:lstStyle/>
                    <a:p>
                      <a:pPr indent="0" marL="0">
                        <a:buNone/>
                      </a:pPr>
                      <a:r>
                        <a:rPr lang="en-US" sz="1380" b="1" dirty="0">
                          <a:solidFill>
                            <a:srgbClr val="000000"/>
                          </a:solidFill>
                          <a:latin typeface="Calibri" pitchFamily="34" charset="0"/>
                          <a:ea typeface="Calibri" pitchFamily="34" charset="-122"/>
                          <a:cs typeface="Calibri" pitchFamily="34" charset="-120"/>
                        </a:rPr>
                        <a:t>The catch</a:t>
                      </a:r>
                      <a:endParaRPr lang="en-US" sz="1380" dirty="0">
                        <a:latin typeface="Calibri" charset="0"/>
                        <a:ea typeface="Calibri" charset="0"/>
                        <a:cs typeface="Calibri" charset="0"/>
                      </a:endParaRPr>
                    </a:p>
                  </a:txBody>
                  <a:tcPr marL="91440" marR="91440" marT="45720" marB="45720" anchor="ctr">
                    <a:lnL w="6350" cap="flat" cmpd="sng" algn="ctr">
                      <a:solidFill>
                        <a:srgbClr val="F1ECE3"/>
                      </a:solidFill>
                      <a:prstDash val="solid"/>
                      <a:round/>
                      <a:headEnd type="none" w="med" len="med"/>
                      <a:tailEnd type="none" w="med" len="med"/>
                    </a:lnL>
                    <a:lnR w="6350" cap="flat" cmpd="sng" algn="ctr">
                      <a:solidFill>
                        <a:srgbClr val="F1ECE3"/>
                      </a:solidFill>
                      <a:prstDash val="solid"/>
                      <a:round/>
                      <a:headEnd type="none" w="med" len="med"/>
                      <a:tailEnd type="none" w="med" len="med"/>
                    </a:lnR>
                    <a:lnT w="6350" cap="flat" cmpd="sng" algn="ctr">
                      <a:solidFill>
                        <a:srgbClr val="F1ECE3"/>
                      </a:solidFill>
                      <a:prstDash val="solid"/>
                      <a:round/>
                      <a:headEnd type="none" w="med" len="med"/>
                      <a:tailEnd type="none" w="med" len="med"/>
                    </a:lnT>
                    <a:lnB w="6350" cap="flat" cmpd="sng" algn="ctr">
                      <a:solidFill>
                        <a:srgbClr val="F1ECE3"/>
                      </a:solidFill>
                      <a:prstDash val="solid"/>
                      <a:round/>
                      <a:headEnd type="none" w="med" len="med"/>
                      <a:tailEnd type="none" w="med" len="med"/>
                    </a:lnB>
                  </a:tcPr>
                </a:tc>
                <a:tc>
                  <a:txBody>
                    <a:bodyPr/>
                    <a:lstStyle/>
                    <a:p>
                      <a:pPr indent="0" marL="0">
                        <a:buNone/>
                      </a:pPr>
                      <a:r>
                        <a:rPr lang="en-US" sz="1380" dirty="0">
                          <a:solidFill>
                            <a:srgbClr val="000000"/>
                          </a:solidFill>
                          <a:latin typeface="Calibri" pitchFamily="34" charset="0"/>
                          <a:ea typeface="Calibri" pitchFamily="34" charset="-122"/>
                          <a:cs typeface="Calibri" pitchFamily="34" charset="-120"/>
                        </a:rPr>
                        <a:t>Pressure effect is unpublished — you must measure it</a:t>
                      </a:r>
                      <a:endParaRPr lang="en-US" sz="1380" dirty="0">
                        <a:latin typeface="Calibri" charset="0"/>
                        <a:ea typeface="Calibri" charset="0"/>
                        <a:cs typeface="Calibri" charset="0"/>
                      </a:endParaRPr>
                    </a:p>
                  </a:txBody>
                  <a:tcPr marL="91440" marR="91440" marT="45720" marB="45720" anchor="ctr">
                    <a:lnL w="6350" cap="flat" cmpd="sng" algn="ctr">
                      <a:solidFill>
                        <a:srgbClr val="F1ECE3"/>
                      </a:solidFill>
                      <a:prstDash val="solid"/>
                      <a:round/>
                      <a:headEnd type="none" w="med" len="med"/>
                      <a:tailEnd type="none" w="med" len="med"/>
                    </a:lnL>
                    <a:lnR w="6350" cap="flat" cmpd="sng" algn="ctr">
                      <a:solidFill>
                        <a:srgbClr val="F1ECE3"/>
                      </a:solidFill>
                      <a:prstDash val="solid"/>
                      <a:round/>
                      <a:headEnd type="none" w="med" len="med"/>
                      <a:tailEnd type="none" w="med" len="med"/>
                    </a:lnR>
                    <a:lnT w="6350" cap="flat" cmpd="sng" algn="ctr">
                      <a:solidFill>
                        <a:srgbClr val="F1ECE3"/>
                      </a:solidFill>
                      <a:prstDash val="solid"/>
                      <a:round/>
                      <a:headEnd type="none" w="med" len="med"/>
                      <a:tailEnd type="none" w="med" len="med"/>
                    </a:lnT>
                    <a:lnB w="6350" cap="flat" cmpd="sng" algn="ctr">
                      <a:solidFill>
                        <a:srgbClr val="F1ECE3"/>
                      </a:solidFill>
                      <a:prstDash val="solid"/>
                      <a:round/>
                      <a:headEnd type="none" w="med" len="med"/>
                      <a:tailEnd type="none" w="med" len="med"/>
                    </a:lnB>
                  </a:tcPr>
                </a:tc>
                <a:tc>
                  <a:txBody>
                    <a:bodyPr/>
                    <a:lstStyle/>
                    <a:p>
                      <a:pPr indent="0" marL="0">
                        <a:buNone/>
                      </a:pPr>
                      <a:r>
                        <a:rPr lang="en-US" sz="1380" dirty="0">
                          <a:solidFill>
                            <a:srgbClr val="8A2424"/>
                          </a:solidFill>
                          <a:latin typeface="Calibri" pitchFamily="34" charset="0"/>
                          <a:ea typeface="Calibri" pitchFamily="34" charset="-122"/>
                          <a:cs typeface="Calibri" pitchFamily="34" charset="-120"/>
                        </a:rPr>
                        <a:t>May be attenuated — not a diagnostic number</a:t>
                      </a:r>
                      <a:endParaRPr lang="en-US" sz="1380" dirty="0">
                        <a:latin typeface="Calibri" charset="0"/>
                        <a:ea typeface="Calibri" charset="0"/>
                        <a:cs typeface="Calibri" charset="0"/>
                      </a:endParaRPr>
                    </a:p>
                  </a:txBody>
                  <a:tcPr marL="91440" marR="91440" marT="45720" marB="45720" anchor="ctr">
                    <a:lnL w="6350" cap="flat" cmpd="sng" algn="ctr">
                      <a:solidFill>
                        <a:srgbClr val="F1ECE3"/>
                      </a:solidFill>
                      <a:prstDash val="solid"/>
                      <a:round/>
                      <a:headEnd type="none" w="med" len="med"/>
                      <a:tailEnd type="none" w="med" len="med"/>
                    </a:lnL>
                    <a:lnR w="6350" cap="flat" cmpd="sng" algn="ctr">
                      <a:solidFill>
                        <a:srgbClr val="F1ECE3"/>
                      </a:solidFill>
                      <a:prstDash val="solid"/>
                      <a:round/>
                      <a:headEnd type="none" w="med" len="med"/>
                      <a:tailEnd type="none" w="med" len="med"/>
                    </a:lnR>
                    <a:lnT w="6350" cap="flat" cmpd="sng" algn="ctr">
                      <a:solidFill>
                        <a:srgbClr val="F1ECE3"/>
                      </a:solidFill>
                      <a:prstDash val="solid"/>
                      <a:round/>
                      <a:headEnd type="none" w="med" len="med"/>
                      <a:tailEnd type="none" w="med" len="med"/>
                    </a:lnT>
                    <a:lnB w="6350" cap="flat" cmpd="sng" algn="ctr">
                      <a:solidFill>
                        <a:srgbClr val="F1ECE3"/>
                      </a:solidFill>
                      <a:prstDash val="solid"/>
                      <a:round/>
                      <a:headEnd type="none" w="med" len="med"/>
                      <a:tailEnd type="none" w="med" len="med"/>
                    </a:lnB>
                  </a:tcPr>
                </a:tc>
                <a:tc>
                  <a:txBody>
                    <a:bodyPr/>
                    <a:lstStyle/>
                    <a:p>
                      <a:pPr indent="0" marL="0">
                        <a:buNone/>
                      </a:pPr>
                      <a:r>
                        <a:rPr lang="en-US" sz="1380" dirty="0">
                          <a:solidFill>
                            <a:srgbClr val="8A2424"/>
                          </a:solidFill>
                          <a:latin typeface="Calibri" pitchFamily="34" charset="0"/>
                          <a:ea typeface="Calibri" pitchFamily="34" charset="-122"/>
                          <a:cs typeface="Calibri" pitchFamily="34" charset="-120"/>
                        </a:rPr>
                        <a:t>Costs you mask seal</a:t>
                      </a:r>
                      <a:endParaRPr lang="en-US" sz="1380" dirty="0">
                        <a:latin typeface="Calibri" charset="0"/>
                        <a:ea typeface="Calibri" charset="0"/>
                        <a:cs typeface="Calibri" charset="0"/>
                      </a:endParaRPr>
                    </a:p>
                  </a:txBody>
                  <a:tcPr marL="91440" marR="91440" marT="45720" marB="45720" anchor="ctr">
                    <a:lnL w="6350" cap="flat" cmpd="sng" algn="ctr">
                      <a:solidFill>
                        <a:srgbClr val="F1ECE3"/>
                      </a:solidFill>
                      <a:prstDash val="solid"/>
                      <a:round/>
                      <a:headEnd type="none" w="med" len="med"/>
                      <a:tailEnd type="none" w="med" len="med"/>
                    </a:lnL>
                    <a:lnR w="6350" cap="flat" cmpd="sng" algn="ctr">
                      <a:solidFill>
                        <a:srgbClr val="F1ECE3"/>
                      </a:solidFill>
                      <a:prstDash val="solid"/>
                      <a:round/>
                      <a:headEnd type="none" w="med" len="med"/>
                      <a:tailEnd type="none" w="med" len="med"/>
                    </a:lnR>
                    <a:lnT w="6350" cap="flat" cmpd="sng" algn="ctr">
                      <a:solidFill>
                        <a:srgbClr val="F1ECE3"/>
                      </a:solidFill>
                      <a:prstDash val="solid"/>
                      <a:round/>
                      <a:headEnd type="none" w="med" len="med"/>
                      <a:tailEnd type="none" w="med" len="med"/>
                    </a:lnT>
                    <a:lnB w="6350" cap="flat" cmpd="sng" algn="ctr">
                      <a:solidFill>
                        <a:srgbClr val="F1ECE3"/>
                      </a:solidFill>
                      <a:prstDash val="solid"/>
                      <a:round/>
                      <a:headEnd type="none" w="med" len="med"/>
                      <a:tailEnd type="none" w="med" len="med"/>
                    </a:lnB>
                  </a:tcPr>
                </a:tc>
              </a:tr>
            </a:tbl>
          </a:graphicData>
        </a:graphic>
      </p:graphicFrame>
      <p:sp>
        <p:nvSpPr>
          <p:cNvPr id="5" name="Shape 2"/>
          <p:cNvSpPr/>
          <p:nvPr/>
        </p:nvSpPr>
        <p:spPr>
          <a:xfrm>
            <a:off x="1088136" y="4608576"/>
            <a:ext cx="9985248" cy="1152144"/>
          </a:xfrm>
          <a:prstGeom prst="roundRect">
            <a:avLst>
              <a:gd name="adj" fmla="val 5714"/>
            </a:avLst>
          </a:prstGeom>
          <a:solidFill>
            <a:srgbClr val="0E1920"/>
          </a:solidFill>
          <a:ln w="12700">
            <a:solidFill>
              <a:srgbClr val="0E1920"/>
            </a:solidFill>
            <a:prstDash val="solid"/>
          </a:ln>
        </p:spPr>
      </p:sp>
      <p:sp>
        <p:nvSpPr>
          <p:cNvPr id="6" name="Text 3"/>
          <p:cNvSpPr txBox="1"/>
          <p:nvPr/>
        </p:nvSpPr>
        <p:spPr>
          <a:xfrm>
            <a:off x="1417320" y="4740250"/>
            <a:ext cx="9326880" cy="329184"/>
          </a:xfrm>
          <a:prstGeom prst="rect">
            <a:avLst/>
          </a:prstGeom>
          <a:noFill/>
          <a:ln/>
        </p:spPr>
        <p:txBody>
          <a:bodyPr wrap="square" lIns="0" tIns="0" rIns="0" bIns="0" rtlCol="0" anchor="ctr"/>
          <a:lstStyle/>
          <a:p>
            <a:pPr indent="0" marL="0">
              <a:buNone/>
            </a:pPr>
            <a:r>
              <a:rPr lang="en-US" sz="1560" b="1" dirty="0">
                <a:solidFill>
                  <a:srgbClr val="D8762E"/>
                </a:solidFill>
                <a:latin typeface="Calibri" pitchFamily="34" charset="0"/>
                <a:ea typeface="Calibri" pitchFamily="34" charset="-122"/>
                <a:cs typeface="Calibri" pitchFamily="34" charset="-120"/>
              </a:rPr>
              <a:t>The rule that settles every conflict between them</a:t>
            </a:r>
            <a:endParaRPr lang="en-US" sz="1560" dirty="0"/>
          </a:p>
        </p:txBody>
      </p:sp>
      <p:sp>
        <p:nvSpPr>
          <p:cNvPr id="7" name="Text 4"/>
          <p:cNvSpPr txBox="1"/>
          <p:nvPr/>
        </p:nvSpPr>
        <p:spPr>
          <a:xfrm>
            <a:off x="1417320" y="5069434"/>
            <a:ext cx="9326880" cy="526694"/>
          </a:xfrm>
          <a:prstGeom prst="rect">
            <a:avLst/>
          </a:prstGeom>
          <a:noFill/>
          <a:ln/>
        </p:spPr>
        <p:txBody>
          <a:bodyPr wrap="square" lIns="0" tIns="0" rIns="0" bIns="0" rtlCol="0" anchor="ctr"/>
          <a:lstStyle/>
          <a:p>
            <a:pPr indent="0" marL="0">
              <a:buNone/>
            </a:pPr>
            <a:r>
              <a:rPr lang="en-US" sz="2280" b="1" dirty="0">
                <a:solidFill>
                  <a:srgbClr val="FFFFFF"/>
                </a:solidFill>
                <a:latin typeface="Cambria" pitchFamily="34" charset="0"/>
                <a:ea typeface="Cambria" pitchFamily="34" charset="-122"/>
                <a:cs typeface="Cambria" pitchFamily="34" charset="-120"/>
              </a:rPr>
              <a:t>Seal is therapy. Monitoring is not. When they compete, the therapy wins.</a:t>
            </a:r>
            <a:endParaRPr lang="en-US" sz="2280" dirty="0"/>
          </a:p>
        </p:txBody>
      </p:sp>
      <p:sp>
        <p:nvSpPr>
          <p:cNvPr id="8" name="Text 5"/>
          <p:cNvSpPr txBox="1"/>
          <p:nvPr/>
        </p:nvSpPr>
        <p:spPr>
          <a:xfrm>
            <a:off x="1088136" y="5925312"/>
            <a:ext cx="9985248" cy="384048"/>
          </a:xfrm>
          <a:prstGeom prst="rect">
            <a:avLst/>
          </a:prstGeom>
          <a:noFill/>
          <a:ln/>
        </p:spPr>
        <p:txBody>
          <a:bodyPr wrap="square" rtlCol="0" anchor="ctr"/>
          <a:lstStyle/>
          <a:p>
            <a:pPr indent="0" marL="0">
              <a:buNone/>
            </a:pPr>
            <a:r>
              <a:rPr lang="en-US" sz="1500" i="1" dirty="0">
                <a:solidFill>
                  <a:srgbClr val="3A4955"/>
                </a:solidFill>
                <a:latin typeface="Calibri" pitchFamily="34" charset="0"/>
                <a:ea typeface="Calibri" pitchFamily="34" charset="-122"/>
                <a:cs typeface="Calibri" pitchFamily="34" charset="-120"/>
              </a:rPr>
              <a:t>A perfect EtCO2 number on a leaking mask is worse than no number on a patient getting full pressure.</a:t>
            </a:r>
            <a:endParaRPr lang="en-US" sz="1500" dirty="0"/>
          </a:p>
        </p:txBody>
      </p:sp>
      <p:sp>
        <p:nvSpPr>
          <p:cNvPr id="38" name="SlideNumber 39"/>
          <p:cNvSpPr txBox="1"/>
          <p:nvPr/>
        </p:nvSpPr>
        <p:spPr>
          <a:xfrm>
            <a:off x="11430000" y="6470000"/>
            <a:ext cx="560000" cy="260000"/>
          </a:xfrm>
          <a:prstGeom prst="rect">
            <a:avLst/>
          </a:prstGeom>
          <a:noFill/>
        </p:spPr>
        <p:txBody>
          <a:bodyPr wrap="none" lIns="0" rIns="0" tIns="0" bIns="0" anchor="ctr">
            <a:spAutoFit/>
          </a:bodyPr>
          <a:lstStyle/>
          <a:p>
            <a:pPr algn="r"/>
            <a:r>
              <a:rPr sz="1300" b="1">
                <a:solidFill>
                  <a:srgbClr val="142028"/>
                </a:solidFill>
                <a:latin typeface="Calibri"/>
              </a:rPr>
              <a:t>39</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name="Slide 37">
    <p:bg>
      <p:bgPr>
        <a:solidFill>
          <a:srgbClr val="FFFFFF"/>
        </a:solidFill>
      </p:bgPr>
    </p:bg>
    <p:spTree>
      <p:nvGrpSpPr>
        <p:cNvPr id="1" name=""/>
        <p:cNvGrpSpPr/>
        <p:nvPr/>
      </p:nvGrpSpPr>
      <p:grpSpPr>
        <a:xfrm>
          <a:off x="0" y="0"/>
          <a:ext cx="0" cy="0"/>
          <a:chOff x="0" y="0"/>
          <a:chExt cx="0" cy="0"/>
        </a:xfrm>
      </p:grpSpPr>
      <p:sp>
        <p:nvSpPr>
          <p:cNvPr id="2" name="Text 0"/>
          <p:cNvSpPr txBox="1"/>
          <p:nvPr/>
        </p:nvSpPr>
        <p:spPr>
          <a:xfrm>
            <a:off x="1033272" y="351130"/>
            <a:ext cx="9875520" cy="329184"/>
          </a:xfrm>
          <a:prstGeom prst="rect">
            <a:avLst/>
          </a:prstGeom>
          <a:noFill/>
          <a:ln/>
        </p:spPr>
        <p:txBody>
          <a:bodyPr wrap="square" rtlCol="0" anchor="ctr"/>
          <a:lstStyle/>
          <a:p>
            <a:pPr indent="0" marL="0">
              <a:buNone/>
            </a:pPr>
            <a:r>
              <a:rPr lang="en-US" sz="1320" b="1" spc="240" kern="0" dirty="0">
                <a:solidFill>
                  <a:srgbClr val="BE5504"/>
                </a:solidFill>
                <a:latin typeface="Calibri" pitchFamily="34" charset="0"/>
                <a:ea typeface="Calibri" pitchFamily="34" charset="-122"/>
                <a:cs typeface="Calibri" pitchFamily="34" charset="-120"/>
              </a:rPr>
              <a:t>SECOND GAS SOURCE REQUIRED</a:t>
            </a:r>
            <a:endParaRPr lang="en-US" sz="1320" dirty="0"/>
          </a:p>
        </p:txBody>
      </p:sp>
      <p:sp>
        <p:nvSpPr>
          <p:cNvPr id="3" name="Text 1"/>
          <p:cNvSpPr txBox="1"/>
          <p:nvPr/>
        </p:nvSpPr>
        <p:spPr>
          <a:xfrm>
            <a:off x="1033272" y="680314"/>
            <a:ext cx="9875520" cy="790042"/>
          </a:xfrm>
          <a:prstGeom prst="rect">
            <a:avLst/>
          </a:prstGeom>
          <a:noFill/>
          <a:ln/>
        </p:spPr>
        <p:txBody>
          <a:bodyPr wrap="square" rtlCol="0" anchor="ctr"/>
          <a:lstStyle/>
          <a:p>
            <a:pPr indent="0" marL="0">
              <a:buNone/>
            </a:pPr>
            <a:r>
              <a:rPr lang="en-US" sz="3480" b="1" dirty="0">
                <a:solidFill>
                  <a:srgbClr val="142028"/>
                </a:solidFill>
                <a:latin typeface="Cambria" pitchFamily="34" charset="0"/>
                <a:ea typeface="Cambria" pitchFamily="34" charset="-122"/>
                <a:cs typeface="Cambria" pitchFamily="34" charset="-120"/>
              </a:rPr>
              <a:t>The nebulizer</a:t>
            </a:r>
            <a:endParaRPr lang="en-US" sz="3480" dirty="0"/>
          </a:p>
        </p:txBody>
      </p:sp>
      <p:sp>
        <p:nvSpPr>
          <p:cNvPr id="4" name="Shape 2"/>
          <p:cNvSpPr/>
          <p:nvPr/>
        </p:nvSpPr>
        <p:spPr>
          <a:xfrm>
            <a:off x="1088136" y="1536192"/>
            <a:ext cx="4828032" cy="2084832"/>
          </a:xfrm>
          <a:prstGeom prst="roundRect">
            <a:avLst>
              <a:gd name="adj" fmla="val 3158"/>
            </a:avLst>
          </a:prstGeom>
          <a:solidFill>
            <a:srgbClr val="FBFAF7"/>
          </a:solidFill>
          <a:ln w="12700">
            <a:solidFill>
              <a:srgbClr val="BE5504"/>
            </a:solidFill>
            <a:prstDash val="solid"/>
          </a:ln>
        </p:spPr>
      </p:sp>
      <p:sp>
        <p:nvSpPr>
          <p:cNvPr id="5" name="Text 3"/>
          <p:cNvSpPr txBox="1"/>
          <p:nvPr/>
        </p:nvSpPr>
        <p:spPr>
          <a:xfrm>
            <a:off x="1362456" y="1645920"/>
            <a:ext cx="4279392" cy="329184"/>
          </a:xfrm>
          <a:prstGeom prst="rect">
            <a:avLst/>
          </a:prstGeom>
          <a:noFill/>
          <a:ln/>
        </p:spPr>
        <p:txBody>
          <a:bodyPr wrap="square" lIns="0" tIns="0" rIns="0" bIns="0" rtlCol="0" anchor="ctr"/>
          <a:lstStyle/>
          <a:p>
            <a:pPr indent="0" marL="0">
              <a:buNone/>
            </a:pPr>
            <a:r>
              <a:rPr lang="en-US" sz="1560" b="1" dirty="0">
                <a:solidFill>
                  <a:srgbClr val="BE5504"/>
                </a:solidFill>
                <a:latin typeface="Calibri" pitchFamily="34" charset="0"/>
                <a:ea typeface="Calibri" pitchFamily="34" charset="-122"/>
                <a:cs typeface="Calibri" pitchFamily="34" charset="-120"/>
              </a:rPr>
              <a:t>What the manufacturer says</a:t>
            </a:r>
            <a:endParaRPr lang="en-US" sz="1560" dirty="0"/>
          </a:p>
        </p:txBody>
      </p:sp>
      <p:sp>
        <p:nvSpPr>
          <p:cNvPr id="6" name="Text 4"/>
          <p:cNvSpPr txBox="1"/>
          <p:nvPr/>
        </p:nvSpPr>
        <p:spPr>
          <a:xfrm>
            <a:off x="1362456" y="1997050"/>
            <a:ext cx="4279392" cy="932688"/>
          </a:xfrm>
          <a:prstGeom prst="rect">
            <a:avLst/>
          </a:prstGeom>
          <a:noFill/>
          <a:ln/>
        </p:spPr>
        <p:txBody>
          <a:bodyPr wrap="square" lIns="0" tIns="0" rIns="0" bIns="0" rtlCol="0" anchor="ctr"/>
          <a:lstStyle/>
          <a:p>
            <a:pPr indent="0" marL="0">
              <a:buNone/>
            </a:pPr>
            <a:r>
              <a:rPr lang="en-US" sz="1500" i="1" dirty="0">
                <a:solidFill>
                  <a:srgbClr val="142028"/>
                </a:solidFill>
                <a:latin typeface="Calibri" pitchFamily="34" charset="0"/>
                <a:ea typeface="Calibri" pitchFamily="34" charset="-122"/>
                <a:cs typeface="Calibri" pitchFamily="34" charset="-120"/>
              </a:rPr>
              <a:t>"The nebulizer can be placed in-line between the mask and CPAP valve and requires a second gas source."</a:t>
            </a:r>
            <a:endParaRPr lang="en-US" sz="1500" dirty="0"/>
          </a:p>
        </p:txBody>
      </p:sp>
      <p:sp>
        <p:nvSpPr>
          <p:cNvPr id="7" name="Text 5"/>
          <p:cNvSpPr txBox="1"/>
          <p:nvPr/>
        </p:nvSpPr>
        <p:spPr>
          <a:xfrm>
            <a:off x="1362456" y="2984602"/>
            <a:ext cx="4279392" cy="493776"/>
          </a:xfrm>
          <a:prstGeom prst="rect">
            <a:avLst/>
          </a:prstGeom>
          <a:noFill/>
          <a:ln/>
        </p:spPr>
        <p:txBody>
          <a:bodyPr wrap="square" lIns="0" tIns="0" rIns="0" bIns="0" rtlCol="0" anchor="ctr"/>
          <a:lstStyle/>
          <a:p>
            <a:pPr indent="0" marL="0">
              <a:buNone/>
            </a:pPr>
            <a:r>
              <a:rPr lang="en-US" sz="1500" b="1" dirty="0">
                <a:solidFill>
                  <a:srgbClr val="8A2424"/>
                </a:solidFill>
                <a:latin typeface="Calibri" pitchFamily="34" charset="0"/>
                <a:ea typeface="Calibri" pitchFamily="34" charset="-122"/>
                <a:cs typeface="Calibri" pitchFamily="34" charset="-120"/>
              </a:rPr>
              <a:t>Two flowmeters running. Plan the oxygen for both.</a:t>
            </a:r>
            <a:endParaRPr lang="en-US" sz="1500" dirty="0"/>
          </a:p>
        </p:txBody>
      </p:sp>
      <p:sp>
        <p:nvSpPr>
          <p:cNvPr id="8" name="Shape 6"/>
          <p:cNvSpPr/>
          <p:nvPr/>
        </p:nvSpPr>
        <p:spPr>
          <a:xfrm>
            <a:off x="6245352" y="1536192"/>
            <a:ext cx="4828032" cy="2084832"/>
          </a:xfrm>
          <a:prstGeom prst="roundRect">
            <a:avLst>
              <a:gd name="adj" fmla="val 3158"/>
            </a:avLst>
          </a:prstGeom>
          <a:solidFill>
            <a:srgbClr val="FBFAF7"/>
          </a:solidFill>
          <a:ln w="12700">
            <a:solidFill>
              <a:srgbClr val="BE5504"/>
            </a:solidFill>
            <a:prstDash val="solid"/>
          </a:ln>
        </p:spPr>
      </p:sp>
      <p:sp>
        <p:nvSpPr>
          <p:cNvPr id="9" name="Text 7"/>
          <p:cNvSpPr txBox="1"/>
          <p:nvPr/>
        </p:nvSpPr>
        <p:spPr>
          <a:xfrm>
            <a:off x="6519672" y="1645920"/>
            <a:ext cx="4279392" cy="329184"/>
          </a:xfrm>
          <a:prstGeom prst="rect">
            <a:avLst/>
          </a:prstGeom>
          <a:noFill/>
          <a:ln/>
        </p:spPr>
        <p:txBody>
          <a:bodyPr wrap="square" lIns="0" tIns="0" rIns="0" bIns="0" rtlCol="0" anchor="ctr"/>
          <a:lstStyle/>
          <a:p>
            <a:pPr indent="0" marL="0">
              <a:buNone/>
            </a:pPr>
            <a:r>
              <a:rPr lang="en-US" sz="1560" b="1" dirty="0">
                <a:solidFill>
                  <a:srgbClr val="BE5504"/>
                </a:solidFill>
                <a:latin typeface="Calibri" pitchFamily="34" charset="0"/>
                <a:ea typeface="Calibri" pitchFamily="34" charset="-122"/>
                <a:cs typeface="Calibri" pitchFamily="34" charset="-120"/>
              </a:rPr>
              <a:t>Hardware requirement</a:t>
            </a:r>
            <a:endParaRPr lang="en-US" sz="1560" dirty="0"/>
          </a:p>
        </p:txBody>
      </p:sp>
      <p:sp>
        <p:nvSpPr>
          <p:cNvPr id="10" name="Text 8"/>
          <p:cNvSpPr txBox="1"/>
          <p:nvPr/>
        </p:nvSpPr>
        <p:spPr>
          <a:xfrm>
            <a:off x="6519672" y="1997050"/>
            <a:ext cx="4279392" cy="1042416"/>
          </a:xfrm>
          <a:prstGeom prst="rect">
            <a:avLst/>
          </a:prstGeom>
          <a:noFill/>
          <a:ln/>
        </p:spPr>
        <p:txBody>
          <a:bodyPr wrap="square" lIns="0" tIns="0" rIns="0" bIns="0" rtlCol="0" anchor="ctr"/>
          <a:lstStyle/>
          <a:p>
            <a:pPr indent="0" marL="0">
              <a:buNone/>
            </a:pPr>
            <a:r>
              <a:rPr lang="en-US" sz="1500" i="1" dirty="0">
                <a:solidFill>
                  <a:srgbClr val="142028"/>
                </a:solidFill>
                <a:latin typeface="Calibri" pitchFamily="34" charset="0"/>
                <a:ea typeface="Calibri" pitchFamily="34" charset="-122"/>
                <a:cs typeface="Calibri" pitchFamily="34" charset="-120"/>
              </a:rPr>
              <a:t>NASEMSO: "A specialized T-connector with a spring valve assembly is required to allow maintenance of positive airway pressure."</a:t>
            </a:r>
            <a:endParaRPr lang="en-US" sz="1500" dirty="0"/>
          </a:p>
        </p:txBody>
      </p:sp>
      <p:sp>
        <p:nvSpPr>
          <p:cNvPr id="11" name="Text 9"/>
          <p:cNvSpPr txBox="1"/>
          <p:nvPr/>
        </p:nvSpPr>
        <p:spPr>
          <a:xfrm>
            <a:off x="6519672" y="3050438"/>
            <a:ext cx="4279392" cy="438912"/>
          </a:xfrm>
          <a:prstGeom prst="rect">
            <a:avLst/>
          </a:prstGeom>
          <a:noFill/>
          <a:ln/>
        </p:spPr>
        <p:txBody>
          <a:bodyPr wrap="square" lIns="0" tIns="0" rIns="0" bIns="0" rtlCol="0" anchor="ctr"/>
          <a:lstStyle/>
          <a:p>
            <a:pPr indent="0" marL="0">
              <a:buNone/>
            </a:pPr>
            <a:r>
              <a:rPr lang="en-US" sz="1500" b="1" dirty="0">
                <a:solidFill>
                  <a:srgbClr val="8A2424"/>
                </a:solidFill>
                <a:latin typeface="Calibri" pitchFamily="34" charset="0"/>
                <a:ea typeface="Calibri" pitchFamily="34" charset="-122"/>
                <a:cs typeface="Calibri" pitchFamily="34" charset="-120"/>
              </a:rPr>
              <a:t>A T-piece without that valve dumps your pressure.</a:t>
            </a:r>
            <a:endParaRPr lang="en-US" sz="1500" dirty="0"/>
          </a:p>
        </p:txBody>
      </p:sp>
      <p:sp>
        <p:nvSpPr>
          <p:cNvPr id="12" name="Shape 10"/>
          <p:cNvSpPr/>
          <p:nvPr/>
        </p:nvSpPr>
        <p:spPr>
          <a:xfrm>
            <a:off x="1088136" y="3785616"/>
            <a:ext cx="9985248" cy="1371600"/>
          </a:xfrm>
          <a:prstGeom prst="roundRect">
            <a:avLst>
              <a:gd name="adj" fmla="val 4444"/>
            </a:avLst>
          </a:prstGeom>
          <a:solidFill>
            <a:srgbClr val="F6E7E3"/>
          </a:solidFill>
          <a:ln w="12700">
            <a:solidFill>
              <a:srgbClr val="8A2424"/>
            </a:solidFill>
            <a:prstDash val="solid"/>
          </a:ln>
        </p:spPr>
      </p:sp>
      <p:sp>
        <p:nvSpPr>
          <p:cNvPr id="13" name="Text 11"/>
          <p:cNvSpPr txBox="1"/>
          <p:nvPr/>
        </p:nvSpPr>
        <p:spPr>
          <a:xfrm>
            <a:off x="1417320" y="3906317"/>
            <a:ext cx="9326880" cy="384048"/>
          </a:xfrm>
          <a:prstGeom prst="rect">
            <a:avLst/>
          </a:prstGeom>
          <a:noFill/>
          <a:ln/>
        </p:spPr>
        <p:txBody>
          <a:bodyPr wrap="square" lIns="0" tIns="0" rIns="0" bIns="0" rtlCol="0" anchor="ctr"/>
          <a:lstStyle/>
          <a:p>
            <a:pPr indent="0" marL="0">
              <a:buNone/>
            </a:pPr>
            <a:r>
              <a:rPr lang="en-US" sz="1920" b="1" dirty="0">
                <a:solidFill>
                  <a:srgbClr val="8A2424"/>
                </a:solidFill>
                <a:latin typeface="Cambria" pitchFamily="34" charset="0"/>
                <a:ea typeface="Cambria" pitchFamily="34" charset="-122"/>
                <a:cs typeface="Cambria" pitchFamily="34" charset="-120"/>
              </a:rPr>
              <a:t>Nobody publishes what the neb does to pressure on OUR device.</a:t>
            </a:r>
            <a:endParaRPr lang="en-US" sz="1920" dirty="0"/>
          </a:p>
        </p:txBody>
      </p:sp>
      <p:sp>
        <p:nvSpPr>
          <p:cNvPr id="14" name="Text 12"/>
          <p:cNvSpPr txBox="1"/>
          <p:nvPr/>
        </p:nvSpPr>
        <p:spPr>
          <a:xfrm>
            <a:off x="1417320" y="4301338"/>
            <a:ext cx="9326880" cy="877824"/>
          </a:xfrm>
          <a:prstGeom prst="rect">
            <a:avLst/>
          </a:prstGeom>
          <a:noFill/>
          <a:ln/>
        </p:spPr>
        <p:txBody>
          <a:bodyPr wrap="square" lIns="0" tIns="0" rIns="0" bIns="0" rtlCol="0" anchor="ctr"/>
          <a:lstStyle/>
          <a:p>
            <a:pPr indent="0" marL="0">
              <a:buNone/>
            </a:pPr>
            <a:r>
              <a:rPr lang="en-US" sz="1440" dirty="0">
                <a:solidFill>
                  <a:srgbClr val="142028"/>
                </a:solidFill>
                <a:latin typeface="Calibri" pitchFamily="34" charset="0"/>
                <a:ea typeface="Calibri" pitchFamily="34" charset="-122"/>
                <a:cs typeface="Calibri" pitchFamily="34" charset="-120"/>
              </a:rPr>
              <a:t>Mercury publishes a table for the EZ model — a different device where one source is split between the valve and the neb, so pressure drops hard. That does not apply to us. On the plain Flow-Safe II the CPAP flow is untouched and the neb adds gas from a separate cylinder. The direction of change is not established by any manufacturer document.</a:t>
            </a:r>
            <a:endParaRPr lang="en-US" sz="1440" dirty="0"/>
          </a:p>
        </p:txBody>
      </p:sp>
      <p:sp>
        <p:nvSpPr>
          <p:cNvPr id="15" name="Shape 13"/>
          <p:cNvSpPr/>
          <p:nvPr/>
        </p:nvSpPr>
        <p:spPr>
          <a:xfrm>
            <a:off x="1088136" y="5248656"/>
            <a:ext cx="9985248" cy="1207008"/>
          </a:xfrm>
          <a:prstGeom prst="roundRect">
            <a:avLst>
              <a:gd name="adj" fmla="val 6667"/>
            </a:avLst>
          </a:prstGeom>
          <a:solidFill>
            <a:srgbClr val="0E1920"/>
          </a:solidFill>
          <a:ln w="12700">
            <a:solidFill>
              <a:srgbClr val="0E1920"/>
            </a:solidFill>
            <a:prstDash val="solid"/>
          </a:ln>
        </p:spPr>
      </p:sp>
      <p:sp>
        <p:nvSpPr>
          <p:cNvPr id="16" name="Text 14"/>
          <p:cNvSpPr txBox="1"/>
          <p:nvPr/>
        </p:nvSpPr>
        <p:spPr>
          <a:xfrm>
            <a:off x="1417320" y="5312664"/>
            <a:ext cx="9326880" cy="274320"/>
          </a:xfrm>
          <a:prstGeom prst="rect">
            <a:avLst/>
          </a:prstGeom>
          <a:noFill/>
          <a:ln/>
        </p:spPr>
        <p:txBody>
          <a:bodyPr wrap="square" lIns="0" tIns="0" rIns="0" bIns="0" rtlCol="0" anchor="ctr"/>
          <a:lstStyle/>
          <a:p>
            <a:pPr indent="0" marL="0">
              <a:buNone/>
            </a:pPr>
            <a:r>
              <a:rPr lang="en-US" sz="1500" b="1" dirty="0">
                <a:solidFill>
                  <a:srgbClr val="D8762E"/>
                </a:solidFill>
                <a:latin typeface="Calibri" pitchFamily="34" charset="0"/>
                <a:ea typeface="Calibri" pitchFamily="34" charset="-122"/>
                <a:cs typeface="Calibri" pitchFamily="34" charset="-120"/>
              </a:rPr>
              <a:t>So the rule is behavioural, not predictive:</a:t>
            </a:r>
            <a:endParaRPr lang="en-US" sz="1500" dirty="0"/>
          </a:p>
        </p:txBody>
      </p:sp>
      <p:sp>
        <p:nvSpPr>
          <p:cNvPr id="17" name="Text 15"/>
          <p:cNvSpPr txBox="1"/>
          <p:nvPr/>
        </p:nvSpPr>
        <p:spPr>
          <a:xfrm>
            <a:off x="1417320" y="5605272"/>
            <a:ext cx="9326880" cy="804672"/>
          </a:xfrm>
          <a:prstGeom prst="rect">
            <a:avLst/>
          </a:prstGeom>
          <a:noFill/>
          <a:ln/>
        </p:spPr>
        <p:txBody>
          <a:bodyPr wrap="square" lIns="0" tIns="0" rIns="0" bIns="0" rtlCol="0" anchor="ctr"/>
          <a:lstStyle/>
          <a:p>
            <a:pPr indent="0" marL="0">
              <a:buNone/>
            </a:pPr>
            <a:r>
              <a:rPr lang="en-US" sz="1320" b="1" dirty="0">
                <a:solidFill>
                  <a:srgbClr val="FFFFFF"/>
                </a:solidFill>
                <a:latin typeface="Cambria" pitchFamily="34" charset="0"/>
                <a:ea typeface="Cambria" pitchFamily="34" charset="-122"/>
                <a:cs typeface="Cambria" pitchFamily="34" charset="-120"/>
              </a:rPr>
              <a:t>Turn the neb on → look at the gauge → retitrate. Every time, and again when it runs dry. AND DECIDE ONCE: expecting another dose? Leave it inline with the gas connected and let it run dry. Single treatment? Take it out. Never leave it inline with the gas OFF — that is an open port in a pressurized circuit, and it leaks. (Service knowledge; Mercury's DFU has no nebulizer content at all.)</a:t>
            </a:r>
            <a:endParaRPr lang="en-US" sz="1320" dirty="0"/>
          </a:p>
        </p:txBody>
      </p:sp>
      <p:sp>
        <p:nvSpPr>
          <p:cNvPr id="18" name="SlideNumber 40"/>
          <p:cNvSpPr txBox="1"/>
          <p:nvPr/>
        </p:nvSpPr>
        <p:spPr>
          <a:xfrm>
            <a:off x="11430000" y="6470000"/>
            <a:ext cx="560000" cy="260000"/>
          </a:xfrm>
          <a:prstGeom prst="rect">
            <a:avLst/>
          </a:prstGeom>
          <a:noFill/>
        </p:spPr>
        <p:txBody>
          <a:bodyPr wrap="none" lIns="0" rIns="0" tIns="0" bIns="0" anchor="ctr">
            <a:spAutoFit/>
          </a:bodyPr>
          <a:lstStyle/>
          <a:p>
            <a:pPr algn="r"/>
            <a:r>
              <a:rPr sz="1300" b="1">
                <a:solidFill>
                  <a:srgbClr val="142028"/>
                </a:solidFill>
                <a:latin typeface="Calibri"/>
              </a:rPr>
              <a:t>40</a:t>
            </a:r>
          </a:p>
        </p:txBody>
      </p:sp>
    </p:spTree>
  </p:cSld>
  <p:clrMapOvr>
    <a:masterClrMapping/>
  </p:clrMapOvr>
</p:sld>
</file>

<file path=ppt/slides/slide41.xml><?xml version="1.0" encoding="utf-8"?>
<p:sld xmlns:a="http://schemas.openxmlformats.org/drawingml/2006/main" xmlns:p="http://schemas.openxmlformats.org/presentationml/2006/main" xmlns:r="http://schemas.openxmlformats.org/officeDocument/2006/relationships">
  <p:cSld>
    <p:bg>
      <p:bgPr>
        <a:solidFill>
          <a:srgbClr val="FFFFFF"/>
        </a:solidFill>
      </p:bgPr>
    </p:bg>
    <p:spTree>
      <p:nvGrpSpPr>
        <p:cNvPr id="1" name=""/>
        <p:cNvGrpSpPr/>
        <p:nvPr/>
      </p:nvGrpSpPr>
      <p:grpSpPr/>
      <p:sp>
        <p:nvSpPr>
          <p:cNvPr id="2" name="Text 0"/>
          <p:cNvSpPr txBox="1"/>
          <p:nvPr/>
        </p:nvSpPr>
        <p:spPr>
          <a:xfrm>
            <a:off x="1033272" y="351130"/>
            <a:ext cx="9875520" cy="329184"/>
          </a:xfrm>
          <a:prstGeom prst="rect">
            <a:avLst/>
          </a:prstGeom>
          <a:noFill/>
          <a:ln/>
        </p:spPr>
        <p:txBody>
          <a:bodyPr wrap="square" rtlCol="0" anchor="ctr"/>
          <a:lstStyle/>
          <a:p>
            <a:pPr indent="0" marL="0">
              <a:buNone/>
            </a:pPr>
            <a:r>
              <a:rPr lang="en-US" sz="1320" b="1" spc="240" kern="0" dirty="0">
                <a:solidFill>
                  <a:srgbClr val="BE5504"/>
                </a:solidFill>
                <a:latin typeface="Calibri" pitchFamily="34" charset="0"/>
                <a:ea typeface="Calibri" pitchFamily="34" charset="-122"/>
                <a:cs typeface="Calibri" pitchFamily="34" charset="-120"/>
              </a:rPr>
              <a:t>WHAT GOES IN THE NEB</a:t>
            </a:r>
            <a:endParaRPr lang="en-US" sz="1320" dirty="0"/>
          </a:p>
        </p:txBody>
      </p:sp>
      <p:sp>
        <p:nvSpPr>
          <p:cNvPr id="3" name="Text 1"/>
          <p:cNvSpPr txBox="1"/>
          <p:nvPr/>
        </p:nvSpPr>
        <p:spPr>
          <a:xfrm>
            <a:off x="1033272" y="680314"/>
            <a:ext cx="9875520" cy="790042"/>
          </a:xfrm>
          <a:prstGeom prst="rect">
            <a:avLst/>
          </a:prstGeom>
          <a:noFill/>
          <a:ln/>
        </p:spPr>
        <p:txBody>
          <a:bodyPr wrap="square" rtlCol="0" anchor="ctr"/>
          <a:lstStyle/>
          <a:p>
            <a:pPr indent="0" marL="0">
              <a:buNone/>
            </a:pPr>
            <a:r>
              <a:rPr lang="en-US" sz="3480" b="1" dirty="0">
                <a:solidFill>
                  <a:srgbClr val="142028"/>
                </a:solidFill>
                <a:latin typeface="Cambria" pitchFamily="34" charset="0"/>
                <a:ea typeface="Cambria" pitchFamily="34" charset="-122"/>
                <a:cs typeface="Cambria" pitchFamily="34" charset="-120"/>
              </a:rPr>
              <a:t>Three drugs, three jobs</a:t>
            </a:r>
            <a:endParaRPr lang="en-US" sz="3480" dirty="0"/>
          </a:p>
        </p:txBody>
      </p:sp>
      <p:sp>
        <p:nvSpPr>
          <p:cNvPr id="4" name="Shape 2"/>
          <p:cNvSpPr/>
          <p:nvPr/>
        </p:nvSpPr>
        <p:spPr>
          <a:xfrm>
            <a:off x="1088136" y="1517904"/>
            <a:ext cx="3218688" cy="3639312"/>
          </a:xfrm>
          <a:prstGeom prst="roundRect">
            <a:avLst>
              <a:gd name="adj" fmla="val 3158"/>
            </a:avLst>
          </a:prstGeom>
          <a:solidFill>
            <a:srgbClr val="FBFAF7"/>
          </a:solidFill>
          <a:ln w="12700">
            <a:solidFill>
              <a:srgbClr val="BE5504"/>
            </a:solidFill>
            <a:prstDash val="solid"/>
          </a:ln>
        </p:spPr>
      </p:sp>
      <p:sp>
        <p:nvSpPr>
          <p:cNvPr id="5" name="TextBox 4"/>
          <p:cNvSpPr txBox="1"/>
          <p:nvPr/>
        </p:nvSpPr>
        <p:spPr>
          <a:xfrm>
            <a:off x="1307592" y="1645919"/>
            <a:ext cx="2779776" cy="3419856"/>
          </a:xfrm>
          <a:prstGeom prst="rect">
            <a:avLst/>
          </a:prstGeom>
          <a:noFill/>
        </p:spPr>
        <p:txBody>
          <a:bodyPr wrap="square" lIns="0" rIns="0" tIns="0" bIns="0" anchor="t">
            <a:spAutoFit/>
          </a:bodyPr>
          <a:lstStyle/>
          <a:p>
            <a:r>
              <a:rPr sz="1920" b="1">
                <a:solidFill>
                  <a:srgbClr val="142028"/>
                </a:solidFill>
                <a:latin typeface="Cambria"/>
              </a:rPr>
              <a:t>Albuterol</a:t>
            </a:r>
          </a:p>
          <a:p>
            <a:pPr>
              <a:spcBef>
                <a:spcPts val="100"/>
              </a:spcBef>
            </a:pPr>
            <a:r>
              <a:rPr sz="1080" b="1">
                <a:solidFill>
                  <a:srgbClr val="BE5504"/>
                </a:solidFill>
                <a:latin typeface="Calibri"/>
              </a:rPr>
              <a:t>BETA-2 AGONIST</a:t>
            </a:r>
          </a:p>
          <a:p>
            <a:pPr>
              <a:spcBef>
                <a:spcPts val="900"/>
              </a:spcBef>
            </a:pPr>
            <a:r>
              <a:rPr sz="1140" b="1">
                <a:solidFill>
                  <a:srgbClr val="142028"/>
                </a:solidFill>
                <a:latin typeface="Calibri"/>
              </a:rPr>
              <a:t>What it does</a:t>
            </a:r>
          </a:p>
          <a:p>
            <a:pPr>
              <a:spcBef>
                <a:spcPts val="100"/>
              </a:spcBef>
            </a:pPr>
            <a:r>
              <a:rPr sz="1140" b="0">
                <a:solidFill>
                  <a:srgbClr val="3A4955"/>
                </a:solidFill>
                <a:latin typeface="Calibri"/>
              </a:rPr>
              <a:t>Relaxes the smooth muscle that is squeezing the bronchi. It prefers beta-2 receptors, the main receptor in bronchial muscle.</a:t>
            </a:r>
          </a:p>
          <a:p>
            <a:pPr>
              <a:spcBef>
                <a:spcPts val="900"/>
              </a:spcBef>
            </a:pPr>
            <a:r>
              <a:rPr sz="1140" b="1">
                <a:solidFill>
                  <a:srgbClr val="142028"/>
                </a:solidFill>
                <a:latin typeface="Calibri"/>
              </a:rPr>
              <a:t>Who gets it</a:t>
            </a:r>
          </a:p>
          <a:p>
            <a:pPr>
              <a:spcBef>
                <a:spcPts val="100"/>
              </a:spcBef>
            </a:pPr>
            <a:r>
              <a:rPr sz="1140" b="0">
                <a:solidFill>
                  <a:srgbClr val="3A4955"/>
                </a:solidFill>
                <a:latin typeface="Calibri"/>
              </a:rPr>
              <a:t>Wheezing from bronchospasm: asthma, COPD. NASEMSO: 5 mg nebulized in distress, repeated as often as needed.</a:t>
            </a:r>
          </a:p>
          <a:p>
            <a:pPr>
              <a:spcBef>
                <a:spcPts val="900"/>
              </a:spcBef>
            </a:pPr>
            <a:r>
              <a:rPr sz="1140" b="1">
                <a:solidFill>
                  <a:srgbClr val="142028"/>
                </a:solidFill>
                <a:latin typeface="Calibri"/>
              </a:rPr>
              <a:t>What you see</a:t>
            </a:r>
          </a:p>
          <a:p>
            <a:pPr>
              <a:spcBef>
                <a:spcPts val="100"/>
              </a:spcBef>
            </a:pPr>
            <a:r>
              <a:rPr sz="1140" b="0">
                <a:solidFill>
                  <a:srgbClr val="3A4955"/>
                </a:solidFill>
                <a:latin typeface="Calibri"/>
              </a:rPr>
              <a:t>Most patients improve within 5 minutes, peak near 1 hour. Tremor and a faster pulse: some heart receptors are beta-2 too.</a:t>
            </a:r>
          </a:p>
        </p:txBody>
      </p:sp>
      <p:sp>
        <p:nvSpPr>
          <p:cNvPr id="4" name="Shape 2"/>
          <p:cNvSpPr/>
          <p:nvPr/>
        </p:nvSpPr>
        <p:spPr>
          <a:xfrm>
            <a:off x="4471416" y="1517904"/>
            <a:ext cx="3218688" cy="3639312"/>
          </a:xfrm>
          <a:prstGeom prst="roundRect">
            <a:avLst>
              <a:gd name="adj" fmla="val 3158"/>
            </a:avLst>
          </a:prstGeom>
          <a:solidFill>
            <a:srgbClr val="FBFAF7"/>
          </a:solidFill>
          <a:ln w="12700">
            <a:solidFill>
              <a:srgbClr val="BE5504"/>
            </a:solidFill>
            <a:prstDash val="solid"/>
          </a:ln>
        </p:spPr>
      </p:sp>
      <p:sp>
        <p:nvSpPr>
          <p:cNvPr id="6" name="TextBox 5"/>
          <p:cNvSpPr txBox="1"/>
          <p:nvPr/>
        </p:nvSpPr>
        <p:spPr>
          <a:xfrm>
            <a:off x="4690872" y="1645919"/>
            <a:ext cx="2779776" cy="3419856"/>
          </a:xfrm>
          <a:prstGeom prst="rect">
            <a:avLst/>
          </a:prstGeom>
          <a:noFill/>
        </p:spPr>
        <p:txBody>
          <a:bodyPr wrap="square" lIns="0" rIns="0" tIns="0" bIns="0" anchor="t">
            <a:spAutoFit/>
          </a:bodyPr>
          <a:lstStyle/>
          <a:p>
            <a:r>
              <a:rPr sz="1920" b="1">
                <a:solidFill>
                  <a:srgbClr val="142028"/>
                </a:solidFill>
                <a:latin typeface="Cambria"/>
              </a:rPr>
              <a:t>DuoNeb</a:t>
            </a:r>
          </a:p>
          <a:p>
            <a:pPr>
              <a:spcBef>
                <a:spcPts val="100"/>
              </a:spcBef>
            </a:pPr>
            <a:r>
              <a:rPr sz="1080" b="1">
                <a:solidFill>
                  <a:srgbClr val="BE5504"/>
                </a:solidFill>
                <a:latin typeface="Calibri"/>
              </a:rPr>
              <a:t>ALBUTEROL + IPRATROPIUM</a:t>
            </a:r>
          </a:p>
          <a:p>
            <a:pPr>
              <a:spcBef>
                <a:spcPts val="900"/>
              </a:spcBef>
            </a:pPr>
            <a:r>
              <a:rPr sz="1140" b="1">
                <a:solidFill>
                  <a:srgbClr val="142028"/>
                </a:solidFill>
                <a:latin typeface="Calibri"/>
              </a:rPr>
              <a:t>What it does</a:t>
            </a:r>
          </a:p>
          <a:p>
            <a:pPr>
              <a:spcBef>
                <a:spcPts val="100"/>
              </a:spcBef>
            </a:pPr>
            <a:r>
              <a:rPr sz="1140" b="0">
                <a:solidFill>
                  <a:srgbClr val="3A4955"/>
                </a:solidFill>
                <a:latin typeface="Calibri"/>
              </a:rPr>
              <a:t>Two routes to the same muscle. Albuterol relaxes it; ipratropium blocks acetylcholine, the vagus nerve’s signal to tighten.</a:t>
            </a:r>
          </a:p>
          <a:p>
            <a:pPr>
              <a:spcBef>
                <a:spcPts val="900"/>
              </a:spcBef>
            </a:pPr>
            <a:r>
              <a:rPr sz="1140" b="1">
                <a:solidFill>
                  <a:srgbClr val="142028"/>
                </a:solidFill>
                <a:latin typeface="Calibri"/>
              </a:rPr>
              <a:t>Who gets it</a:t>
            </a:r>
          </a:p>
          <a:p>
            <a:pPr>
              <a:spcBef>
                <a:spcPts val="100"/>
              </a:spcBef>
            </a:pPr>
            <a:r>
              <a:rPr sz="1140" b="0">
                <a:solidFill>
                  <a:srgbClr val="3A4955"/>
                </a:solidFill>
                <a:latin typeface="Calibri"/>
              </a:rPr>
              <a:t>Labeled for COPD. NASEMSO: ipratropium 0.5 mg with the albuterol for asthma or COPD, up to 3 doses. Not in bronchiolitis.</a:t>
            </a:r>
          </a:p>
          <a:p>
            <a:pPr>
              <a:spcBef>
                <a:spcPts val="900"/>
              </a:spcBef>
            </a:pPr>
            <a:r>
              <a:rPr sz="1140" b="1">
                <a:solidFill>
                  <a:srgbClr val="142028"/>
                </a:solidFill>
                <a:latin typeface="Calibri"/>
              </a:rPr>
              <a:t>What you see</a:t>
            </a:r>
          </a:p>
          <a:p>
            <a:pPr>
              <a:spcBef>
                <a:spcPts val="100"/>
              </a:spcBef>
            </a:pPr>
            <a:r>
              <a:rPr sz="1140" b="0">
                <a:solidFill>
                  <a:srgbClr val="3A4955"/>
                </a:solidFill>
                <a:latin typeface="Calibri"/>
              </a:rPr>
              <a:t>Starts as fast as albuterol and lasts longer, about 4 hours. One vial: 2.5 mg albuterol + 0.5 mg ipratropium. Not with an atropine allergy.</a:t>
            </a:r>
          </a:p>
        </p:txBody>
      </p:sp>
      <p:sp>
        <p:nvSpPr>
          <p:cNvPr id="4" name="Shape 2"/>
          <p:cNvSpPr/>
          <p:nvPr/>
        </p:nvSpPr>
        <p:spPr>
          <a:xfrm>
            <a:off x="7854696" y="1517904"/>
            <a:ext cx="3218688" cy="3639312"/>
          </a:xfrm>
          <a:prstGeom prst="roundRect">
            <a:avLst>
              <a:gd name="adj" fmla="val 3158"/>
            </a:avLst>
          </a:prstGeom>
          <a:solidFill>
            <a:srgbClr val="FBFAF7"/>
          </a:solidFill>
          <a:ln w="12700">
            <a:solidFill>
              <a:srgbClr val="BE5504"/>
            </a:solidFill>
            <a:prstDash val="solid"/>
          </a:ln>
        </p:spPr>
      </p:sp>
      <p:sp>
        <p:nvSpPr>
          <p:cNvPr id="7" name="TextBox 6"/>
          <p:cNvSpPr txBox="1"/>
          <p:nvPr/>
        </p:nvSpPr>
        <p:spPr>
          <a:xfrm>
            <a:off x="8074152" y="1645919"/>
            <a:ext cx="2779776" cy="3419856"/>
          </a:xfrm>
          <a:prstGeom prst="rect">
            <a:avLst/>
          </a:prstGeom>
          <a:noFill/>
        </p:spPr>
        <p:txBody>
          <a:bodyPr wrap="square" lIns="0" rIns="0" tIns="0" bIns="0" anchor="t">
            <a:spAutoFit/>
          </a:bodyPr>
          <a:lstStyle/>
          <a:p>
            <a:r>
              <a:rPr sz="1920" b="1">
                <a:solidFill>
                  <a:srgbClr val="142028"/>
                </a:solidFill>
                <a:latin typeface="Cambria"/>
              </a:rPr>
              <a:t>Nebulized epinephrine</a:t>
            </a:r>
          </a:p>
          <a:p>
            <a:pPr>
              <a:spcBef>
                <a:spcPts val="100"/>
              </a:spcBef>
            </a:pPr>
            <a:r>
              <a:rPr sz="1080" b="1">
                <a:solidFill>
                  <a:srgbClr val="BE5504"/>
                </a:solidFill>
                <a:latin typeface="Calibri"/>
              </a:rPr>
              <a:t>ALPHA + BETA AGONIST</a:t>
            </a:r>
          </a:p>
          <a:p>
            <a:pPr>
              <a:spcBef>
                <a:spcPts val="900"/>
              </a:spcBef>
            </a:pPr>
            <a:r>
              <a:rPr sz="1140" b="1">
                <a:solidFill>
                  <a:srgbClr val="142028"/>
                </a:solidFill>
                <a:latin typeface="Calibri"/>
              </a:rPr>
              <a:t>What it does</a:t>
            </a:r>
          </a:p>
          <a:p>
            <a:pPr>
              <a:spcBef>
                <a:spcPts val="100"/>
              </a:spcBef>
            </a:pPr>
            <a:r>
              <a:rPr sz="1140" b="0">
                <a:solidFill>
                  <a:srgbClr val="3A4955"/>
                </a:solidFill>
                <a:latin typeface="Calibri"/>
              </a:rPr>
              <a:t>Alpha tightens vessels and makes them less leaky, so a swollen airway lining shrinks. Beta relaxes bronchial muscle.</a:t>
            </a:r>
          </a:p>
          <a:p>
            <a:pPr>
              <a:spcBef>
                <a:spcPts val="900"/>
              </a:spcBef>
            </a:pPr>
            <a:r>
              <a:rPr sz="1140" b="1">
                <a:solidFill>
                  <a:srgbClr val="142028"/>
                </a:solidFill>
                <a:latin typeface="Calibri"/>
              </a:rPr>
              <a:t>Who gets it</a:t>
            </a:r>
          </a:p>
          <a:p>
            <a:pPr>
              <a:spcBef>
                <a:spcPts val="100"/>
              </a:spcBef>
            </a:pPr>
            <a:r>
              <a:rPr sz="1140" b="0">
                <a:solidFill>
                  <a:srgbClr val="3A4955"/>
                </a:solidFill>
                <a:latin typeface="Calibri"/>
              </a:rPr>
              <a:t>Stridor: croup at rest, anaphylaxis with stridor. Bronchiolitis when suction and oxygen fail. NASEMSO: 5 mg (5 mL of 1 mg/mL).</a:t>
            </a:r>
          </a:p>
          <a:p>
            <a:pPr>
              <a:spcBef>
                <a:spcPts val="900"/>
              </a:spcBef>
            </a:pPr>
            <a:r>
              <a:rPr sz="1140" b="1">
                <a:solidFill>
                  <a:srgbClr val="142028"/>
                </a:solidFill>
                <a:latin typeface="Calibri"/>
              </a:rPr>
              <a:t>What you see</a:t>
            </a:r>
          </a:p>
          <a:p>
            <a:pPr>
              <a:spcBef>
                <a:spcPts val="100"/>
              </a:spcBef>
            </a:pPr>
            <a:r>
              <a:rPr sz="1140" b="0">
                <a:solidFill>
                  <a:srgbClr val="3A4955"/>
                </a:solidFill>
                <a:latin typeface="Calibri"/>
              </a:rPr>
              <a:t>A faster pulse. In anaphylaxis it is an add-on, never a substitute for IM epi. NASEMSO: everyone who gets it goes to definitive care.</a:t>
            </a:r>
          </a:p>
        </p:txBody>
      </p:sp>
      <p:sp>
        <p:nvSpPr>
          <p:cNvPr id="15" name="Shape 13"/>
          <p:cNvSpPr/>
          <p:nvPr/>
        </p:nvSpPr>
        <p:spPr>
          <a:xfrm>
            <a:off x="1088136" y="5321808"/>
            <a:ext cx="9985248" cy="731520"/>
          </a:xfrm>
          <a:prstGeom prst="roundRect">
            <a:avLst>
              <a:gd name="adj" fmla="val 6667"/>
            </a:avLst>
          </a:prstGeom>
          <a:solidFill>
            <a:srgbClr val="0E1920"/>
          </a:solidFill>
          <a:ln w="12700">
            <a:solidFill>
              <a:srgbClr val="0E1920"/>
            </a:solidFill>
            <a:prstDash val="solid"/>
          </a:ln>
        </p:spPr>
      </p:sp>
      <p:sp>
        <p:nvSpPr>
          <p:cNvPr id="16" name="TextBox 15"/>
          <p:cNvSpPr txBox="1"/>
          <p:nvPr/>
        </p:nvSpPr>
        <p:spPr>
          <a:xfrm>
            <a:off x="1417320" y="5394960"/>
            <a:ext cx="9326880" cy="603504"/>
          </a:xfrm>
          <a:prstGeom prst="rect">
            <a:avLst/>
          </a:prstGeom>
          <a:noFill/>
        </p:spPr>
        <p:txBody>
          <a:bodyPr wrap="square" lIns="0" rIns="0" tIns="0" bIns="0" anchor="ctr">
            <a:spAutoFit/>
          </a:bodyPr>
          <a:lstStyle/>
          <a:p>
            <a:r>
              <a:rPr sz="1440" b="1">
                <a:solidFill>
                  <a:srgbClr val="FFFFFF"/>
                </a:solidFill>
                <a:latin typeface="Cambria"/>
              </a:rPr>
              <a:t>Any of the three runs through the inline T-piece while CPAP stays on. NASEMSO: “bronchodilators should be administered in line with NIV.” Then the same rule: neb on, look at the gauge, retitrate.</a:t>
            </a:r>
          </a:p>
        </p:txBody>
      </p:sp>
      <p:sp>
        <p:nvSpPr>
          <p:cNvPr id="17" name="TextBox 16"/>
          <p:cNvSpPr txBox="1"/>
          <p:nvPr/>
        </p:nvSpPr>
        <p:spPr>
          <a:xfrm>
            <a:off x="1124712" y="6126480"/>
            <a:ext cx="9912096" cy="329184"/>
          </a:xfrm>
          <a:prstGeom prst="rect">
            <a:avLst/>
          </a:prstGeom>
          <a:noFill/>
        </p:spPr>
        <p:txBody>
          <a:bodyPr wrap="square" lIns="0" rIns="0" tIns="0" bIns="0" anchor="t">
            <a:spAutoFit/>
          </a:bodyPr>
          <a:lstStyle/>
          <a:p>
            <a:r>
              <a:rPr sz="960" b="0">
                <a:solidFill>
                  <a:srgbClr val="3A4955"/>
                </a:solidFill>
                <a:latin typeface="Calibri"/>
              </a:rPr>
              <a:t>How they work: FDA labels on DailyMed — albuterol inhalation solution (Aurobindo), ipratropium/albuterol inhalation solution (Sun Pharma), Adrenalin (Par). Uses and doses: NASEMSO v3.0 pp. 152, 156, 191, 378, 382, 385.</a:t>
            </a:r>
          </a:p>
        </p:txBody>
      </p:sp>
      <p:sp>
        <p:nvSpPr>
          <p:cNvPr id="18" name="SlideNumber 41"/>
          <p:cNvSpPr txBox="1"/>
          <p:nvPr/>
        </p:nvSpPr>
        <p:spPr>
          <a:xfrm>
            <a:off x="11430000" y="6470000"/>
            <a:ext cx="560000" cy="260000"/>
          </a:xfrm>
          <a:prstGeom prst="rect">
            <a:avLst/>
          </a:prstGeom>
          <a:noFill/>
        </p:spPr>
        <p:txBody>
          <a:bodyPr wrap="none" lIns="0" rIns="0" tIns="0" bIns="0" anchor="ctr">
            <a:spAutoFit/>
          </a:bodyPr>
          <a:lstStyle/>
          <a:p>
            <a:pPr algn="r"/>
            <a:r>
              <a:rPr sz="1300" b="1">
                <a:solidFill>
                  <a:srgbClr val="142028"/>
                </a:solidFill>
                <a:latin typeface="Calibri"/>
              </a:rPr>
              <a:t>41</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name="Slide 38">
    <p:bg>
      <p:bgPr>
        <a:solidFill>
          <a:srgbClr val="FFFFFF"/>
        </a:solidFill>
      </p:bgPr>
    </p:bg>
    <p:spTree>
      <p:nvGrpSpPr>
        <p:cNvPr id="1" name=""/>
        <p:cNvGrpSpPr/>
        <p:nvPr/>
      </p:nvGrpSpPr>
      <p:grpSpPr>
        <a:xfrm>
          <a:off x="0" y="0"/>
          <a:ext cx="0" cy="0"/>
          <a:chOff x="0" y="0"/>
          <a:chExt cx="0" cy="0"/>
        </a:xfrm>
      </p:grpSpPr>
      <p:sp>
        <p:nvSpPr>
          <p:cNvPr id="2" name="Text 0"/>
          <p:cNvSpPr txBox="1"/>
          <p:nvPr/>
        </p:nvSpPr>
        <p:spPr>
          <a:xfrm>
            <a:off x="1033272" y="351130"/>
            <a:ext cx="9875520" cy="329184"/>
          </a:xfrm>
          <a:prstGeom prst="rect">
            <a:avLst/>
          </a:prstGeom>
          <a:noFill/>
          <a:ln/>
        </p:spPr>
        <p:txBody>
          <a:bodyPr wrap="square" rtlCol="0" anchor="ctr"/>
          <a:lstStyle/>
          <a:p>
            <a:pPr indent="0" marL="0">
              <a:buNone/>
            </a:pPr>
            <a:r>
              <a:rPr lang="en-US" sz="1320" b="1" spc="240" kern="0" dirty="0">
                <a:solidFill>
                  <a:srgbClr val="BE5504"/>
                </a:solidFill>
                <a:latin typeface="Calibri" pitchFamily="34" charset="0"/>
                <a:ea typeface="Calibri" pitchFamily="34" charset="-122"/>
                <a:cs typeface="Calibri" pitchFamily="34" charset="-120"/>
              </a:rPr>
              <a:t>THE TRADE</a:t>
            </a:r>
            <a:endParaRPr lang="en-US" sz="1320" dirty="0"/>
          </a:p>
        </p:txBody>
      </p:sp>
      <p:sp>
        <p:nvSpPr>
          <p:cNvPr id="3" name="Text 1"/>
          <p:cNvSpPr txBox="1"/>
          <p:nvPr/>
        </p:nvSpPr>
        <p:spPr>
          <a:xfrm>
            <a:off x="1033272" y="680314"/>
            <a:ext cx="9875520" cy="790042"/>
          </a:xfrm>
          <a:prstGeom prst="rect">
            <a:avLst/>
          </a:prstGeom>
          <a:noFill/>
          <a:ln/>
        </p:spPr>
        <p:txBody>
          <a:bodyPr wrap="square" rtlCol="0" anchor="ctr"/>
          <a:lstStyle/>
          <a:p>
            <a:pPr indent="0" marL="0">
              <a:buNone/>
            </a:pPr>
            <a:r>
              <a:rPr lang="en-US" sz="3480" b="1" dirty="0">
                <a:solidFill>
                  <a:srgbClr val="142028"/>
                </a:solidFill>
                <a:latin typeface="Cambria" pitchFamily="34" charset="0"/>
                <a:ea typeface="Cambria" pitchFamily="34" charset="-122"/>
                <a:cs typeface="Cambria" pitchFamily="34" charset="-120"/>
              </a:rPr>
              <a:t>EtCO2 — which one and when</a:t>
            </a:r>
            <a:endParaRPr lang="en-US" sz="3480" dirty="0"/>
          </a:p>
        </p:txBody>
      </p:sp>
      <p:sp>
        <p:nvSpPr>
          <p:cNvPr id="4" name="Shape 2"/>
          <p:cNvSpPr/>
          <p:nvPr/>
        </p:nvSpPr>
        <p:spPr>
          <a:xfrm>
            <a:off x="1088136" y="1536192"/>
            <a:ext cx="4828032" cy="3511296"/>
          </a:xfrm>
          <a:prstGeom prst="roundRect">
            <a:avLst>
              <a:gd name="adj" fmla="val 1875"/>
            </a:avLst>
          </a:prstGeom>
          <a:solidFill>
            <a:srgbClr val="FBFAF7"/>
          </a:solidFill>
          <a:ln w="12700">
            <a:solidFill>
              <a:srgbClr val="F1ECE3"/>
            </a:solidFill>
            <a:prstDash val="solid"/>
          </a:ln>
        </p:spPr>
      </p:sp>
      <p:sp>
        <p:nvSpPr>
          <p:cNvPr id="5" name="Text 3"/>
          <p:cNvSpPr txBox="1"/>
          <p:nvPr/>
        </p:nvSpPr>
        <p:spPr>
          <a:xfrm>
            <a:off x="1362456" y="1645920"/>
            <a:ext cx="4279392" cy="384048"/>
          </a:xfrm>
          <a:prstGeom prst="rect">
            <a:avLst/>
          </a:prstGeom>
          <a:noFill/>
          <a:ln/>
        </p:spPr>
        <p:txBody>
          <a:bodyPr wrap="square" lIns="0" tIns="0" rIns="0" bIns="0" rtlCol="0" anchor="ctr"/>
          <a:lstStyle/>
          <a:p>
            <a:pPr indent="0" marL="0">
              <a:buNone/>
            </a:pPr>
            <a:r>
              <a:rPr lang="en-US" sz="2040" b="1" dirty="0">
                <a:solidFill>
                  <a:srgbClr val="142028"/>
                </a:solidFill>
                <a:latin typeface="Cambria" pitchFamily="34" charset="0"/>
                <a:ea typeface="Cambria" pitchFamily="34" charset="-122"/>
                <a:cs typeface="Cambria" pitchFamily="34" charset="-120"/>
              </a:rPr>
              <a:t>Inline T-piece</a:t>
            </a:r>
            <a:endParaRPr lang="en-US" sz="2040" dirty="0"/>
          </a:p>
        </p:txBody>
      </p:sp>
      <p:sp>
        <p:nvSpPr>
          <p:cNvPr id="6" name="Text 4"/>
          <p:cNvSpPr txBox="1"/>
          <p:nvPr/>
        </p:nvSpPr>
        <p:spPr>
          <a:xfrm>
            <a:off x="1362456" y="2062886"/>
            <a:ext cx="4279392" cy="307238"/>
          </a:xfrm>
          <a:prstGeom prst="rect">
            <a:avLst/>
          </a:prstGeom>
          <a:noFill/>
          <a:ln/>
        </p:spPr>
        <p:txBody>
          <a:bodyPr wrap="square" lIns="0" tIns="0" rIns="0" bIns="0" rtlCol="0" anchor="ctr"/>
          <a:lstStyle/>
          <a:p>
            <a:pPr indent="0" marL="0">
              <a:buNone/>
            </a:pPr>
            <a:r>
              <a:rPr lang="en-US" sz="1380" dirty="0">
                <a:solidFill>
                  <a:srgbClr val="3A4955"/>
                </a:solidFill>
                <a:latin typeface="Calibri" pitchFamily="34" charset="0"/>
                <a:ea typeface="Calibri" pitchFamily="34" charset="-122"/>
                <a:cs typeface="Calibri" pitchFamily="34" charset="-120"/>
              </a:rPr>
              <a:t>Mercury's own labeling:</a:t>
            </a:r>
            <a:endParaRPr lang="en-US" sz="1380" dirty="0"/>
          </a:p>
        </p:txBody>
      </p:sp>
      <p:sp>
        <p:nvSpPr>
          <p:cNvPr id="7" name="Text 5"/>
          <p:cNvSpPr txBox="1"/>
          <p:nvPr/>
        </p:nvSpPr>
        <p:spPr>
          <a:xfrm>
            <a:off x="1362456" y="2370125"/>
            <a:ext cx="4279392" cy="914400"/>
          </a:xfrm>
          <a:prstGeom prst="rect">
            <a:avLst/>
          </a:prstGeom>
          <a:noFill/>
          <a:ln/>
        </p:spPr>
        <p:txBody>
          <a:bodyPr wrap="square" lIns="0" tIns="0" rIns="0" bIns="0" rtlCol="0" anchor="ctr"/>
          <a:lstStyle/>
          <a:p>
            <a:pPr indent="0" marL="0">
              <a:buNone/>
            </a:pPr>
            <a:r>
              <a:rPr lang="en-US" sz="1380" i="1" dirty="0">
                <a:solidFill>
                  <a:srgbClr val="8A2424"/>
                </a:solidFill>
                <a:latin typeface="Calibri" pitchFamily="34" charset="0"/>
                <a:ea typeface="Calibri" pitchFamily="34" charset="-122"/>
                <a:cs typeface="Calibri" pitchFamily="34" charset="-120"/>
              </a:rPr>
              <a:t>"For apnea alarm triggering only. If used for capnometry or capnography, numeric value or wave form may be attenuated. Do not use as a diagnostic tool."</a:t>
            </a:r>
            <a:endParaRPr lang="en-US" sz="1380" dirty="0"/>
          </a:p>
        </p:txBody>
      </p:sp>
      <p:sp>
        <p:nvSpPr>
          <p:cNvPr id="8" name="Text 6"/>
          <p:cNvSpPr txBox="1"/>
          <p:nvPr/>
        </p:nvSpPr>
        <p:spPr>
          <a:xfrm>
            <a:off x="1362456" y="3310128"/>
            <a:ext cx="4279392" cy="365760"/>
          </a:xfrm>
          <a:prstGeom prst="rect">
            <a:avLst/>
          </a:prstGeom>
          <a:noFill/>
          <a:ln/>
        </p:spPr>
        <p:txBody>
          <a:bodyPr wrap="square" lIns="0" tIns="0" rIns="0" bIns="0" rtlCol="0" anchor="ctr"/>
          <a:lstStyle/>
          <a:p>
            <a:pPr indent="0" marL="0">
              <a:buNone/>
            </a:pPr>
            <a:r>
              <a:rPr lang="en-US" sz="1500" b="1" dirty="0">
                <a:solidFill>
                  <a:srgbClr val="BE5504"/>
                </a:solidFill>
                <a:latin typeface="Calibri" pitchFamily="34" charset="0"/>
                <a:ea typeface="Calibri" pitchFamily="34" charset="-122"/>
                <a:cs typeface="Calibri" pitchFamily="34" charset="-120"/>
              </a:rPr>
              <a:t>Use it for: apnea detection and respiratory rate.</a:t>
            </a:r>
            <a:endParaRPr lang="en-US" sz="1500" dirty="0"/>
          </a:p>
        </p:txBody>
      </p:sp>
      <p:sp>
        <p:nvSpPr>
          <p:cNvPr id="9" name="Text 7"/>
          <p:cNvSpPr txBox="1"/>
          <p:nvPr/>
        </p:nvSpPr>
        <p:spPr>
          <a:xfrm>
            <a:off x="1362456" y="3694176"/>
            <a:ext cx="4279392" cy="731520"/>
          </a:xfrm>
          <a:prstGeom prst="rect">
            <a:avLst/>
          </a:prstGeom>
          <a:noFill/>
          <a:ln/>
        </p:spPr>
        <p:txBody>
          <a:bodyPr wrap="square" lIns="0" tIns="0" rIns="0" bIns="0" rtlCol="0" anchor="t"/>
          <a:lstStyle/>
          <a:p>
            <a:pPr indent="0" marL="0">
              <a:buNone/>
            </a:pPr>
            <a:r>
              <a:rPr lang="en-US" sz="1440" b="1" dirty="0">
                <a:solidFill>
                  <a:srgbClr val="8A2424"/>
                </a:solidFill>
                <a:latin typeface="Calibri" pitchFamily="34" charset="0"/>
                <a:ea typeface="Calibri" pitchFamily="34" charset="-122"/>
                <a:cs typeface="Calibri" pitchFamily="34" charset="-120"/>
              </a:rPr>
              <a:t>No morphology calls off a tee — no shark-fin, no plateau shape. And the number is not handed across as a hospital value.</a:t>
            </a:r>
            <a:endParaRPr lang="en-US" sz="1440" dirty="0"/>
          </a:p>
        </p:txBody>
      </p:sp>
      <p:sp>
        <p:nvSpPr>
          <p:cNvPr id="10" name="Text 8"/>
          <p:cNvSpPr txBox="1"/>
          <p:nvPr/>
        </p:nvSpPr>
        <p:spPr>
          <a:xfrm>
            <a:off x="1362456" y="4462272"/>
            <a:ext cx="4279392" cy="512064"/>
          </a:xfrm>
          <a:prstGeom prst="rect">
            <a:avLst/>
          </a:prstGeom>
          <a:noFill/>
          <a:ln/>
        </p:spPr>
        <p:txBody>
          <a:bodyPr wrap="square" lIns="0" tIns="0" rIns="0" bIns="0" rtlCol="0" anchor="ctr"/>
          <a:lstStyle/>
          <a:p>
            <a:pPr indent="0" marL="0">
              <a:buNone/>
            </a:pPr>
            <a:r>
              <a:rPr lang="en-US" sz="1320" i="1" dirty="0">
                <a:solidFill>
                  <a:srgbClr val="3A4955"/>
                </a:solidFill>
                <a:latin typeface="Calibri" pitchFamily="34" charset="0"/>
                <a:ea typeface="Calibri" pitchFamily="34" charset="-122"/>
                <a:cs typeface="Calibri" pitchFamily="34" charset="-120"/>
              </a:rPr>
              <a:t>But: this device has NO alarms. A tee turns a silent device into one that tells you they stopped breathing.</a:t>
            </a:r>
            <a:endParaRPr lang="en-US" sz="1320" dirty="0"/>
          </a:p>
        </p:txBody>
      </p:sp>
      <p:sp>
        <p:nvSpPr>
          <p:cNvPr id="11" name="Shape 9"/>
          <p:cNvSpPr/>
          <p:nvPr/>
        </p:nvSpPr>
        <p:spPr>
          <a:xfrm>
            <a:off x="6245352" y="1536192"/>
            <a:ext cx="4828032" cy="3511296"/>
          </a:xfrm>
          <a:prstGeom prst="roundRect">
            <a:avLst>
              <a:gd name="adj" fmla="val 1875"/>
            </a:avLst>
          </a:prstGeom>
          <a:solidFill>
            <a:srgbClr val="FBFAF7"/>
          </a:solidFill>
          <a:ln w="12700">
            <a:solidFill>
              <a:srgbClr val="F1ECE3"/>
            </a:solidFill>
            <a:prstDash val="solid"/>
          </a:ln>
        </p:spPr>
      </p:sp>
      <p:sp>
        <p:nvSpPr>
          <p:cNvPr id="12" name="Text 10"/>
          <p:cNvSpPr txBox="1"/>
          <p:nvPr/>
        </p:nvSpPr>
        <p:spPr>
          <a:xfrm>
            <a:off x="6519672" y="1645920"/>
            <a:ext cx="4279392" cy="384048"/>
          </a:xfrm>
          <a:prstGeom prst="rect">
            <a:avLst/>
          </a:prstGeom>
          <a:noFill/>
          <a:ln/>
        </p:spPr>
        <p:txBody>
          <a:bodyPr wrap="square" lIns="0" tIns="0" rIns="0" bIns="0" rtlCol="0" anchor="ctr"/>
          <a:lstStyle/>
          <a:p>
            <a:pPr indent="0" marL="0">
              <a:buNone/>
            </a:pPr>
            <a:r>
              <a:rPr lang="en-US" sz="2040" b="1" dirty="0">
                <a:solidFill>
                  <a:srgbClr val="142028"/>
                </a:solidFill>
                <a:latin typeface="Cambria" pitchFamily="34" charset="0"/>
                <a:ea typeface="Cambria" pitchFamily="34" charset="-122"/>
                <a:cs typeface="Cambria" pitchFamily="34" charset="-120"/>
              </a:rPr>
              <a:t>Nasal cannula under the mask</a:t>
            </a:r>
            <a:endParaRPr lang="en-US" sz="2040" dirty="0"/>
          </a:p>
        </p:txBody>
      </p:sp>
      <p:sp>
        <p:nvSpPr>
          <p:cNvPr id="13" name="Text 11"/>
          <p:cNvSpPr txBox="1"/>
          <p:nvPr/>
        </p:nvSpPr>
        <p:spPr>
          <a:xfrm>
            <a:off x="6519672" y="2062886"/>
            <a:ext cx="4279392" cy="658368"/>
          </a:xfrm>
          <a:prstGeom prst="rect">
            <a:avLst/>
          </a:prstGeom>
          <a:noFill/>
          <a:ln/>
        </p:spPr>
        <p:txBody>
          <a:bodyPr wrap="square" lIns="0" tIns="0" rIns="0" bIns="0" rtlCol="0" anchor="ctr"/>
          <a:lstStyle/>
          <a:p>
            <a:pPr indent="0" marL="0">
              <a:buNone/>
            </a:pPr>
            <a:r>
              <a:rPr lang="en-US" sz="1380" i="1" dirty="0">
                <a:solidFill>
                  <a:srgbClr val="142028"/>
                </a:solidFill>
                <a:latin typeface="Calibri" pitchFamily="34" charset="0"/>
                <a:ea typeface="Calibri" pitchFamily="34" charset="-122"/>
                <a:cs typeface="Calibri" pitchFamily="34" charset="-120"/>
              </a:rPr>
              <a:t>Mercury: "for the most accurate reading use an EtCO2 cannula under the mask."</a:t>
            </a:r>
            <a:endParaRPr lang="en-US" sz="1380" dirty="0"/>
          </a:p>
        </p:txBody>
      </p:sp>
      <p:sp>
        <p:nvSpPr>
          <p:cNvPr id="14" name="Text 12"/>
          <p:cNvSpPr txBox="1"/>
          <p:nvPr/>
        </p:nvSpPr>
        <p:spPr>
          <a:xfrm>
            <a:off x="6519672" y="2743200"/>
            <a:ext cx="4279392" cy="384048"/>
          </a:xfrm>
          <a:prstGeom prst="rect">
            <a:avLst/>
          </a:prstGeom>
          <a:noFill/>
          <a:ln/>
        </p:spPr>
        <p:txBody>
          <a:bodyPr wrap="square" lIns="0" tIns="0" rIns="0" bIns="0" rtlCol="0" anchor="ctr"/>
          <a:lstStyle/>
          <a:p>
            <a:pPr indent="0" marL="0">
              <a:buNone/>
            </a:pPr>
            <a:r>
              <a:rPr lang="en-US" sz="1500" dirty="0">
                <a:solidFill>
                  <a:srgbClr val="3A4955"/>
                </a:solidFill>
                <a:latin typeface="Calibri" pitchFamily="34" charset="0"/>
                <a:ea typeface="Calibri" pitchFamily="34" charset="-122"/>
                <a:cs typeface="Calibri" pitchFamily="34" charset="-120"/>
              </a:rPr>
              <a:t>Samples closer to the source, before dilution.</a:t>
            </a:r>
            <a:endParaRPr lang="en-US" sz="1500" dirty="0"/>
          </a:p>
        </p:txBody>
      </p:sp>
      <p:sp>
        <p:nvSpPr>
          <p:cNvPr id="15" name="Text 13"/>
          <p:cNvSpPr txBox="1"/>
          <p:nvPr/>
        </p:nvSpPr>
        <p:spPr>
          <a:xfrm>
            <a:off x="6519672" y="3160166"/>
            <a:ext cx="4279392" cy="658368"/>
          </a:xfrm>
          <a:prstGeom prst="rect">
            <a:avLst/>
          </a:prstGeom>
          <a:noFill/>
          <a:ln/>
        </p:spPr>
        <p:txBody>
          <a:bodyPr wrap="square" lIns="0" tIns="0" rIns="0" bIns="0" rtlCol="0" anchor="ctr"/>
          <a:lstStyle/>
          <a:p>
            <a:pPr indent="0" marL="0">
              <a:buNone/>
            </a:pPr>
            <a:r>
              <a:rPr lang="en-US" sz="1440" b="1" dirty="0">
                <a:solidFill>
                  <a:srgbClr val="8A2424"/>
                </a:solidFill>
                <a:latin typeface="Calibri" pitchFamily="34" charset="0"/>
                <a:ea typeface="Calibri" pitchFamily="34" charset="-122"/>
                <a:cs typeface="Calibri" pitchFamily="34" charset="-120"/>
              </a:rPr>
              <a:t>Costs you seal — you are running a tube under the thing generating your therapy.</a:t>
            </a:r>
            <a:endParaRPr lang="en-US" sz="1440" dirty="0"/>
          </a:p>
        </p:txBody>
      </p:sp>
      <p:sp>
        <p:nvSpPr>
          <p:cNvPr id="16" name="Text 14"/>
          <p:cNvSpPr txBox="1"/>
          <p:nvPr/>
        </p:nvSpPr>
        <p:spPr>
          <a:xfrm>
            <a:off x="6519672" y="3862426"/>
            <a:ext cx="4279392" cy="822960"/>
          </a:xfrm>
          <a:prstGeom prst="rect">
            <a:avLst/>
          </a:prstGeom>
          <a:noFill/>
          <a:ln/>
        </p:spPr>
        <p:txBody>
          <a:bodyPr wrap="square" lIns="0" tIns="0" rIns="0" bIns="0" rtlCol="0" anchor="ctr"/>
          <a:lstStyle/>
          <a:p>
            <a:pPr indent="0" marL="0">
              <a:buNone/>
            </a:pPr>
            <a:r>
              <a:rPr lang="en-US" sz="1440" dirty="0">
                <a:solidFill>
                  <a:srgbClr val="142028"/>
                </a:solidFill>
                <a:latin typeface="Calibri" pitchFamily="34" charset="0"/>
                <a:ea typeface="Calibri" pitchFamily="34" charset="-122"/>
                <a:cs typeface="Calibri" pitchFamily="34" charset="-120"/>
              </a:rPr>
              <a:t>Accept the trade when the number will change what you do — suspected hypercapnic COPD, or an escalation decision.</a:t>
            </a:r>
            <a:endParaRPr lang="en-US" sz="1440" dirty="0"/>
          </a:p>
        </p:txBody>
      </p:sp>
      <p:sp>
        <p:nvSpPr>
          <p:cNvPr id="17" name="Text 15"/>
          <p:cNvSpPr txBox="1"/>
          <p:nvPr/>
        </p:nvSpPr>
        <p:spPr>
          <a:xfrm>
            <a:off x="6519672" y="4663440"/>
            <a:ext cx="4279392" cy="384048"/>
          </a:xfrm>
          <a:prstGeom prst="rect">
            <a:avLst/>
          </a:prstGeom>
          <a:noFill/>
          <a:ln/>
        </p:spPr>
        <p:txBody>
          <a:bodyPr wrap="square" lIns="0" tIns="0" rIns="0" bIns="0" rtlCol="0" anchor="ctr"/>
          <a:lstStyle/>
          <a:p>
            <a:pPr indent="0" marL="0">
              <a:buNone/>
            </a:pPr>
            <a:r>
              <a:rPr lang="en-US" sz="1380" i="1" dirty="0">
                <a:solidFill>
                  <a:srgbClr val="3A4955"/>
                </a:solidFill>
                <a:latin typeface="Calibri" pitchFamily="34" charset="0"/>
                <a:ea typeface="Calibri" pitchFamily="34" charset="-122"/>
                <a:cs typeface="Calibri" pitchFamily="34" charset="-120"/>
              </a:rPr>
              <a:t>Not for routine monitoring on a patient doing well.</a:t>
            </a:r>
            <a:endParaRPr lang="en-US" sz="1380" dirty="0"/>
          </a:p>
        </p:txBody>
      </p:sp>
      <p:sp>
        <p:nvSpPr>
          <p:cNvPr id="18" name="Shape 16"/>
          <p:cNvSpPr/>
          <p:nvPr/>
        </p:nvSpPr>
        <p:spPr>
          <a:xfrm>
            <a:off x="1088136" y="5244998"/>
            <a:ext cx="9985248" cy="1152144"/>
          </a:xfrm>
          <a:prstGeom prst="roundRect">
            <a:avLst>
              <a:gd name="adj" fmla="val 5714"/>
            </a:avLst>
          </a:prstGeom>
          <a:solidFill>
            <a:srgbClr val="0E1920"/>
          </a:solidFill>
          <a:ln w="12700">
            <a:solidFill>
              <a:srgbClr val="0E1920"/>
            </a:solidFill>
            <a:prstDash val="solid"/>
          </a:ln>
        </p:spPr>
      </p:sp>
      <p:sp>
        <p:nvSpPr>
          <p:cNvPr id="19" name="Text 17"/>
          <p:cNvSpPr txBox="1"/>
          <p:nvPr/>
        </p:nvSpPr>
        <p:spPr>
          <a:xfrm>
            <a:off x="1417320" y="5332781"/>
            <a:ext cx="9326880" cy="307238"/>
          </a:xfrm>
          <a:prstGeom prst="rect">
            <a:avLst/>
          </a:prstGeom>
          <a:noFill/>
          <a:ln/>
        </p:spPr>
        <p:txBody>
          <a:bodyPr wrap="square" lIns="0" tIns="0" rIns="0" bIns="0" rtlCol="0" anchor="ctr"/>
          <a:lstStyle/>
          <a:p>
            <a:pPr indent="0" marL="0">
              <a:buNone/>
            </a:pPr>
            <a:r>
              <a:rPr lang="en-US" sz="1500" b="1" dirty="0">
                <a:solidFill>
                  <a:srgbClr val="D8762E"/>
                </a:solidFill>
                <a:latin typeface="Calibri" pitchFamily="34" charset="0"/>
                <a:ea typeface="Calibri" pitchFamily="34" charset="-122"/>
                <a:cs typeface="Calibri" pitchFamily="34" charset="-120"/>
              </a:rPr>
              <a:t>Why the number is diluted</a:t>
            </a:r>
            <a:endParaRPr lang="en-US" sz="1500" dirty="0"/>
          </a:p>
        </p:txBody>
      </p:sp>
      <p:sp>
        <p:nvSpPr>
          <p:cNvPr id="20" name="Text 18"/>
          <p:cNvSpPr txBox="1"/>
          <p:nvPr/>
        </p:nvSpPr>
        <p:spPr>
          <a:xfrm>
            <a:off x="1417320" y="5640019"/>
            <a:ext cx="9326880" cy="680314"/>
          </a:xfrm>
          <a:prstGeom prst="rect">
            <a:avLst/>
          </a:prstGeom>
          <a:noFill/>
          <a:ln/>
        </p:spPr>
        <p:txBody>
          <a:bodyPr wrap="square" lIns="0" tIns="0" rIns="0" bIns="0" rtlCol="0" anchor="ctr"/>
          <a:lstStyle/>
          <a:p>
            <a:pPr indent="0" marL="0">
              <a:buNone/>
            </a:pPr>
            <a:r>
              <a:rPr lang="en-US" sz="1440" dirty="0">
                <a:solidFill>
                  <a:srgbClr val="FFFFFF"/>
                </a:solidFill>
                <a:latin typeface="Calibri" pitchFamily="34" charset="0"/>
                <a:ea typeface="Calibri" pitchFamily="34" charset="-122"/>
                <a:cs typeface="Calibri" pitchFamily="34" charset="-120"/>
              </a:rPr>
              <a:t>Peak flow through this device is 71.5 to 115 LPM. A few hundred millilitres of exhaled breath is dumped into a stream moving at up to 115 litres a minute. The sample is overwhelmingly fresh gas — which is exactly why RATE survives and the NUMBER does not.</a:t>
            </a:r>
            <a:endParaRPr lang="en-US" sz="1440" dirty="0"/>
          </a:p>
        </p:txBody>
      </p:sp>
      <p:sp>
        <p:nvSpPr>
          <p:cNvPr id="21" name="SlideNumber 42"/>
          <p:cNvSpPr txBox="1"/>
          <p:nvPr/>
        </p:nvSpPr>
        <p:spPr>
          <a:xfrm>
            <a:off x="11430000" y="6470000"/>
            <a:ext cx="560000" cy="260000"/>
          </a:xfrm>
          <a:prstGeom prst="rect">
            <a:avLst/>
          </a:prstGeom>
          <a:noFill/>
        </p:spPr>
        <p:txBody>
          <a:bodyPr wrap="none" lIns="0" rIns="0" tIns="0" bIns="0" anchor="ctr">
            <a:spAutoFit/>
          </a:bodyPr>
          <a:lstStyle/>
          <a:p>
            <a:pPr algn="r"/>
            <a:r>
              <a:rPr sz="1300" b="1">
                <a:solidFill>
                  <a:srgbClr val="142028"/>
                </a:solidFill>
                <a:latin typeface="Calibri"/>
              </a:rPr>
              <a:t>42</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name="Slide 39">
    <p:bg>
      <p:bgPr>
        <a:solidFill>
          <a:srgbClr val="0E1920"/>
        </a:solidFill>
      </p:bgPr>
    </p:bg>
    <p:spTree>
      <p:nvGrpSpPr>
        <p:cNvPr id="1" name=""/>
        <p:cNvGrpSpPr/>
        <p:nvPr/>
      </p:nvGrpSpPr>
      <p:grpSpPr>
        <a:xfrm>
          <a:off x="0" y="0"/>
          <a:ext cx="0" cy="0"/>
          <a:chOff x="0" y="0"/>
          <a:chExt cx="0" cy="0"/>
        </a:xfrm>
      </p:grpSpPr>
      <p:sp>
        <p:nvSpPr>
          <p:cNvPr id="2" name="Shape 0"/>
          <p:cNvSpPr/>
          <p:nvPr/>
        </p:nvSpPr>
        <p:spPr>
          <a:xfrm>
            <a:off x="9811512" y="4773168"/>
            <a:ext cx="1645920" cy="1645920"/>
          </a:xfrm>
          <a:prstGeom prst="ellipse">
            <a:avLst/>
          </a:prstGeom>
          <a:solidFill>
            <a:srgbClr val="BE5504"/>
          </a:solidFill>
          <a:ln w="12700">
            <a:solidFill>
              <a:srgbClr val="BE5504"/>
            </a:solidFill>
            <a:prstDash val="solid"/>
          </a:ln>
        </p:spPr>
      </p:sp>
      <p:sp>
        <p:nvSpPr>
          <p:cNvPr id="3" name="Shape 1"/>
          <p:cNvSpPr/>
          <p:nvPr/>
        </p:nvSpPr>
        <p:spPr>
          <a:xfrm>
            <a:off x="10634472" y="5596128"/>
            <a:ext cx="822960" cy="822960"/>
          </a:xfrm>
          <a:prstGeom prst="ellipse">
            <a:avLst/>
          </a:prstGeom>
          <a:solidFill>
            <a:srgbClr val="D8762E"/>
          </a:solidFill>
          <a:ln w="12700">
            <a:solidFill>
              <a:srgbClr val="D8762E"/>
            </a:solidFill>
            <a:prstDash val="solid"/>
          </a:ln>
        </p:spPr>
      </p:sp>
      <p:sp>
        <p:nvSpPr>
          <p:cNvPr id="4" name="Text 2"/>
          <p:cNvSpPr txBox="1"/>
          <p:nvPr/>
        </p:nvSpPr>
        <p:spPr>
          <a:xfrm>
            <a:off x="1197864" y="1920240"/>
            <a:ext cx="8778240" cy="438912"/>
          </a:xfrm>
          <a:prstGeom prst="rect">
            <a:avLst/>
          </a:prstGeom>
          <a:noFill/>
          <a:ln/>
        </p:spPr>
        <p:txBody>
          <a:bodyPr wrap="square" rtlCol="0" anchor="ctr"/>
          <a:lstStyle/>
          <a:p>
            <a:pPr indent="0" marL="0">
              <a:buNone/>
            </a:pPr>
            <a:r>
              <a:rPr lang="en-US" sz="1680" b="1" spc="360" kern="0" dirty="0">
                <a:solidFill>
                  <a:srgbClr val="D8762E"/>
                </a:solidFill>
                <a:latin typeface="Calibri" pitchFamily="34" charset="0"/>
                <a:ea typeface="Calibri" pitchFamily="34" charset="-122"/>
                <a:cs typeface="Calibri" pitchFamily="34" charset="-120"/>
              </a:rPr>
              <a:t>SECTION TEN</a:t>
            </a:r>
            <a:endParaRPr lang="en-US" sz="1680" dirty="0"/>
          </a:p>
        </p:txBody>
      </p:sp>
      <p:sp>
        <p:nvSpPr>
          <p:cNvPr id="5" name="Text 3"/>
          <p:cNvSpPr txBox="1"/>
          <p:nvPr/>
        </p:nvSpPr>
        <p:spPr>
          <a:xfrm>
            <a:off x="1197864" y="2414016"/>
            <a:ext cx="9436608" cy="1645920"/>
          </a:xfrm>
          <a:prstGeom prst="rect">
            <a:avLst/>
          </a:prstGeom>
          <a:noFill/>
          <a:ln/>
        </p:spPr>
        <p:txBody>
          <a:bodyPr wrap="square" rtlCol="0" anchor="ctr"/>
          <a:lstStyle/>
          <a:p>
            <a:pPr indent="0" marL="0">
              <a:buNone/>
            </a:pPr>
            <a:r>
              <a:rPr lang="en-US" sz="4800" b="1" dirty="0">
                <a:solidFill>
                  <a:srgbClr val="FFFFFF"/>
                </a:solidFill>
                <a:latin typeface="Cambria" pitchFamily="34" charset="0"/>
                <a:ea typeface="Cambria" pitchFamily="34" charset="-122"/>
                <a:cs typeface="Cambria" pitchFamily="34" charset="-120"/>
              </a:rPr>
              <a:t>Short-handed: what comes first</a:t>
            </a:r>
            <a:endParaRPr lang="en-US" sz="4800" dirty="0"/>
          </a:p>
        </p:txBody>
      </p:sp>
      <p:sp>
        <p:nvSpPr>
          <p:cNvPr id="6" name="Text 4"/>
          <p:cNvSpPr txBox="1"/>
          <p:nvPr/>
        </p:nvSpPr>
        <p:spPr>
          <a:xfrm>
            <a:off x="1197864" y="4114800"/>
            <a:ext cx="8997696" cy="987552"/>
          </a:xfrm>
          <a:prstGeom prst="rect">
            <a:avLst/>
          </a:prstGeom>
          <a:noFill/>
          <a:ln/>
        </p:spPr>
        <p:txBody>
          <a:bodyPr wrap="square" rtlCol="0" anchor="ctr"/>
          <a:lstStyle/>
          <a:p>
            <a:pPr indent="0" marL="0">
              <a:buNone/>
            </a:pPr>
            <a:r>
              <a:rPr lang="en-US" sz="1920" dirty="0">
                <a:solidFill>
                  <a:srgbClr val="C8BFB1"/>
                </a:solidFill>
                <a:latin typeface="Calibri" pitchFamily="34" charset="0"/>
                <a:ea typeface="Calibri" pitchFamily="34" charset="-122"/>
                <a:cs typeface="Calibri" pitchFamily="34" charset="-120"/>
              </a:rPr>
              <a:t>Two providers cannot do every task at once. Decide now what you protect and what can wait.</a:t>
            </a:r>
            <a:endParaRPr lang="en-US" sz="1920" dirty="0"/>
          </a:p>
        </p:txBody>
      </p:sp>
      <p:sp>
        <p:nvSpPr>
          <p:cNvPr id="7" name="SlideNumber 43"/>
          <p:cNvSpPr txBox="1"/>
          <p:nvPr/>
        </p:nvSpPr>
        <p:spPr>
          <a:xfrm>
            <a:off x="11430000" y="6470000"/>
            <a:ext cx="560000" cy="260000"/>
          </a:xfrm>
          <a:prstGeom prst="rect">
            <a:avLst/>
          </a:prstGeom>
          <a:noFill/>
        </p:spPr>
        <p:txBody>
          <a:bodyPr wrap="none" lIns="0" rIns="0" tIns="0" bIns="0" anchor="ctr">
            <a:spAutoFit/>
          </a:bodyPr>
          <a:lstStyle/>
          <a:p>
            <a:pPr algn="r"/>
            <a:r>
              <a:rPr sz="1300" b="1">
                <a:solidFill>
                  <a:srgbClr val="FBFAF7"/>
                </a:solidFill>
                <a:latin typeface="Calibri"/>
              </a:rPr>
              <a:t>43</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name="Slide 40">
    <p:bg>
      <p:bgPr>
        <a:solidFill>
          <a:srgbClr val="FFFFFF"/>
        </a:solidFill>
      </p:bgPr>
    </p:bg>
    <p:spTree>
      <p:nvGrpSpPr>
        <p:cNvPr id="1" name=""/>
        <p:cNvGrpSpPr/>
        <p:nvPr/>
      </p:nvGrpSpPr>
      <p:grpSpPr>
        <a:xfrm>
          <a:off x="0" y="0"/>
          <a:ext cx="0" cy="0"/>
          <a:chOff x="0" y="0"/>
          <a:chExt cx="0" cy="0"/>
        </a:xfrm>
      </p:grpSpPr>
      <p:sp>
        <p:nvSpPr>
          <p:cNvPr id="2" name="Text 0"/>
          <p:cNvSpPr txBox="1"/>
          <p:nvPr/>
        </p:nvSpPr>
        <p:spPr>
          <a:xfrm>
            <a:off x="1033272" y="351130"/>
            <a:ext cx="9875520" cy="329184"/>
          </a:xfrm>
          <a:prstGeom prst="rect">
            <a:avLst/>
          </a:prstGeom>
          <a:noFill/>
          <a:ln/>
        </p:spPr>
        <p:txBody>
          <a:bodyPr wrap="square" rtlCol="0" anchor="ctr"/>
          <a:lstStyle/>
          <a:p>
            <a:pPr indent="0" marL="0">
              <a:buNone/>
            </a:pPr>
            <a:r>
              <a:rPr lang="en-US" sz="1320" b="1" spc="240" kern="0" dirty="0">
                <a:solidFill>
                  <a:srgbClr val="BE5504"/>
                </a:solidFill>
                <a:latin typeface="Calibri" pitchFamily="34" charset="0"/>
                <a:ea typeface="Calibri" pitchFamily="34" charset="-122"/>
                <a:cs typeface="Calibri" pitchFamily="34" charset="-120"/>
              </a:rPr>
              <a:t>PRIORITY</a:t>
            </a:r>
            <a:endParaRPr lang="en-US" sz="1320" dirty="0"/>
          </a:p>
        </p:txBody>
      </p:sp>
      <p:sp>
        <p:nvSpPr>
          <p:cNvPr id="3" name="Text 1"/>
          <p:cNvSpPr txBox="1"/>
          <p:nvPr/>
        </p:nvSpPr>
        <p:spPr>
          <a:xfrm>
            <a:off x="1033272" y="680314"/>
            <a:ext cx="9875520" cy="790042"/>
          </a:xfrm>
          <a:prstGeom prst="rect">
            <a:avLst/>
          </a:prstGeom>
          <a:noFill/>
          <a:ln/>
        </p:spPr>
        <p:txBody>
          <a:bodyPr wrap="square" rtlCol="0" anchor="ctr"/>
          <a:lstStyle/>
          <a:p>
            <a:pPr indent="0" marL="0">
              <a:buNone/>
            </a:pPr>
            <a:r>
              <a:rPr lang="en-US" sz="3480" b="1" dirty="0">
                <a:solidFill>
                  <a:srgbClr val="142028"/>
                </a:solidFill>
                <a:latin typeface="Cambria" pitchFamily="34" charset="0"/>
                <a:ea typeface="Cambria" pitchFamily="34" charset="-122"/>
                <a:cs typeface="Cambria" pitchFamily="34" charset="-120"/>
              </a:rPr>
              <a:t>What you protect, and in what order</a:t>
            </a:r>
            <a:endParaRPr lang="en-US" sz="3480" dirty="0"/>
          </a:p>
        </p:txBody>
      </p:sp>
      <p:sp>
        <p:nvSpPr>
          <p:cNvPr id="4" name="Shape 2"/>
          <p:cNvSpPr/>
          <p:nvPr/>
        </p:nvSpPr>
        <p:spPr>
          <a:xfrm>
            <a:off x="1088136" y="1481328"/>
            <a:ext cx="9985248" cy="1371600"/>
          </a:xfrm>
          <a:prstGeom prst="roundRect">
            <a:avLst>
              <a:gd name="adj" fmla="val 3704"/>
            </a:avLst>
          </a:prstGeom>
          <a:solidFill>
            <a:srgbClr val="F6E7E3"/>
          </a:solidFill>
          <a:ln w="12700">
            <a:solidFill>
              <a:srgbClr val="8A2424"/>
            </a:solidFill>
            <a:prstDash val="solid"/>
          </a:ln>
        </p:spPr>
      </p:sp>
      <p:sp>
        <p:nvSpPr>
          <p:cNvPr id="5" name="Text 3"/>
          <p:cNvSpPr txBox="1"/>
          <p:nvPr/>
        </p:nvSpPr>
        <p:spPr>
          <a:xfrm>
            <a:off x="1417320" y="1591056"/>
            <a:ext cx="9326880" cy="329184"/>
          </a:xfrm>
          <a:prstGeom prst="rect">
            <a:avLst/>
          </a:prstGeom>
          <a:noFill/>
          <a:ln/>
        </p:spPr>
        <p:txBody>
          <a:bodyPr wrap="square" lIns="0" tIns="0" rIns="0" bIns="0" rtlCol="0" anchor="ctr"/>
          <a:lstStyle/>
          <a:p>
            <a:pPr indent="0" marL="0">
              <a:buNone/>
            </a:pPr>
            <a:r>
              <a:rPr lang="en-US" sz="1560" b="1" dirty="0">
                <a:solidFill>
                  <a:srgbClr val="8A2424"/>
                </a:solidFill>
                <a:latin typeface="Calibri" pitchFamily="34" charset="0"/>
                <a:ea typeface="Calibri" pitchFamily="34" charset="-122"/>
                <a:cs typeface="Calibri" pitchFamily="34" charset="-120"/>
              </a:rPr>
              <a:t>NEVER DROPPED — this IS the therapy</a:t>
            </a:r>
            <a:endParaRPr lang="en-US" sz="1560" dirty="0"/>
          </a:p>
        </p:txBody>
      </p:sp>
      <p:sp>
        <p:nvSpPr>
          <p:cNvPr id="6" name="Text 4"/>
          <p:cNvSpPr txBox="1"/>
          <p:nvPr/>
        </p:nvSpPr>
        <p:spPr>
          <a:xfrm>
            <a:off x="1417320" y="1953158"/>
            <a:ext cx="9326880" cy="786384"/>
          </a:xfrm>
          <a:prstGeom prst="rect">
            <a:avLst/>
          </a:prstGeom>
          <a:noFill/>
          <a:ln/>
        </p:spPr>
        <p:txBody>
          <a:bodyPr wrap="square" lIns="0" tIns="0" rIns="0" bIns="0" rtlCol="0" anchor="ctr"/>
          <a:lstStyle/>
          <a:p>
            <a:pPr indent="0" marL="0">
              <a:buNone/>
            </a:pPr>
            <a:r>
              <a:rPr lang="en-US" sz="1680" b="1" dirty="0">
                <a:solidFill>
                  <a:srgbClr val="142028"/>
                </a:solidFill>
                <a:latin typeface="Calibri" pitchFamily="34" charset="0"/>
                <a:ea typeface="Calibri" pitchFamily="34" charset="-122"/>
                <a:cs typeface="Calibri" pitchFamily="34" charset="-120"/>
              </a:rPr>
              <a:t>Mask seal  ·  pressure on the manometer  ·  patient coached and tolerating  ·  mask removable one-handed  ·  suction within reach  ·  pulse oximetry  ·  eyes on work of breathing and mental status</a:t>
            </a:r>
            <a:endParaRPr lang="en-US" sz="1680" dirty="0"/>
          </a:p>
        </p:txBody>
      </p:sp>
      <p:sp>
        <p:nvSpPr>
          <p:cNvPr id="7" name="Shape 5"/>
          <p:cNvSpPr/>
          <p:nvPr/>
        </p:nvSpPr>
        <p:spPr>
          <a:xfrm>
            <a:off x="1088136" y="2962656"/>
            <a:ext cx="9985248" cy="1298448"/>
          </a:xfrm>
          <a:prstGeom prst="roundRect">
            <a:avLst>
              <a:gd name="adj" fmla="val 7692"/>
            </a:avLst>
          </a:prstGeom>
          <a:solidFill>
            <a:srgbClr val="FBFAF7"/>
          </a:solidFill>
          <a:ln w="12700">
            <a:solidFill>
              <a:srgbClr val="F1ECE3"/>
            </a:solidFill>
            <a:prstDash val="solid"/>
          </a:ln>
        </p:spPr>
      </p:sp>
      <p:sp>
        <p:nvSpPr>
          <p:cNvPr id="8" name="Text 6"/>
          <p:cNvSpPr txBox="1"/>
          <p:nvPr/>
        </p:nvSpPr>
        <p:spPr>
          <a:xfrm>
            <a:off x="1417320" y="3035808"/>
            <a:ext cx="9326880" cy="310896"/>
          </a:xfrm>
          <a:prstGeom prst="rect">
            <a:avLst/>
          </a:prstGeom>
          <a:noFill/>
          <a:ln/>
        </p:spPr>
        <p:txBody>
          <a:bodyPr wrap="square" lIns="0" tIns="0" rIns="0" bIns="0" rtlCol="0" anchor="ctr"/>
          <a:lstStyle/>
          <a:p>
            <a:pPr indent="0" marL="0">
              <a:buNone/>
            </a:pPr>
            <a:r>
              <a:rPr lang="en-US" sz="1560" b="1" dirty="0">
                <a:solidFill>
                  <a:srgbClr val="BE5504"/>
                </a:solidFill>
                <a:latin typeface="Calibri" pitchFamily="34" charset="0"/>
                <a:ea typeface="Calibri" pitchFamily="34" charset="-122"/>
                <a:cs typeface="Calibri" pitchFamily="34" charset="-120"/>
              </a:rPr>
              <a:t>SHORT-HANDED? THE ORDER IS:</a:t>
            </a:r>
            <a:endParaRPr lang="en-US" sz="1560" dirty="0"/>
          </a:p>
        </p:txBody>
      </p:sp>
      <p:sp>
        <p:nvSpPr>
          <p:cNvPr id="9" name="Text 7"/>
          <p:cNvSpPr txBox="1"/>
          <p:nvPr/>
        </p:nvSpPr>
        <p:spPr>
          <a:xfrm>
            <a:off x="1417320" y="3383280"/>
            <a:ext cx="9326880" cy="822960"/>
          </a:xfrm>
          <a:prstGeom prst="rect">
            <a:avLst/>
          </a:prstGeom>
          <a:noFill/>
          <a:ln/>
        </p:spPr>
        <p:txBody>
          <a:bodyPr wrap="square" lIns="0" tIns="0" rIns="0" bIns="0" rtlCol="0" anchor="t"/>
          <a:lstStyle/>
          <a:p>
            <a:pPr indent="0" marL="0">
              <a:buNone/>
            </a:pPr>
            <a:r>
              <a:rPr lang="en-US" sz="1500" dirty="0">
                <a:solidFill>
                  <a:srgbClr val="142028"/>
                </a:solidFill>
                <a:latin typeface="Calibri" pitchFamily="34" charset="0"/>
                <a:ea typeface="Calibri" pitchFamily="34" charset="-122"/>
                <a:cs typeface="Calibri" pitchFamily="34" charset="-120"/>
              </a:rPr>
              <a:t>Seal and pressure first. Then pulse oximetry. Then everything else. EtCO2 is NOT what you drop — the inline tee costs no seal, no pressure and no hands. Only a nasal cannula under the mask ever competes, and only when it is actually breaking the seal.</a:t>
            </a:r>
            <a:endParaRPr lang="en-US" sz="1500" dirty="0"/>
          </a:p>
        </p:txBody>
      </p:sp>
      <p:sp>
        <p:nvSpPr>
          <p:cNvPr id="10" name="Shape 8"/>
          <p:cNvSpPr/>
          <p:nvPr/>
        </p:nvSpPr>
        <p:spPr>
          <a:xfrm>
            <a:off x="1088136" y="4389120"/>
            <a:ext cx="9985248" cy="2029968"/>
          </a:xfrm>
          <a:prstGeom prst="roundRect">
            <a:avLst>
              <a:gd name="adj" fmla="val 3243"/>
            </a:avLst>
          </a:prstGeom>
          <a:solidFill>
            <a:srgbClr val="0E1920"/>
          </a:solidFill>
          <a:ln w="12700">
            <a:solidFill>
              <a:srgbClr val="0E1920"/>
            </a:solidFill>
            <a:prstDash val="solid"/>
          </a:ln>
        </p:spPr>
      </p:sp>
      <p:sp>
        <p:nvSpPr>
          <p:cNvPr id="11" name="Text 9"/>
          <p:cNvSpPr txBox="1"/>
          <p:nvPr/>
        </p:nvSpPr>
        <p:spPr>
          <a:xfrm>
            <a:off x="1417320" y="4498848"/>
            <a:ext cx="9326880" cy="329184"/>
          </a:xfrm>
          <a:prstGeom prst="rect">
            <a:avLst/>
          </a:prstGeom>
          <a:noFill/>
          <a:ln/>
        </p:spPr>
        <p:txBody>
          <a:bodyPr wrap="square" lIns="0" tIns="0" rIns="0" bIns="0" rtlCol="0" anchor="ctr"/>
          <a:lstStyle/>
          <a:p>
            <a:pPr indent="0" marL="0">
              <a:buNone/>
            </a:pPr>
            <a:r>
              <a:rPr lang="en-US" sz="1500" b="1" dirty="0">
                <a:solidFill>
                  <a:srgbClr val="D8762E"/>
                </a:solidFill>
                <a:latin typeface="Calibri" pitchFamily="34" charset="0"/>
                <a:ea typeface="Calibri" pitchFamily="34" charset="-122"/>
                <a:cs typeface="Calibri" pitchFamily="34" charset="-120"/>
              </a:rPr>
              <a:t>THE NEBULIZER IS A TIMING DECISION, NOT A DIAGNOSIS. Ask one question out loud:</a:t>
            </a:r>
            <a:endParaRPr lang="en-US" sz="1500" dirty="0"/>
          </a:p>
        </p:txBody>
      </p:sp>
      <p:sp>
        <p:nvSpPr>
          <p:cNvPr id="12" name="Text 10"/>
          <p:cNvSpPr txBox="1"/>
          <p:nvPr/>
        </p:nvSpPr>
        <p:spPr>
          <a:xfrm>
            <a:off x="1417320" y="4828032"/>
            <a:ext cx="9326880" cy="493776"/>
          </a:xfrm>
          <a:prstGeom prst="rect">
            <a:avLst/>
          </a:prstGeom>
          <a:noFill/>
          <a:ln/>
        </p:spPr>
        <p:txBody>
          <a:bodyPr wrap="square" lIns="0" tIns="0" rIns="0" bIns="0" rtlCol="0" anchor="ctr"/>
          <a:lstStyle/>
          <a:p>
            <a:pPr indent="0" marL="0">
              <a:buNone/>
            </a:pPr>
            <a:r>
              <a:rPr lang="en-US" sz="2880" b="1" dirty="0">
                <a:solidFill>
                  <a:srgbClr val="FFFFFF"/>
                </a:solidFill>
                <a:latin typeface="Cambria" pitchFamily="34" charset="0"/>
                <a:ea typeface="Cambria" pitchFamily="34" charset="-122"/>
                <a:cs typeface="Cambria" pitchFamily="34" charset="-120"/>
              </a:rPr>
              <a:t>"Am I confident this patient is bronchospastic?"</a:t>
            </a:r>
            <a:endParaRPr lang="en-US" sz="2880" dirty="0"/>
          </a:p>
        </p:txBody>
      </p:sp>
      <p:sp>
        <p:nvSpPr>
          <p:cNvPr id="13" name="Text 11"/>
          <p:cNvSpPr txBox="1"/>
          <p:nvPr/>
        </p:nvSpPr>
        <p:spPr>
          <a:xfrm>
            <a:off x="1417320" y="5431536"/>
            <a:ext cx="9326880" cy="384048"/>
          </a:xfrm>
          <a:prstGeom prst="rect">
            <a:avLst/>
          </a:prstGeom>
          <a:noFill/>
          <a:ln/>
        </p:spPr>
        <p:txBody>
          <a:bodyPr wrap="square" lIns="0" tIns="0" rIns="0" bIns="0" rtlCol="0" anchor="ctr"/>
          <a:lstStyle/>
          <a:p>
            <a:pPr indent="0" marL="0">
              <a:buNone/>
            </a:pPr>
            <a:r>
              <a:rPr lang="en-US" sz="1560" dirty="0">
                <a:solidFill>
                  <a:srgbClr val="D8762E"/>
                </a:solidFill>
                <a:latin typeface="Calibri" pitchFamily="34" charset="0"/>
                <a:ea typeface="Calibri" pitchFamily="34" charset="-122"/>
                <a:cs typeface="Calibri" pitchFamily="34" charset="-120"/>
              </a:rPr>
              <a:t>YES — asthma, COPD with wheeze. Give the bronchodilator EARLY. Do not wait to see whether pressure alone fixes it.</a:t>
            </a:r>
            <a:endParaRPr lang="en-US" sz="1560" dirty="0"/>
          </a:p>
        </p:txBody>
      </p:sp>
      <p:sp>
        <p:nvSpPr>
          <p:cNvPr id="14" name="Text 12"/>
          <p:cNvSpPr txBox="1"/>
          <p:nvPr/>
        </p:nvSpPr>
        <p:spPr>
          <a:xfrm>
            <a:off x="1417320" y="5837530"/>
            <a:ext cx="9326880" cy="460858"/>
          </a:xfrm>
          <a:prstGeom prst="rect">
            <a:avLst/>
          </a:prstGeom>
          <a:noFill/>
          <a:ln/>
        </p:spPr>
        <p:txBody>
          <a:bodyPr wrap="square" lIns="0" tIns="0" rIns="0" bIns="0" rtlCol="0" anchor="ctr"/>
          <a:lstStyle/>
          <a:p>
            <a:pPr indent="0" marL="0">
              <a:buNone/>
            </a:pPr>
            <a:r>
              <a:rPr lang="en-US" sz="1560" dirty="0">
                <a:solidFill>
                  <a:srgbClr val="B3831D"/>
                </a:solidFill>
                <a:latin typeface="Calibri" pitchFamily="34" charset="0"/>
                <a:ea typeface="Calibri" pitchFamily="34" charset="-122"/>
                <a:cs typeface="Calibri" pitchFamily="34" charset="-120"/>
              </a:rPr>
              <a:t>NOT SURE — pressure first. If hypoxia is not resolving and rate is not the problem, add the neb. Nobody gets talked out of a neb on a hypoxic patient.</a:t>
            </a:r>
            <a:endParaRPr lang="en-US" sz="1560" dirty="0"/>
          </a:p>
        </p:txBody>
      </p:sp>
      <p:sp>
        <p:nvSpPr>
          <p:cNvPr id="15" name="SlideNumber 44"/>
          <p:cNvSpPr txBox="1"/>
          <p:nvPr/>
        </p:nvSpPr>
        <p:spPr>
          <a:xfrm>
            <a:off x="11430000" y="6470000"/>
            <a:ext cx="560000" cy="260000"/>
          </a:xfrm>
          <a:prstGeom prst="rect">
            <a:avLst/>
          </a:prstGeom>
          <a:noFill/>
        </p:spPr>
        <p:txBody>
          <a:bodyPr wrap="none" lIns="0" rIns="0" tIns="0" bIns="0" anchor="ctr">
            <a:spAutoFit/>
          </a:bodyPr>
          <a:lstStyle/>
          <a:p>
            <a:pPr algn="r"/>
            <a:r>
              <a:rPr sz="1300" b="1">
                <a:solidFill>
                  <a:srgbClr val="142028"/>
                </a:solidFill>
                <a:latin typeface="Calibri"/>
              </a:rPr>
              <a:t>44</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name="Slide 41">
    <p:bg>
      <p:bgPr>
        <a:solidFill>
          <a:srgbClr val="0E1920"/>
        </a:solidFill>
      </p:bgPr>
    </p:bg>
    <p:spTree>
      <p:nvGrpSpPr>
        <p:cNvPr id="1" name=""/>
        <p:cNvGrpSpPr/>
        <p:nvPr/>
      </p:nvGrpSpPr>
      <p:grpSpPr>
        <a:xfrm>
          <a:off x="0" y="0"/>
          <a:ext cx="0" cy="0"/>
          <a:chOff x="0" y="0"/>
          <a:chExt cx="0" cy="0"/>
        </a:xfrm>
      </p:grpSpPr>
      <p:sp>
        <p:nvSpPr>
          <p:cNvPr id="2" name="Shape 0"/>
          <p:cNvSpPr/>
          <p:nvPr/>
        </p:nvSpPr>
        <p:spPr>
          <a:xfrm>
            <a:off x="9811512" y="4773168"/>
            <a:ext cx="1645920" cy="1645920"/>
          </a:xfrm>
          <a:prstGeom prst="ellipse">
            <a:avLst/>
          </a:prstGeom>
          <a:solidFill>
            <a:srgbClr val="BE5504"/>
          </a:solidFill>
          <a:ln w="12700">
            <a:solidFill>
              <a:srgbClr val="BE5504"/>
            </a:solidFill>
            <a:prstDash val="solid"/>
          </a:ln>
        </p:spPr>
      </p:sp>
      <p:sp>
        <p:nvSpPr>
          <p:cNvPr id="3" name="Shape 1"/>
          <p:cNvSpPr/>
          <p:nvPr/>
        </p:nvSpPr>
        <p:spPr>
          <a:xfrm>
            <a:off x="10634472" y="5596128"/>
            <a:ext cx="822960" cy="822960"/>
          </a:xfrm>
          <a:prstGeom prst="ellipse">
            <a:avLst/>
          </a:prstGeom>
          <a:solidFill>
            <a:srgbClr val="D8762E"/>
          </a:solidFill>
          <a:ln w="12700">
            <a:solidFill>
              <a:srgbClr val="D8762E"/>
            </a:solidFill>
            <a:prstDash val="solid"/>
          </a:ln>
        </p:spPr>
      </p:sp>
      <p:sp>
        <p:nvSpPr>
          <p:cNvPr id="4" name="Text 2"/>
          <p:cNvSpPr txBox="1"/>
          <p:nvPr/>
        </p:nvSpPr>
        <p:spPr>
          <a:xfrm>
            <a:off x="1197864" y="1920240"/>
            <a:ext cx="8778240" cy="438912"/>
          </a:xfrm>
          <a:prstGeom prst="rect">
            <a:avLst/>
          </a:prstGeom>
          <a:noFill/>
          <a:ln/>
        </p:spPr>
        <p:txBody>
          <a:bodyPr wrap="square" rtlCol="0" anchor="ctr"/>
          <a:lstStyle/>
          <a:p>
            <a:pPr indent="0" marL="0">
              <a:buNone/>
            </a:pPr>
            <a:r>
              <a:rPr lang="en-US" sz="1680" b="1" spc="360" kern="0" dirty="0">
                <a:solidFill>
                  <a:srgbClr val="D8762E"/>
                </a:solidFill>
                <a:latin typeface="Calibri" pitchFamily="34" charset="0"/>
                <a:ea typeface="Calibri" pitchFamily="34" charset="-122"/>
                <a:cs typeface="Calibri" pitchFamily="34" charset="-120"/>
              </a:rPr>
              <a:t>SECTION ELEVEN</a:t>
            </a:r>
            <a:endParaRPr lang="en-US" sz="1680" dirty="0"/>
          </a:p>
        </p:txBody>
      </p:sp>
      <p:sp>
        <p:nvSpPr>
          <p:cNvPr id="5" name="Text 3"/>
          <p:cNvSpPr txBox="1"/>
          <p:nvPr/>
        </p:nvSpPr>
        <p:spPr>
          <a:xfrm>
            <a:off x="1197864" y="2414016"/>
            <a:ext cx="9436608" cy="1645920"/>
          </a:xfrm>
          <a:prstGeom prst="rect">
            <a:avLst/>
          </a:prstGeom>
          <a:noFill/>
          <a:ln/>
        </p:spPr>
        <p:txBody>
          <a:bodyPr wrap="square" rtlCol="0" anchor="ctr"/>
          <a:lstStyle/>
          <a:p>
            <a:pPr indent="0" marL="0">
              <a:buNone/>
            </a:pPr>
            <a:r>
              <a:rPr lang="en-US" sz="4800" b="1" dirty="0">
                <a:solidFill>
                  <a:srgbClr val="FFFFFF"/>
                </a:solidFill>
                <a:latin typeface="Cambria" pitchFamily="34" charset="0"/>
                <a:ea typeface="Cambria" pitchFamily="34" charset="-122"/>
                <a:cs typeface="Cambria" pitchFamily="34" charset="-120"/>
              </a:rPr>
              <a:t>Pediatric patients</a:t>
            </a:r>
            <a:endParaRPr lang="en-US" sz="4800" dirty="0"/>
          </a:p>
        </p:txBody>
      </p:sp>
      <p:sp>
        <p:nvSpPr>
          <p:cNvPr id="6" name="Text 4"/>
          <p:cNvSpPr txBox="1"/>
          <p:nvPr/>
        </p:nvSpPr>
        <p:spPr>
          <a:xfrm>
            <a:off x="1197864" y="4114800"/>
            <a:ext cx="8997696" cy="987552"/>
          </a:xfrm>
          <a:prstGeom prst="rect">
            <a:avLst/>
          </a:prstGeom>
          <a:noFill/>
          <a:ln/>
        </p:spPr>
        <p:txBody>
          <a:bodyPr wrap="square" rtlCol="0" anchor="ctr"/>
          <a:lstStyle/>
          <a:p>
            <a:pPr indent="0" marL="0">
              <a:buNone/>
            </a:pPr>
            <a:r>
              <a:rPr lang="en-US" sz="1920" dirty="0">
                <a:solidFill>
                  <a:srgbClr val="C8BFB1"/>
                </a:solidFill>
                <a:latin typeface="Calibri" pitchFamily="34" charset="0"/>
                <a:ea typeface="Calibri" pitchFamily="34" charset="-122"/>
                <a:cs typeface="Calibri" pitchFamily="34" charset="-120"/>
              </a:rPr>
              <a:t>There is no age limit. There is a mask limit. Those are different problems.</a:t>
            </a:r>
            <a:endParaRPr lang="en-US" sz="1920" dirty="0"/>
          </a:p>
        </p:txBody>
      </p:sp>
      <p:sp>
        <p:nvSpPr>
          <p:cNvPr id="7" name="SlideNumber 45"/>
          <p:cNvSpPr txBox="1"/>
          <p:nvPr/>
        </p:nvSpPr>
        <p:spPr>
          <a:xfrm>
            <a:off x="11430000" y="6470000"/>
            <a:ext cx="560000" cy="260000"/>
          </a:xfrm>
          <a:prstGeom prst="rect">
            <a:avLst/>
          </a:prstGeom>
          <a:noFill/>
        </p:spPr>
        <p:txBody>
          <a:bodyPr wrap="none" lIns="0" rIns="0" tIns="0" bIns="0" anchor="ctr">
            <a:spAutoFit/>
          </a:bodyPr>
          <a:lstStyle/>
          <a:p>
            <a:pPr algn="r"/>
            <a:r>
              <a:rPr sz="1300" b="1">
                <a:solidFill>
                  <a:srgbClr val="FBFAF7"/>
                </a:solidFill>
                <a:latin typeface="Calibri"/>
              </a:rPr>
              <a:t>45</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name="Slide 42">
    <p:bg>
      <p:bgPr>
        <a:solidFill>
          <a:srgbClr val="FFFFFF"/>
        </a:solidFill>
      </p:bgPr>
    </p:bg>
    <p:spTree>
      <p:nvGrpSpPr>
        <p:cNvPr id="1" name=""/>
        <p:cNvGrpSpPr/>
        <p:nvPr/>
      </p:nvGrpSpPr>
      <p:grpSpPr>
        <a:xfrm>
          <a:off x="0" y="0"/>
          <a:ext cx="0" cy="0"/>
          <a:chOff x="0" y="0"/>
          <a:chExt cx="0" cy="0"/>
        </a:xfrm>
      </p:grpSpPr>
      <p:sp>
        <p:nvSpPr>
          <p:cNvPr id="2" name="Text 0"/>
          <p:cNvSpPr txBox="1"/>
          <p:nvPr/>
        </p:nvSpPr>
        <p:spPr>
          <a:xfrm>
            <a:off x="1033272" y="351130"/>
            <a:ext cx="9875520" cy="329184"/>
          </a:xfrm>
          <a:prstGeom prst="rect">
            <a:avLst/>
          </a:prstGeom>
          <a:noFill/>
          <a:ln/>
        </p:spPr>
        <p:txBody>
          <a:bodyPr wrap="square" rtlCol="0" anchor="ctr"/>
          <a:lstStyle/>
          <a:p>
            <a:pPr indent="0" marL="0">
              <a:buNone/>
            </a:pPr>
            <a:r>
              <a:rPr lang="en-US" sz="1320" b="1" spc="240" kern="0" dirty="0">
                <a:solidFill>
                  <a:srgbClr val="BE5504"/>
                </a:solidFill>
                <a:latin typeface="Calibri" pitchFamily="34" charset="0"/>
                <a:ea typeface="Calibri" pitchFamily="34" charset="-122"/>
                <a:cs typeface="Calibri" pitchFamily="34" charset="-120"/>
              </a:rPr>
              <a:t>THE REGULATORY ANSWER</a:t>
            </a:r>
            <a:endParaRPr lang="en-US" sz="1320" dirty="0"/>
          </a:p>
        </p:txBody>
      </p:sp>
      <p:sp>
        <p:nvSpPr>
          <p:cNvPr id="3" name="Text 1"/>
          <p:cNvSpPr txBox="1"/>
          <p:nvPr/>
        </p:nvSpPr>
        <p:spPr>
          <a:xfrm>
            <a:off x="1033272" y="680314"/>
            <a:ext cx="9875520" cy="790042"/>
          </a:xfrm>
          <a:prstGeom prst="rect">
            <a:avLst/>
          </a:prstGeom>
          <a:noFill/>
          <a:ln/>
        </p:spPr>
        <p:txBody>
          <a:bodyPr wrap="square" rtlCol="0" anchor="ctr"/>
          <a:lstStyle/>
          <a:p>
            <a:pPr indent="0" marL="0">
              <a:buNone/>
            </a:pPr>
            <a:r>
              <a:rPr lang="en-US" sz="3480" b="1" dirty="0">
                <a:solidFill>
                  <a:srgbClr val="142028"/>
                </a:solidFill>
                <a:latin typeface="Cambria" pitchFamily="34" charset="0"/>
                <a:ea typeface="Cambria" pitchFamily="34" charset="-122"/>
                <a:cs typeface="Cambria" pitchFamily="34" charset="-120"/>
              </a:rPr>
              <a:t>Scope says nothing about age</a:t>
            </a:r>
            <a:endParaRPr lang="en-US" sz="3480" dirty="0"/>
          </a:p>
        </p:txBody>
      </p:sp>
      <p:sp>
        <p:nvSpPr>
          <p:cNvPr id="4" name="Shape 2"/>
          <p:cNvSpPr/>
          <p:nvPr/>
        </p:nvSpPr>
        <p:spPr>
          <a:xfrm>
            <a:off x="1088136" y="1536192"/>
            <a:ext cx="9985248" cy="1261872"/>
          </a:xfrm>
          <a:prstGeom prst="roundRect">
            <a:avLst>
              <a:gd name="adj" fmla="val 5217"/>
            </a:avLst>
          </a:prstGeom>
          <a:solidFill>
            <a:srgbClr val="FBFAF7"/>
          </a:solidFill>
          <a:ln w="12700">
            <a:solidFill>
              <a:srgbClr val="BE5504"/>
            </a:solidFill>
            <a:prstDash val="solid"/>
          </a:ln>
        </p:spPr>
      </p:sp>
      <p:sp>
        <p:nvSpPr>
          <p:cNvPr id="5" name="Text 3"/>
          <p:cNvSpPr txBox="1"/>
          <p:nvPr/>
        </p:nvSpPr>
        <p:spPr>
          <a:xfrm>
            <a:off x="1417320" y="1645920"/>
            <a:ext cx="9326880" cy="416966"/>
          </a:xfrm>
          <a:prstGeom prst="rect">
            <a:avLst/>
          </a:prstGeom>
          <a:noFill/>
          <a:ln/>
        </p:spPr>
        <p:txBody>
          <a:bodyPr wrap="square" lIns="0" tIns="0" rIns="0" bIns="0" rtlCol="0" anchor="ctr"/>
          <a:lstStyle/>
          <a:p>
            <a:pPr indent="0" marL="0">
              <a:buNone/>
            </a:pPr>
            <a:r>
              <a:rPr lang="en-US" sz="2160" b="1" dirty="0">
                <a:solidFill>
                  <a:srgbClr val="BE5504"/>
                </a:solidFill>
                <a:latin typeface="Cambria" pitchFamily="34" charset="0"/>
                <a:ea typeface="Cambria" pitchFamily="34" charset="-122"/>
                <a:cs typeface="Cambria" pitchFamily="34" charset="-120"/>
              </a:rPr>
              <a:t>Montana attaches no age, weight or size qualifier to CPAP at any level.</a:t>
            </a:r>
            <a:endParaRPr lang="en-US" sz="2160" dirty="0"/>
          </a:p>
        </p:txBody>
      </p:sp>
      <p:sp>
        <p:nvSpPr>
          <p:cNvPr id="6" name="Text 4"/>
          <p:cNvSpPr txBox="1"/>
          <p:nvPr/>
        </p:nvSpPr>
        <p:spPr>
          <a:xfrm>
            <a:off x="1417320" y="2084832"/>
            <a:ext cx="9326880" cy="658368"/>
          </a:xfrm>
          <a:prstGeom prst="rect">
            <a:avLst/>
          </a:prstGeom>
          <a:noFill/>
          <a:ln/>
        </p:spPr>
        <p:txBody>
          <a:bodyPr wrap="square" lIns="0" tIns="0" rIns="0" bIns="0" rtlCol="0" anchor="ctr"/>
          <a:lstStyle/>
          <a:p>
            <a:pPr indent="0" marL="0">
              <a:buNone/>
            </a:pPr>
            <a:r>
              <a:rPr lang="en-US" sz="1560" dirty="0">
                <a:solidFill>
                  <a:srgbClr val="142028"/>
                </a:solidFill>
                <a:latin typeface="Calibri" pitchFamily="34" charset="0"/>
                <a:ea typeface="Calibri" pitchFamily="34" charset="-122"/>
                <a:cs typeface="Calibri" pitchFamily="34" charset="-120"/>
              </a:rPr>
              <a:t>An EMT has exactly the same CPAP authority as a paramedic — for adults and for children. EMR is out of scope entirely, and that is the only level restriction. NHTSA's 2019 National EMS Scope of Practice Model agrees and attaches no age qualifier to CPAP.</a:t>
            </a:r>
            <a:endParaRPr lang="en-US" sz="1560" dirty="0"/>
          </a:p>
        </p:txBody>
      </p:sp>
      <p:sp>
        <p:nvSpPr>
          <p:cNvPr id="7" name="Shape 5"/>
          <p:cNvSpPr/>
          <p:nvPr/>
        </p:nvSpPr>
        <p:spPr>
          <a:xfrm>
            <a:off x="1088136" y="2940710"/>
            <a:ext cx="9985248" cy="746150"/>
          </a:xfrm>
          <a:prstGeom prst="roundRect">
            <a:avLst>
              <a:gd name="adj" fmla="val 8824"/>
            </a:avLst>
          </a:prstGeom>
          <a:solidFill>
            <a:srgbClr val="F7EEDC"/>
          </a:solidFill>
          <a:ln w="12700">
            <a:solidFill>
              <a:srgbClr val="B3831D"/>
            </a:solidFill>
            <a:prstDash val="solid"/>
          </a:ln>
        </p:spPr>
      </p:sp>
      <p:sp>
        <p:nvSpPr>
          <p:cNvPr id="8" name="Text 6"/>
          <p:cNvSpPr txBox="1"/>
          <p:nvPr/>
        </p:nvSpPr>
        <p:spPr>
          <a:xfrm>
            <a:off x="1417320" y="2940710"/>
            <a:ext cx="9326880" cy="746150"/>
          </a:xfrm>
          <a:prstGeom prst="rect">
            <a:avLst/>
          </a:prstGeom>
          <a:noFill/>
          <a:ln/>
        </p:spPr>
        <p:txBody>
          <a:bodyPr wrap="square" lIns="0" tIns="0" rIns="0" bIns="0" rtlCol="0" anchor="ctr"/>
          <a:lstStyle/>
          <a:p>
            <a:pPr indent="0" marL="0">
              <a:buNone/>
            </a:pPr>
            <a:r>
              <a:rPr lang="en-US" sz="1500" dirty="0">
                <a:solidFill>
                  <a:srgbClr val="142028"/>
                </a:solidFill>
                <a:latin typeface="Calibri" pitchFamily="34" charset="0"/>
                <a:ea typeface="Calibri" pitchFamily="34" charset="-122"/>
                <a:cs typeface="Calibri" pitchFamily="34" charset="-120"/>
              </a:rPr>
              <a:t>The drafters knew how to write an age limit — they wrote "adult only" next to epinephrine 1:1,000 and "pediatric or adult" next to IO access. They wrote neither next to CPAP.</a:t>
            </a:r>
            <a:endParaRPr lang="en-US" sz="1500" dirty="0"/>
          </a:p>
        </p:txBody>
      </p:sp>
      <p:sp>
        <p:nvSpPr>
          <p:cNvPr id="9" name="Text 7"/>
          <p:cNvSpPr txBox="1"/>
          <p:nvPr/>
        </p:nvSpPr>
        <p:spPr>
          <a:xfrm>
            <a:off x="1088136" y="3895344"/>
            <a:ext cx="9985248" cy="384048"/>
          </a:xfrm>
          <a:prstGeom prst="rect">
            <a:avLst/>
          </a:prstGeom>
          <a:noFill/>
          <a:ln/>
        </p:spPr>
        <p:txBody>
          <a:bodyPr wrap="square" rtlCol="0" anchor="ctr"/>
          <a:lstStyle/>
          <a:p>
            <a:pPr indent="0" marL="0">
              <a:buNone/>
            </a:pPr>
            <a:r>
              <a:rPr lang="en-US" sz="2040" b="1" dirty="0">
                <a:solidFill>
                  <a:srgbClr val="142028"/>
                </a:solidFill>
                <a:latin typeface="Cambria" pitchFamily="34" charset="0"/>
                <a:ea typeface="Cambria" pitchFamily="34" charset="-122"/>
                <a:cs typeface="Cambria" pitchFamily="34" charset="-120"/>
              </a:rPr>
              <a:t>The "aged 2 and older" trap</a:t>
            </a:r>
            <a:endParaRPr lang="en-US" sz="2040" dirty="0"/>
          </a:p>
        </p:txBody>
      </p:sp>
      <p:sp>
        <p:nvSpPr>
          <p:cNvPr id="10" name="Text 8"/>
          <p:cNvSpPr txBox="1"/>
          <p:nvPr/>
        </p:nvSpPr>
        <p:spPr>
          <a:xfrm>
            <a:off x="1088136" y="4279392"/>
            <a:ext cx="9985248" cy="438912"/>
          </a:xfrm>
          <a:prstGeom prst="rect">
            <a:avLst/>
          </a:prstGeom>
          <a:noFill/>
          <a:ln/>
        </p:spPr>
        <p:txBody>
          <a:bodyPr wrap="square" rtlCol="0" anchor="ctr"/>
          <a:lstStyle/>
          <a:p>
            <a:pPr indent="0" marL="0">
              <a:buNone/>
            </a:pPr>
            <a:r>
              <a:rPr lang="en-US" sz="1500" dirty="0">
                <a:solidFill>
                  <a:srgbClr val="3A4955"/>
                </a:solidFill>
                <a:latin typeface="Calibri" pitchFamily="34" charset="0"/>
                <a:ea typeface="Calibri" pitchFamily="34" charset="-122"/>
                <a:cs typeface="Calibri" pitchFamily="34" charset="-120"/>
              </a:rPr>
              <a:t>NASEMSO's Respiratory Distress guideline is scoped to "patients aged 2 and older." That reads like a floor. It is not — age decides which PAGE you are on, and CPAP survives on all of them.</a:t>
            </a:r>
            <a:endParaRPr lang="en-US" sz="1500" dirty="0"/>
          </a:p>
        </p:txBody>
      </p:sp>
      <p:graphicFrame>
        <p:nvGraphicFramePr>
          <p:cNvPr id="43" name="Table 0"/>
          <p:cNvGraphicFramePr>
            <a:graphicFrameLocks noGrp="1"/>
          </p:cNvGraphicFramePr>
          <p:nvPr>
            <p:extLst>
              <p:ext uri="{D42A27DB-BD31-4B8C-83A1-F6EECF244321}">
                <p14:modId xmlns:p14="http://schemas.microsoft.com/office/powerpoint/2010/main" val="1579011935"/>
              </p:ext>
            </p:extLst>
          </p:nvPr>
        </p:nvGraphicFramePr>
        <p:xfrm>
          <a:off x="1088136" y="4740250"/>
          <a:ext cx="9985248" cy="914400"/>
        </p:xfrm>
        <a:graphic>
          <a:graphicData uri="http://schemas.openxmlformats.org/drawingml/2006/table">
            <a:tbl>
              <a:tblPr/>
              <a:tblGrid>
                <a:gridCol w="2414016"/>
                <a:gridCol w="2852928"/>
                <a:gridCol w="4718304"/>
              </a:tblGrid>
              <a:tr h="329184">
                <a:tc>
                  <a:txBody>
                    <a:bodyPr/>
                    <a:lstStyle/>
                    <a:p>
                      <a:pPr indent="0" marL="0">
                        <a:buNone/>
                      </a:pPr>
                      <a:r>
                        <a:rPr lang="en-US" sz="1380" b="1" dirty="0">
                          <a:solidFill>
                            <a:srgbClr val="FFFFFF"/>
                          </a:solidFill>
                          <a:latin typeface="Calibri" pitchFamily="34" charset="0"/>
                          <a:ea typeface="Calibri" pitchFamily="34" charset="-122"/>
                          <a:cs typeface="Calibri" pitchFamily="34" charset="-120"/>
                        </a:rPr>
                        <a:t>Patient</a:t>
                      </a:r>
                      <a:endParaRPr lang="en-US" sz="1380" dirty="0">
                        <a:latin typeface="Calibri" charset="0"/>
                        <a:ea typeface="Calibri" charset="0"/>
                        <a:cs typeface="Calibri" charset="0"/>
                      </a:endParaRPr>
                    </a:p>
                  </a:txBody>
                  <a:tcPr marL="91440" marR="91440" marT="45720" marB="45720" anchor="ctr">
                    <a:lnL w="6350" cap="flat" cmpd="sng" algn="ctr">
                      <a:solidFill>
                        <a:srgbClr val="F1ECE3"/>
                      </a:solidFill>
                      <a:prstDash val="solid"/>
                      <a:round/>
                      <a:headEnd type="none" w="med" len="med"/>
                      <a:tailEnd type="none" w="med" len="med"/>
                    </a:lnL>
                    <a:lnR w="6350" cap="flat" cmpd="sng" algn="ctr">
                      <a:solidFill>
                        <a:srgbClr val="F1ECE3"/>
                      </a:solidFill>
                      <a:prstDash val="solid"/>
                      <a:round/>
                      <a:headEnd type="none" w="med" len="med"/>
                      <a:tailEnd type="none" w="med" len="med"/>
                    </a:lnR>
                    <a:lnT w="6350" cap="flat" cmpd="sng" algn="ctr">
                      <a:solidFill>
                        <a:srgbClr val="F1ECE3"/>
                      </a:solidFill>
                      <a:prstDash val="solid"/>
                      <a:round/>
                      <a:headEnd type="none" w="med" len="med"/>
                      <a:tailEnd type="none" w="med" len="med"/>
                    </a:lnT>
                    <a:lnB w="6350" cap="flat" cmpd="sng" algn="ctr">
                      <a:solidFill>
                        <a:srgbClr val="F1ECE3"/>
                      </a:solidFill>
                      <a:prstDash val="solid"/>
                      <a:round/>
                      <a:headEnd type="none" w="med" len="med"/>
                      <a:tailEnd type="none" w="med" len="med"/>
                    </a:lnB>
                    <a:solidFill>
                      <a:srgbClr val="0E1920"/>
                    </a:solidFill>
                  </a:tcPr>
                </a:tc>
                <a:tc>
                  <a:txBody>
                    <a:bodyPr/>
                    <a:lstStyle/>
                    <a:p>
                      <a:pPr indent="0" marL="0">
                        <a:buNone/>
                      </a:pPr>
                      <a:r>
                        <a:rPr lang="en-US" sz="1380" b="1" dirty="0">
                          <a:solidFill>
                            <a:srgbClr val="FFFFFF"/>
                          </a:solidFill>
                          <a:latin typeface="Calibri" pitchFamily="34" charset="0"/>
                          <a:ea typeface="Calibri" pitchFamily="34" charset="-122"/>
                          <a:cs typeface="Calibri" pitchFamily="34" charset="-120"/>
                        </a:rPr>
                        <a:t>Guideline</a:t>
                      </a:r>
                      <a:endParaRPr lang="en-US" sz="1380" dirty="0">
                        <a:latin typeface="Calibri" charset="0"/>
                        <a:ea typeface="Calibri" charset="0"/>
                        <a:cs typeface="Calibri" charset="0"/>
                      </a:endParaRPr>
                    </a:p>
                  </a:txBody>
                  <a:tcPr marL="91440" marR="91440" marT="45720" marB="45720" anchor="ctr">
                    <a:lnL w="6350" cap="flat" cmpd="sng" algn="ctr">
                      <a:solidFill>
                        <a:srgbClr val="F1ECE3"/>
                      </a:solidFill>
                      <a:prstDash val="solid"/>
                      <a:round/>
                      <a:headEnd type="none" w="med" len="med"/>
                      <a:tailEnd type="none" w="med" len="med"/>
                    </a:lnL>
                    <a:lnR w="6350" cap="flat" cmpd="sng" algn="ctr">
                      <a:solidFill>
                        <a:srgbClr val="F1ECE3"/>
                      </a:solidFill>
                      <a:prstDash val="solid"/>
                      <a:round/>
                      <a:headEnd type="none" w="med" len="med"/>
                      <a:tailEnd type="none" w="med" len="med"/>
                    </a:lnR>
                    <a:lnT w="6350" cap="flat" cmpd="sng" algn="ctr">
                      <a:solidFill>
                        <a:srgbClr val="F1ECE3"/>
                      </a:solidFill>
                      <a:prstDash val="solid"/>
                      <a:round/>
                      <a:headEnd type="none" w="med" len="med"/>
                      <a:tailEnd type="none" w="med" len="med"/>
                    </a:lnT>
                    <a:lnB w="6350" cap="flat" cmpd="sng" algn="ctr">
                      <a:solidFill>
                        <a:srgbClr val="F1ECE3"/>
                      </a:solidFill>
                      <a:prstDash val="solid"/>
                      <a:round/>
                      <a:headEnd type="none" w="med" len="med"/>
                      <a:tailEnd type="none" w="med" len="med"/>
                    </a:lnB>
                    <a:solidFill>
                      <a:srgbClr val="0E1920"/>
                    </a:solidFill>
                  </a:tcPr>
                </a:tc>
                <a:tc>
                  <a:txBody>
                    <a:bodyPr/>
                    <a:lstStyle/>
                    <a:p>
                      <a:pPr indent="0" marL="0">
                        <a:buNone/>
                      </a:pPr>
                      <a:r>
                        <a:rPr lang="en-US" sz="1380" b="1" dirty="0">
                          <a:solidFill>
                            <a:srgbClr val="FFFFFF"/>
                          </a:solidFill>
                          <a:latin typeface="Calibri" pitchFamily="34" charset="0"/>
                          <a:ea typeface="Calibri" pitchFamily="34" charset="-122"/>
                          <a:cs typeface="Calibri" pitchFamily="34" charset="-120"/>
                        </a:rPr>
                        <a:t>What it says about CPAP</a:t>
                      </a:r>
                      <a:endParaRPr lang="en-US" sz="1380" dirty="0">
                        <a:latin typeface="Calibri" charset="0"/>
                        <a:ea typeface="Calibri" charset="0"/>
                        <a:cs typeface="Calibri" charset="0"/>
                      </a:endParaRPr>
                    </a:p>
                  </a:txBody>
                  <a:tcPr marL="91440" marR="91440" marT="45720" marB="45720" anchor="ctr">
                    <a:lnL w="6350" cap="flat" cmpd="sng" algn="ctr">
                      <a:solidFill>
                        <a:srgbClr val="F1ECE3"/>
                      </a:solidFill>
                      <a:prstDash val="solid"/>
                      <a:round/>
                      <a:headEnd type="none" w="med" len="med"/>
                      <a:tailEnd type="none" w="med" len="med"/>
                    </a:lnL>
                    <a:lnR w="6350" cap="flat" cmpd="sng" algn="ctr">
                      <a:solidFill>
                        <a:srgbClr val="F1ECE3"/>
                      </a:solidFill>
                      <a:prstDash val="solid"/>
                      <a:round/>
                      <a:headEnd type="none" w="med" len="med"/>
                      <a:tailEnd type="none" w="med" len="med"/>
                    </a:lnR>
                    <a:lnT w="6350" cap="flat" cmpd="sng" algn="ctr">
                      <a:solidFill>
                        <a:srgbClr val="F1ECE3"/>
                      </a:solidFill>
                      <a:prstDash val="solid"/>
                      <a:round/>
                      <a:headEnd type="none" w="med" len="med"/>
                      <a:tailEnd type="none" w="med" len="med"/>
                    </a:lnT>
                    <a:lnB w="6350" cap="flat" cmpd="sng" algn="ctr">
                      <a:solidFill>
                        <a:srgbClr val="F1ECE3"/>
                      </a:solidFill>
                      <a:prstDash val="solid"/>
                      <a:round/>
                      <a:headEnd type="none" w="med" len="med"/>
                      <a:tailEnd type="none" w="med" len="med"/>
                    </a:lnB>
                    <a:solidFill>
                      <a:srgbClr val="0E1920"/>
                    </a:solidFill>
                  </a:tcPr>
                </a:tc>
              </a:tr>
              <a:tr h="329184">
                <a:tc>
                  <a:txBody>
                    <a:bodyPr/>
                    <a:lstStyle/>
                    <a:p>
                      <a:pPr indent="0" marL="0">
                        <a:buNone/>
                      </a:pPr>
                      <a:r>
                        <a:rPr lang="en-US" sz="1380" dirty="0">
                          <a:solidFill>
                            <a:srgbClr val="000000"/>
                          </a:solidFill>
                          <a:latin typeface="Calibri" pitchFamily="34" charset="0"/>
                          <a:ea typeface="Calibri" pitchFamily="34" charset="-122"/>
                          <a:cs typeface="Calibri" pitchFamily="34" charset="-120"/>
                        </a:rPr>
                        <a:t>2 years and older</a:t>
                      </a:r>
                      <a:endParaRPr lang="en-US" sz="1380" dirty="0">
                        <a:latin typeface="Calibri" charset="0"/>
                        <a:ea typeface="Calibri" charset="0"/>
                        <a:cs typeface="Calibri" charset="0"/>
                      </a:endParaRPr>
                    </a:p>
                  </a:txBody>
                  <a:tcPr marL="91440" marR="91440" marT="45720" marB="45720" anchor="ctr">
                    <a:lnL w="6350" cap="flat" cmpd="sng" algn="ctr">
                      <a:solidFill>
                        <a:srgbClr val="F1ECE3"/>
                      </a:solidFill>
                      <a:prstDash val="solid"/>
                      <a:round/>
                      <a:headEnd type="none" w="med" len="med"/>
                      <a:tailEnd type="none" w="med" len="med"/>
                    </a:lnL>
                    <a:lnR w="6350" cap="flat" cmpd="sng" algn="ctr">
                      <a:solidFill>
                        <a:srgbClr val="F1ECE3"/>
                      </a:solidFill>
                      <a:prstDash val="solid"/>
                      <a:round/>
                      <a:headEnd type="none" w="med" len="med"/>
                      <a:tailEnd type="none" w="med" len="med"/>
                    </a:lnR>
                    <a:lnT w="6350" cap="flat" cmpd="sng" algn="ctr">
                      <a:solidFill>
                        <a:srgbClr val="F1ECE3"/>
                      </a:solidFill>
                      <a:prstDash val="solid"/>
                      <a:round/>
                      <a:headEnd type="none" w="med" len="med"/>
                      <a:tailEnd type="none" w="med" len="med"/>
                    </a:lnT>
                    <a:lnB w="6350" cap="flat" cmpd="sng" algn="ctr">
                      <a:solidFill>
                        <a:srgbClr val="F1ECE3"/>
                      </a:solidFill>
                      <a:prstDash val="solid"/>
                      <a:round/>
                      <a:headEnd type="none" w="med" len="med"/>
                      <a:tailEnd type="none" w="med" len="med"/>
                    </a:lnB>
                  </a:tcPr>
                </a:tc>
                <a:tc>
                  <a:txBody>
                    <a:bodyPr/>
                    <a:lstStyle/>
                    <a:p>
                      <a:pPr indent="0" marL="0">
                        <a:buNone/>
                      </a:pPr>
                      <a:r>
                        <a:rPr lang="en-US" sz="1380" dirty="0">
                          <a:solidFill>
                            <a:srgbClr val="000000"/>
                          </a:solidFill>
                          <a:latin typeface="Calibri" pitchFamily="34" charset="0"/>
                          <a:ea typeface="Calibri" pitchFamily="34" charset="-122"/>
                          <a:cs typeface="Calibri" pitchFamily="34" charset="-120"/>
                        </a:rPr>
                        <a:t>Respiratory Distress</a:t>
                      </a:r>
                      <a:endParaRPr lang="en-US" sz="1380" dirty="0">
                        <a:latin typeface="Calibri" charset="0"/>
                        <a:ea typeface="Calibri" charset="0"/>
                        <a:cs typeface="Calibri" charset="0"/>
                      </a:endParaRPr>
                    </a:p>
                  </a:txBody>
                  <a:tcPr marL="91440" marR="91440" marT="45720" marB="45720" anchor="ctr">
                    <a:lnL w="6350" cap="flat" cmpd="sng" algn="ctr">
                      <a:solidFill>
                        <a:srgbClr val="F1ECE3"/>
                      </a:solidFill>
                      <a:prstDash val="solid"/>
                      <a:round/>
                      <a:headEnd type="none" w="med" len="med"/>
                      <a:tailEnd type="none" w="med" len="med"/>
                    </a:lnL>
                    <a:lnR w="6350" cap="flat" cmpd="sng" algn="ctr">
                      <a:solidFill>
                        <a:srgbClr val="F1ECE3"/>
                      </a:solidFill>
                      <a:prstDash val="solid"/>
                      <a:round/>
                      <a:headEnd type="none" w="med" len="med"/>
                      <a:tailEnd type="none" w="med" len="med"/>
                    </a:lnR>
                    <a:lnT w="6350" cap="flat" cmpd="sng" algn="ctr">
                      <a:solidFill>
                        <a:srgbClr val="F1ECE3"/>
                      </a:solidFill>
                      <a:prstDash val="solid"/>
                      <a:round/>
                      <a:headEnd type="none" w="med" len="med"/>
                      <a:tailEnd type="none" w="med" len="med"/>
                    </a:lnT>
                    <a:lnB w="6350" cap="flat" cmpd="sng" algn="ctr">
                      <a:solidFill>
                        <a:srgbClr val="F1ECE3"/>
                      </a:solidFill>
                      <a:prstDash val="solid"/>
                      <a:round/>
                      <a:headEnd type="none" w="med" len="med"/>
                      <a:tailEnd type="none" w="med" len="med"/>
                    </a:lnB>
                  </a:tcPr>
                </a:tc>
                <a:tc>
                  <a:txBody>
                    <a:bodyPr/>
                    <a:lstStyle/>
                    <a:p>
                      <a:pPr indent="0" marL="0">
                        <a:buNone/>
                      </a:pPr>
                      <a:r>
                        <a:rPr lang="en-US" sz="1380" dirty="0">
                          <a:solidFill>
                            <a:srgbClr val="000000"/>
                          </a:solidFill>
                          <a:latin typeface="Calibri" pitchFamily="34" charset="0"/>
                          <a:ea typeface="Calibri" pitchFamily="34" charset="-122"/>
                          <a:cs typeface="Calibri" pitchFamily="34" charset="-120"/>
                        </a:rPr>
                        <a:t>NIV "should be administered for severe respiratory distress"</a:t>
                      </a:r>
                      <a:endParaRPr lang="en-US" sz="1380" dirty="0">
                        <a:latin typeface="Calibri" charset="0"/>
                        <a:ea typeface="Calibri" charset="0"/>
                        <a:cs typeface="Calibri" charset="0"/>
                      </a:endParaRPr>
                    </a:p>
                  </a:txBody>
                  <a:tcPr marL="91440" marR="91440" marT="45720" marB="45720" anchor="ctr">
                    <a:lnL w="6350" cap="flat" cmpd="sng" algn="ctr">
                      <a:solidFill>
                        <a:srgbClr val="F1ECE3"/>
                      </a:solidFill>
                      <a:prstDash val="solid"/>
                      <a:round/>
                      <a:headEnd type="none" w="med" len="med"/>
                      <a:tailEnd type="none" w="med" len="med"/>
                    </a:lnL>
                    <a:lnR w="6350" cap="flat" cmpd="sng" algn="ctr">
                      <a:solidFill>
                        <a:srgbClr val="F1ECE3"/>
                      </a:solidFill>
                      <a:prstDash val="solid"/>
                      <a:round/>
                      <a:headEnd type="none" w="med" len="med"/>
                      <a:tailEnd type="none" w="med" len="med"/>
                    </a:lnR>
                    <a:lnT w="6350" cap="flat" cmpd="sng" algn="ctr">
                      <a:solidFill>
                        <a:srgbClr val="F1ECE3"/>
                      </a:solidFill>
                      <a:prstDash val="solid"/>
                      <a:round/>
                      <a:headEnd type="none" w="med" len="med"/>
                      <a:tailEnd type="none" w="med" len="med"/>
                    </a:lnT>
                    <a:lnB w="6350" cap="flat" cmpd="sng" algn="ctr">
                      <a:solidFill>
                        <a:srgbClr val="F1ECE3"/>
                      </a:solidFill>
                      <a:prstDash val="solid"/>
                      <a:round/>
                      <a:headEnd type="none" w="med" len="med"/>
                      <a:tailEnd type="none" w="med" len="med"/>
                    </a:lnB>
                  </a:tcPr>
                </a:tc>
              </a:tr>
              <a:tr h="329184">
                <a:tc>
                  <a:txBody>
                    <a:bodyPr/>
                    <a:lstStyle/>
                    <a:p>
                      <a:pPr indent="0" marL="0">
                        <a:buNone/>
                      </a:pPr>
                      <a:r>
                        <a:rPr lang="en-US" sz="1380" dirty="0">
                          <a:solidFill>
                            <a:srgbClr val="000000"/>
                          </a:solidFill>
                          <a:latin typeface="Calibri" pitchFamily="34" charset="0"/>
                          <a:ea typeface="Calibri" pitchFamily="34" charset="-122"/>
                          <a:cs typeface="Calibri" pitchFamily="34" charset="-120"/>
                        </a:rPr>
                        <a:t>Under 2, bronchiolitis</a:t>
                      </a:r>
                      <a:endParaRPr lang="en-US" sz="1380" dirty="0">
                        <a:latin typeface="Calibri" charset="0"/>
                        <a:ea typeface="Calibri" charset="0"/>
                        <a:cs typeface="Calibri" charset="0"/>
                      </a:endParaRPr>
                    </a:p>
                  </a:txBody>
                  <a:tcPr marL="91440" marR="91440" marT="45720" marB="45720" anchor="ctr">
                    <a:lnL w="6350" cap="flat" cmpd="sng" algn="ctr">
                      <a:solidFill>
                        <a:srgbClr val="F1ECE3"/>
                      </a:solidFill>
                      <a:prstDash val="solid"/>
                      <a:round/>
                      <a:headEnd type="none" w="med" len="med"/>
                      <a:tailEnd type="none" w="med" len="med"/>
                    </a:lnL>
                    <a:lnR w="6350" cap="flat" cmpd="sng" algn="ctr">
                      <a:solidFill>
                        <a:srgbClr val="F1ECE3"/>
                      </a:solidFill>
                      <a:prstDash val="solid"/>
                      <a:round/>
                      <a:headEnd type="none" w="med" len="med"/>
                      <a:tailEnd type="none" w="med" len="med"/>
                    </a:lnR>
                    <a:lnT w="6350" cap="flat" cmpd="sng" algn="ctr">
                      <a:solidFill>
                        <a:srgbClr val="F1ECE3"/>
                      </a:solidFill>
                      <a:prstDash val="solid"/>
                      <a:round/>
                      <a:headEnd type="none" w="med" len="med"/>
                      <a:tailEnd type="none" w="med" len="med"/>
                    </a:lnT>
                    <a:lnB w="6350" cap="flat" cmpd="sng" algn="ctr">
                      <a:solidFill>
                        <a:srgbClr val="F1ECE3"/>
                      </a:solidFill>
                      <a:prstDash val="solid"/>
                      <a:round/>
                      <a:headEnd type="none" w="med" len="med"/>
                      <a:tailEnd type="none" w="med" len="med"/>
                    </a:lnB>
                  </a:tcPr>
                </a:tc>
                <a:tc>
                  <a:txBody>
                    <a:bodyPr/>
                    <a:lstStyle/>
                    <a:p>
                      <a:pPr indent="0" marL="0">
                        <a:buNone/>
                      </a:pPr>
                      <a:r>
                        <a:rPr lang="en-US" sz="1380" dirty="0">
                          <a:solidFill>
                            <a:srgbClr val="000000"/>
                          </a:solidFill>
                          <a:latin typeface="Calibri" pitchFamily="34" charset="0"/>
                          <a:ea typeface="Calibri" pitchFamily="34" charset="-122"/>
                          <a:cs typeface="Calibri" pitchFamily="34" charset="-120"/>
                        </a:rPr>
                        <a:t>Pediatric Resp. Distress</a:t>
                      </a:r>
                      <a:endParaRPr lang="en-US" sz="1380" dirty="0">
                        <a:latin typeface="Calibri" charset="0"/>
                        <a:ea typeface="Calibri" charset="0"/>
                        <a:cs typeface="Calibri" charset="0"/>
                      </a:endParaRPr>
                    </a:p>
                  </a:txBody>
                  <a:tcPr marL="91440" marR="91440" marT="45720" marB="45720" anchor="ctr">
                    <a:lnL w="6350" cap="flat" cmpd="sng" algn="ctr">
                      <a:solidFill>
                        <a:srgbClr val="F1ECE3"/>
                      </a:solidFill>
                      <a:prstDash val="solid"/>
                      <a:round/>
                      <a:headEnd type="none" w="med" len="med"/>
                      <a:tailEnd type="none" w="med" len="med"/>
                    </a:lnL>
                    <a:lnR w="6350" cap="flat" cmpd="sng" algn="ctr">
                      <a:solidFill>
                        <a:srgbClr val="F1ECE3"/>
                      </a:solidFill>
                      <a:prstDash val="solid"/>
                      <a:round/>
                      <a:headEnd type="none" w="med" len="med"/>
                      <a:tailEnd type="none" w="med" len="med"/>
                    </a:lnR>
                    <a:lnT w="6350" cap="flat" cmpd="sng" algn="ctr">
                      <a:solidFill>
                        <a:srgbClr val="F1ECE3"/>
                      </a:solidFill>
                      <a:prstDash val="solid"/>
                      <a:round/>
                      <a:headEnd type="none" w="med" len="med"/>
                      <a:tailEnd type="none" w="med" len="med"/>
                    </a:lnT>
                    <a:lnB w="6350" cap="flat" cmpd="sng" algn="ctr">
                      <a:solidFill>
                        <a:srgbClr val="F1ECE3"/>
                      </a:solidFill>
                      <a:prstDash val="solid"/>
                      <a:round/>
                      <a:headEnd type="none" w="med" len="med"/>
                      <a:tailEnd type="none" w="med" len="med"/>
                    </a:lnB>
                  </a:tcPr>
                </a:tc>
                <a:tc>
                  <a:txBody>
                    <a:bodyPr/>
                    <a:lstStyle/>
                    <a:p>
                      <a:pPr indent="0" marL="0">
                        <a:buNone/>
                      </a:pPr>
                      <a:r>
                        <a:rPr lang="en-US" sz="1380" dirty="0">
                          <a:solidFill>
                            <a:srgbClr val="000000"/>
                          </a:solidFill>
                          <a:latin typeface="Calibri" pitchFamily="34" charset="0"/>
                          <a:ea typeface="Calibri" pitchFamily="34" charset="-122"/>
                          <a:cs typeface="Calibri" pitchFamily="34" charset="-120"/>
                        </a:rPr>
                        <a:t>CPAP "can be administered ... for severe respiratory distress"</a:t>
                      </a:r>
                      <a:endParaRPr lang="en-US" sz="1380" dirty="0">
                        <a:latin typeface="Calibri" charset="0"/>
                        <a:ea typeface="Calibri" charset="0"/>
                        <a:cs typeface="Calibri" charset="0"/>
                      </a:endParaRPr>
                    </a:p>
                  </a:txBody>
                  <a:tcPr marL="91440" marR="91440" marT="45720" marB="45720" anchor="ctr">
                    <a:lnL w="6350" cap="flat" cmpd="sng" algn="ctr">
                      <a:solidFill>
                        <a:srgbClr val="F1ECE3"/>
                      </a:solidFill>
                      <a:prstDash val="solid"/>
                      <a:round/>
                      <a:headEnd type="none" w="med" len="med"/>
                      <a:tailEnd type="none" w="med" len="med"/>
                    </a:lnL>
                    <a:lnR w="6350" cap="flat" cmpd="sng" algn="ctr">
                      <a:solidFill>
                        <a:srgbClr val="F1ECE3"/>
                      </a:solidFill>
                      <a:prstDash val="solid"/>
                      <a:round/>
                      <a:headEnd type="none" w="med" len="med"/>
                      <a:tailEnd type="none" w="med" len="med"/>
                    </a:lnR>
                    <a:lnT w="6350" cap="flat" cmpd="sng" algn="ctr">
                      <a:solidFill>
                        <a:srgbClr val="F1ECE3"/>
                      </a:solidFill>
                      <a:prstDash val="solid"/>
                      <a:round/>
                      <a:headEnd type="none" w="med" len="med"/>
                      <a:tailEnd type="none" w="med" len="med"/>
                    </a:lnT>
                    <a:lnB w="6350" cap="flat" cmpd="sng" algn="ctr">
                      <a:solidFill>
                        <a:srgbClr val="F1ECE3"/>
                      </a:solidFill>
                      <a:prstDash val="solid"/>
                      <a:round/>
                      <a:headEnd type="none" w="med" len="med"/>
                      <a:tailEnd type="none" w="med" len="med"/>
                    </a:lnB>
                  </a:tcPr>
                </a:tc>
              </a:tr>
              <a:tr h="329184">
                <a:tc>
                  <a:txBody>
                    <a:bodyPr/>
                    <a:lstStyle/>
                    <a:p>
                      <a:pPr indent="0" marL="0">
                        <a:buNone/>
                      </a:pPr>
                      <a:r>
                        <a:rPr lang="en-US" sz="1380" dirty="0">
                          <a:solidFill>
                            <a:srgbClr val="000000"/>
                          </a:solidFill>
                          <a:latin typeface="Calibri" pitchFamily="34" charset="0"/>
                          <a:ea typeface="Calibri" pitchFamily="34" charset="-122"/>
                          <a:cs typeface="Calibri" pitchFamily="34" charset="-120"/>
                        </a:rPr>
                        <a:t>Croup, any age</a:t>
                      </a:r>
                      <a:endParaRPr lang="en-US" sz="1380" dirty="0">
                        <a:latin typeface="Calibri" charset="0"/>
                        <a:ea typeface="Calibri" charset="0"/>
                        <a:cs typeface="Calibri" charset="0"/>
                      </a:endParaRPr>
                    </a:p>
                  </a:txBody>
                  <a:tcPr marL="91440" marR="91440" marT="45720" marB="45720" anchor="ctr">
                    <a:lnL w="6350" cap="flat" cmpd="sng" algn="ctr">
                      <a:solidFill>
                        <a:srgbClr val="F1ECE3"/>
                      </a:solidFill>
                      <a:prstDash val="solid"/>
                      <a:round/>
                      <a:headEnd type="none" w="med" len="med"/>
                      <a:tailEnd type="none" w="med" len="med"/>
                    </a:lnL>
                    <a:lnR w="6350" cap="flat" cmpd="sng" algn="ctr">
                      <a:solidFill>
                        <a:srgbClr val="F1ECE3"/>
                      </a:solidFill>
                      <a:prstDash val="solid"/>
                      <a:round/>
                      <a:headEnd type="none" w="med" len="med"/>
                      <a:tailEnd type="none" w="med" len="med"/>
                    </a:lnR>
                    <a:lnT w="6350" cap="flat" cmpd="sng" algn="ctr">
                      <a:solidFill>
                        <a:srgbClr val="F1ECE3"/>
                      </a:solidFill>
                      <a:prstDash val="solid"/>
                      <a:round/>
                      <a:headEnd type="none" w="med" len="med"/>
                      <a:tailEnd type="none" w="med" len="med"/>
                    </a:lnT>
                    <a:lnB w="6350" cap="flat" cmpd="sng" algn="ctr">
                      <a:solidFill>
                        <a:srgbClr val="F1ECE3"/>
                      </a:solidFill>
                      <a:prstDash val="solid"/>
                      <a:round/>
                      <a:headEnd type="none" w="med" len="med"/>
                      <a:tailEnd type="none" w="med" len="med"/>
                    </a:lnB>
                  </a:tcPr>
                </a:tc>
                <a:tc>
                  <a:txBody>
                    <a:bodyPr/>
                    <a:lstStyle/>
                    <a:p>
                      <a:pPr indent="0" marL="0">
                        <a:buNone/>
                      </a:pPr>
                      <a:r>
                        <a:rPr lang="en-US" sz="1380" dirty="0">
                          <a:solidFill>
                            <a:srgbClr val="000000"/>
                          </a:solidFill>
                          <a:latin typeface="Calibri" pitchFamily="34" charset="0"/>
                          <a:ea typeface="Calibri" pitchFamily="34" charset="-122"/>
                          <a:cs typeface="Calibri" pitchFamily="34" charset="-120"/>
                        </a:rPr>
                        <a:t>Pediatric Resp. Distress</a:t>
                      </a:r>
                      <a:endParaRPr lang="en-US" sz="1380" dirty="0">
                        <a:latin typeface="Calibri" charset="0"/>
                        <a:ea typeface="Calibri" charset="0"/>
                        <a:cs typeface="Calibri" charset="0"/>
                      </a:endParaRPr>
                    </a:p>
                  </a:txBody>
                  <a:tcPr marL="91440" marR="91440" marT="45720" marB="45720" anchor="ctr">
                    <a:lnL w="6350" cap="flat" cmpd="sng" algn="ctr">
                      <a:solidFill>
                        <a:srgbClr val="F1ECE3"/>
                      </a:solidFill>
                      <a:prstDash val="solid"/>
                      <a:round/>
                      <a:headEnd type="none" w="med" len="med"/>
                      <a:tailEnd type="none" w="med" len="med"/>
                    </a:lnL>
                    <a:lnR w="6350" cap="flat" cmpd="sng" algn="ctr">
                      <a:solidFill>
                        <a:srgbClr val="F1ECE3"/>
                      </a:solidFill>
                      <a:prstDash val="solid"/>
                      <a:round/>
                      <a:headEnd type="none" w="med" len="med"/>
                      <a:tailEnd type="none" w="med" len="med"/>
                    </a:lnR>
                    <a:lnT w="6350" cap="flat" cmpd="sng" algn="ctr">
                      <a:solidFill>
                        <a:srgbClr val="F1ECE3"/>
                      </a:solidFill>
                      <a:prstDash val="solid"/>
                      <a:round/>
                      <a:headEnd type="none" w="med" len="med"/>
                      <a:tailEnd type="none" w="med" len="med"/>
                    </a:lnT>
                    <a:lnB w="6350" cap="flat" cmpd="sng" algn="ctr">
                      <a:solidFill>
                        <a:srgbClr val="F1ECE3"/>
                      </a:solidFill>
                      <a:prstDash val="solid"/>
                      <a:round/>
                      <a:headEnd type="none" w="med" len="med"/>
                      <a:tailEnd type="none" w="med" len="med"/>
                    </a:lnB>
                  </a:tcPr>
                </a:tc>
                <a:tc>
                  <a:txBody>
                    <a:bodyPr/>
                    <a:lstStyle/>
                    <a:p>
                      <a:pPr indent="0" marL="0">
                        <a:buNone/>
                      </a:pPr>
                      <a:r>
                        <a:rPr lang="en-US" sz="1380" dirty="0">
                          <a:solidFill>
                            <a:srgbClr val="000000"/>
                          </a:solidFill>
                          <a:latin typeface="Calibri" pitchFamily="34" charset="0"/>
                          <a:ea typeface="Calibri" pitchFamily="34" charset="-122"/>
                          <a:cs typeface="Calibri" pitchFamily="34" charset="-120"/>
                        </a:rPr>
                        <a:t>CPAP "should be administered for severe respiratory distress"</a:t>
                      </a:r>
                      <a:endParaRPr lang="en-US" sz="1380" dirty="0">
                        <a:latin typeface="Calibri" charset="0"/>
                        <a:ea typeface="Calibri" charset="0"/>
                        <a:cs typeface="Calibri" charset="0"/>
                      </a:endParaRPr>
                    </a:p>
                  </a:txBody>
                  <a:tcPr marL="91440" marR="91440" marT="45720" marB="45720" anchor="ctr">
                    <a:lnL w="6350" cap="flat" cmpd="sng" algn="ctr">
                      <a:solidFill>
                        <a:srgbClr val="F1ECE3"/>
                      </a:solidFill>
                      <a:prstDash val="solid"/>
                      <a:round/>
                      <a:headEnd type="none" w="med" len="med"/>
                      <a:tailEnd type="none" w="med" len="med"/>
                    </a:lnL>
                    <a:lnR w="6350" cap="flat" cmpd="sng" algn="ctr">
                      <a:solidFill>
                        <a:srgbClr val="F1ECE3"/>
                      </a:solidFill>
                      <a:prstDash val="solid"/>
                      <a:round/>
                      <a:headEnd type="none" w="med" len="med"/>
                      <a:tailEnd type="none" w="med" len="med"/>
                    </a:lnR>
                    <a:lnT w="6350" cap="flat" cmpd="sng" algn="ctr">
                      <a:solidFill>
                        <a:srgbClr val="F1ECE3"/>
                      </a:solidFill>
                      <a:prstDash val="solid"/>
                      <a:round/>
                      <a:headEnd type="none" w="med" len="med"/>
                      <a:tailEnd type="none" w="med" len="med"/>
                    </a:lnT>
                    <a:lnB w="6350" cap="flat" cmpd="sng" algn="ctr">
                      <a:solidFill>
                        <a:srgbClr val="F1ECE3"/>
                      </a:solidFill>
                      <a:prstDash val="solid"/>
                      <a:round/>
                      <a:headEnd type="none" w="med" len="med"/>
                      <a:tailEnd type="none" w="med" len="med"/>
                    </a:lnB>
                  </a:tcPr>
                </a:tc>
              </a:tr>
              <a:tr h="329184">
                <a:tc>
                  <a:txBody>
                    <a:bodyPr/>
                    <a:lstStyle/>
                    <a:p>
                      <a:pPr indent="0" marL="0">
                        <a:buNone/>
                      </a:pPr>
                      <a:r>
                        <a:rPr lang="en-US" sz="1380" dirty="0">
                          <a:solidFill>
                            <a:srgbClr val="8A2424"/>
                          </a:solidFill>
                          <a:latin typeface="Calibri" pitchFamily="34" charset="0"/>
                          <a:ea typeface="Calibri" pitchFamily="34" charset="-122"/>
                          <a:cs typeface="Calibri" pitchFamily="34" charset="-120"/>
                        </a:rPr>
                        <a:t>Newborns</a:t>
                      </a:r>
                      <a:endParaRPr lang="en-US" sz="1380" dirty="0">
                        <a:latin typeface="Calibri" charset="0"/>
                        <a:ea typeface="Calibri" charset="0"/>
                        <a:cs typeface="Calibri" charset="0"/>
                      </a:endParaRPr>
                    </a:p>
                  </a:txBody>
                  <a:tcPr marL="91440" marR="91440" marT="45720" marB="45720" anchor="ctr">
                    <a:lnL w="6350" cap="flat" cmpd="sng" algn="ctr">
                      <a:solidFill>
                        <a:srgbClr val="F1ECE3"/>
                      </a:solidFill>
                      <a:prstDash val="solid"/>
                      <a:round/>
                      <a:headEnd type="none" w="med" len="med"/>
                      <a:tailEnd type="none" w="med" len="med"/>
                    </a:lnL>
                    <a:lnR w="6350" cap="flat" cmpd="sng" algn="ctr">
                      <a:solidFill>
                        <a:srgbClr val="F1ECE3"/>
                      </a:solidFill>
                      <a:prstDash val="solid"/>
                      <a:round/>
                      <a:headEnd type="none" w="med" len="med"/>
                      <a:tailEnd type="none" w="med" len="med"/>
                    </a:lnR>
                    <a:lnT w="6350" cap="flat" cmpd="sng" algn="ctr">
                      <a:solidFill>
                        <a:srgbClr val="F1ECE3"/>
                      </a:solidFill>
                      <a:prstDash val="solid"/>
                      <a:round/>
                      <a:headEnd type="none" w="med" len="med"/>
                      <a:tailEnd type="none" w="med" len="med"/>
                    </a:lnT>
                    <a:lnB w="6350" cap="flat" cmpd="sng" algn="ctr">
                      <a:solidFill>
                        <a:srgbClr val="F1ECE3"/>
                      </a:solidFill>
                      <a:prstDash val="solid"/>
                      <a:round/>
                      <a:headEnd type="none" w="med" len="med"/>
                      <a:tailEnd type="none" w="med" len="med"/>
                    </a:lnB>
                  </a:tcPr>
                </a:tc>
                <a:tc>
                  <a:txBody>
                    <a:bodyPr/>
                    <a:lstStyle/>
                    <a:p>
                      <a:pPr indent="0" marL="0">
                        <a:buNone/>
                      </a:pPr>
                      <a:r>
                        <a:rPr lang="en-US" sz="1380" dirty="0">
                          <a:solidFill>
                            <a:srgbClr val="000000"/>
                          </a:solidFill>
                          <a:latin typeface="Calibri" pitchFamily="34" charset="0"/>
                          <a:ea typeface="Calibri" pitchFamily="34" charset="-122"/>
                          <a:cs typeface="Calibri" pitchFamily="34" charset="-120"/>
                        </a:rPr>
                        <a:t>—</a:t>
                      </a:r>
                      <a:endParaRPr lang="en-US" sz="1380" dirty="0">
                        <a:latin typeface="Calibri" charset="0"/>
                        <a:ea typeface="Calibri" charset="0"/>
                        <a:cs typeface="Calibri" charset="0"/>
                      </a:endParaRPr>
                    </a:p>
                  </a:txBody>
                  <a:tcPr marL="91440" marR="91440" marT="45720" marB="45720" anchor="ctr">
                    <a:lnL w="6350" cap="flat" cmpd="sng" algn="ctr">
                      <a:solidFill>
                        <a:srgbClr val="F1ECE3"/>
                      </a:solidFill>
                      <a:prstDash val="solid"/>
                      <a:round/>
                      <a:headEnd type="none" w="med" len="med"/>
                      <a:tailEnd type="none" w="med" len="med"/>
                    </a:lnL>
                    <a:lnR w="6350" cap="flat" cmpd="sng" algn="ctr">
                      <a:solidFill>
                        <a:srgbClr val="F1ECE3"/>
                      </a:solidFill>
                      <a:prstDash val="solid"/>
                      <a:round/>
                      <a:headEnd type="none" w="med" len="med"/>
                      <a:tailEnd type="none" w="med" len="med"/>
                    </a:lnR>
                    <a:lnT w="6350" cap="flat" cmpd="sng" algn="ctr">
                      <a:solidFill>
                        <a:srgbClr val="F1ECE3"/>
                      </a:solidFill>
                      <a:prstDash val="solid"/>
                      <a:round/>
                      <a:headEnd type="none" w="med" len="med"/>
                      <a:tailEnd type="none" w="med" len="med"/>
                    </a:lnT>
                    <a:lnB w="6350" cap="flat" cmpd="sng" algn="ctr">
                      <a:solidFill>
                        <a:srgbClr val="F1ECE3"/>
                      </a:solidFill>
                      <a:prstDash val="solid"/>
                      <a:round/>
                      <a:headEnd type="none" w="med" len="med"/>
                      <a:tailEnd type="none" w="med" len="med"/>
                    </a:lnB>
                  </a:tcPr>
                </a:tc>
                <a:tc>
                  <a:txBody>
                    <a:bodyPr/>
                    <a:lstStyle/>
                    <a:p>
                      <a:pPr indent="0" marL="0">
                        <a:buNone/>
                      </a:pPr>
                      <a:r>
                        <a:rPr lang="en-US" sz="1380" dirty="0">
                          <a:solidFill>
                            <a:srgbClr val="8A2424"/>
                          </a:solidFill>
                          <a:latin typeface="Calibri" pitchFamily="34" charset="0"/>
                          <a:ea typeface="Calibri" pitchFamily="34" charset="-122"/>
                          <a:cs typeface="Calibri" pitchFamily="34" charset="-120"/>
                        </a:rPr>
                        <a:t>Excluded from the Airway Management guideline</a:t>
                      </a:r>
                      <a:endParaRPr lang="en-US" sz="1380" dirty="0">
                        <a:latin typeface="Calibri" charset="0"/>
                        <a:ea typeface="Calibri" charset="0"/>
                        <a:cs typeface="Calibri" charset="0"/>
                      </a:endParaRPr>
                    </a:p>
                  </a:txBody>
                  <a:tcPr marL="91440" marR="91440" marT="45720" marB="45720" anchor="ctr">
                    <a:lnL w="6350" cap="flat" cmpd="sng" algn="ctr">
                      <a:solidFill>
                        <a:srgbClr val="F1ECE3"/>
                      </a:solidFill>
                      <a:prstDash val="solid"/>
                      <a:round/>
                      <a:headEnd type="none" w="med" len="med"/>
                      <a:tailEnd type="none" w="med" len="med"/>
                    </a:lnL>
                    <a:lnR w="6350" cap="flat" cmpd="sng" algn="ctr">
                      <a:solidFill>
                        <a:srgbClr val="F1ECE3"/>
                      </a:solidFill>
                      <a:prstDash val="solid"/>
                      <a:round/>
                      <a:headEnd type="none" w="med" len="med"/>
                      <a:tailEnd type="none" w="med" len="med"/>
                    </a:lnR>
                    <a:lnT w="6350" cap="flat" cmpd="sng" algn="ctr">
                      <a:solidFill>
                        <a:srgbClr val="F1ECE3"/>
                      </a:solidFill>
                      <a:prstDash val="solid"/>
                      <a:round/>
                      <a:headEnd type="none" w="med" len="med"/>
                      <a:tailEnd type="none" w="med" len="med"/>
                    </a:lnT>
                    <a:lnB w="6350" cap="flat" cmpd="sng" algn="ctr">
                      <a:solidFill>
                        <a:srgbClr val="F1ECE3"/>
                      </a:solidFill>
                      <a:prstDash val="solid"/>
                      <a:round/>
                      <a:headEnd type="none" w="med" len="med"/>
                      <a:tailEnd type="none" w="med" len="med"/>
                    </a:lnB>
                  </a:tcPr>
                </a:tc>
              </a:tr>
            </a:tbl>
          </a:graphicData>
        </a:graphic>
      </p:graphicFrame>
      <p:sp>
        <p:nvSpPr>
          <p:cNvPr id="44" name="SlideNumber 46"/>
          <p:cNvSpPr txBox="1"/>
          <p:nvPr/>
        </p:nvSpPr>
        <p:spPr>
          <a:xfrm>
            <a:off x="11430000" y="6470000"/>
            <a:ext cx="560000" cy="260000"/>
          </a:xfrm>
          <a:prstGeom prst="rect">
            <a:avLst/>
          </a:prstGeom>
          <a:noFill/>
        </p:spPr>
        <p:txBody>
          <a:bodyPr wrap="none" lIns="0" rIns="0" tIns="0" bIns="0" anchor="ctr">
            <a:spAutoFit/>
          </a:bodyPr>
          <a:lstStyle/>
          <a:p>
            <a:pPr algn="r"/>
            <a:r>
              <a:rPr sz="1300" b="1">
                <a:solidFill>
                  <a:srgbClr val="142028"/>
                </a:solidFill>
                <a:latin typeface="Calibri"/>
              </a:rPr>
              <a:t>46</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name="Slide 43">
    <p:bg>
      <p:bgPr>
        <a:solidFill>
          <a:srgbClr val="FFFFFF"/>
        </a:solidFill>
      </p:bgPr>
    </p:bg>
    <p:spTree>
      <p:nvGrpSpPr>
        <p:cNvPr id="1" name=""/>
        <p:cNvGrpSpPr/>
        <p:nvPr/>
      </p:nvGrpSpPr>
      <p:grpSpPr>
        <a:xfrm>
          <a:off x="0" y="0"/>
          <a:ext cx="0" cy="0"/>
          <a:chOff x="0" y="0"/>
          <a:chExt cx="0" cy="0"/>
        </a:xfrm>
      </p:grpSpPr>
      <p:sp>
        <p:nvSpPr>
          <p:cNvPr id="2" name="Text 0"/>
          <p:cNvSpPr txBox="1"/>
          <p:nvPr/>
        </p:nvSpPr>
        <p:spPr>
          <a:xfrm>
            <a:off x="1033272" y="351130"/>
            <a:ext cx="9875520" cy="329184"/>
          </a:xfrm>
          <a:prstGeom prst="rect">
            <a:avLst/>
          </a:prstGeom>
          <a:noFill/>
          <a:ln/>
        </p:spPr>
        <p:txBody>
          <a:bodyPr wrap="square" rtlCol="0" anchor="ctr"/>
          <a:lstStyle/>
          <a:p>
            <a:pPr indent="0" marL="0">
              <a:buNone/>
            </a:pPr>
            <a:r>
              <a:rPr lang="en-US" sz="1320" b="1" spc="240" kern="0" dirty="0">
                <a:solidFill>
                  <a:srgbClr val="BE5504"/>
                </a:solidFill>
                <a:latin typeface="Calibri" pitchFamily="34" charset="0"/>
                <a:ea typeface="Calibri" pitchFamily="34" charset="-122"/>
                <a:cs typeface="Calibri" pitchFamily="34" charset="-120"/>
              </a:rPr>
              <a:t>AND NOBODY PUBLISHES A NUMBER</a:t>
            </a:r>
            <a:endParaRPr lang="en-US" sz="1320" dirty="0"/>
          </a:p>
        </p:txBody>
      </p:sp>
      <p:sp>
        <p:nvSpPr>
          <p:cNvPr id="3" name="Text 1"/>
          <p:cNvSpPr txBox="1"/>
          <p:nvPr/>
        </p:nvSpPr>
        <p:spPr>
          <a:xfrm>
            <a:off x="1033272" y="680314"/>
            <a:ext cx="9875520" cy="790042"/>
          </a:xfrm>
          <a:prstGeom prst="rect">
            <a:avLst/>
          </a:prstGeom>
          <a:noFill/>
          <a:ln/>
        </p:spPr>
        <p:txBody>
          <a:bodyPr wrap="square" rtlCol="0" anchor="ctr"/>
          <a:lstStyle/>
          <a:p>
            <a:pPr indent="0" marL="0">
              <a:buNone/>
            </a:pPr>
            <a:r>
              <a:rPr lang="en-US" sz="3480" b="1" dirty="0">
                <a:solidFill>
                  <a:srgbClr val="142028"/>
                </a:solidFill>
                <a:latin typeface="Cambria" pitchFamily="34" charset="0"/>
                <a:ea typeface="Cambria" pitchFamily="34" charset="-122"/>
                <a:cs typeface="Cambria" pitchFamily="34" charset="-120"/>
              </a:rPr>
              <a:t>The real limit is the mask</a:t>
            </a:r>
            <a:endParaRPr lang="en-US" sz="3480" dirty="0"/>
          </a:p>
        </p:txBody>
      </p:sp>
      <p:sp>
        <p:nvSpPr>
          <p:cNvPr id="4" name="Shape 2"/>
          <p:cNvSpPr/>
          <p:nvPr/>
        </p:nvSpPr>
        <p:spPr>
          <a:xfrm>
            <a:off x="1088136" y="1448410"/>
            <a:ext cx="9985248" cy="1152144"/>
          </a:xfrm>
          <a:prstGeom prst="roundRect">
            <a:avLst>
              <a:gd name="adj" fmla="val 5714"/>
            </a:avLst>
          </a:prstGeom>
          <a:solidFill>
            <a:srgbClr val="F6E7E3"/>
          </a:solidFill>
          <a:ln w="12700">
            <a:solidFill>
              <a:srgbClr val="8A2424"/>
            </a:solidFill>
            <a:prstDash val="solid"/>
          </a:ln>
        </p:spPr>
      </p:sp>
      <p:sp>
        <p:nvSpPr>
          <p:cNvPr id="5" name="Text 3"/>
          <p:cNvSpPr txBox="1"/>
          <p:nvPr/>
        </p:nvSpPr>
        <p:spPr>
          <a:xfrm>
            <a:off x="1417320" y="1536192"/>
            <a:ext cx="9326880" cy="373075"/>
          </a:xfrm>
          <a:prstGeom prst="rect">
            <a:avLst/>
          </a:prstGeom>
          <a:noFill/>
          <a:ln/>
        </p:spPr>
        <p:txBody>
          <a:bodyPr wrap="square" lIns="0" tIns="0" rIns="0" bIns="0" rtlCol="0" anchor="ctr"/>
          <a:lstStyle/>
          <a:p>
            <a:pPr indent="0" marL="0">
              <a:buNone/>
            </a:pPr>
            <a:r>
              <a:rPr lang="en-US" sz="1920" b="1" dirty="0">
                <a:solidFill>
                  <a:srgbClr val="8A2424"/>
                </a:solidFill>
                <a:latin typeface="Cambria" pitchFamily="34" charset="0"/>
                <a:ea typeface="Cambria" pitchFamily="34" charset="-122"/>
                <a:cs typeface="Cambria" pitchFamily="34" charset="-120"/>
              </a:rPr>
              <a:t>Nobody publishes a size limit for any mask.</a:t>
            </a:r>
            <a:endParaRPr lang="en-US" sz="1920" dirty="0"/>
          </a:p>
        </p:txBody>
      </p:sp>
      <p:sp>
        <p:nvSpPr>
          <p:cNvPr id="6" name="Text 4"/>
          <p:cNvSpPr txBox="1"/>
          <p:nvPr/>
        </p:nvSpPr>
        <p:spPr>
          <a:xfrm>
            <a:off x="1417320" y="1953158"/>
            <a:ext cx="9326880" cy="570586"/>
          </a:xfrm>
          <a:prstGeom prst="rect">
            <a:avLst/>
          </a:prstGeom>
          <a:noFill/>
          <a:ln/>
        </p:spPr>
        <p:txBody>
          <a:bodyPr wrap="square" lIns="0" tIns="0" rIns="0" bIns="0" rtlCol="0" anchor="ctr"/>
          <a:lstStyle/>
          <a:p>
            <a:pPr indent="0" marL="0">
              <a:buNone/>
            </a:pPr>
            <a:r>
              <a:rPr lang="en-US" sz="1500" dirty="0">
                <a:solidFill>
                  <a:srgbClr val="142028"/>
                </a:solidFill>
                <a:latin typeface="Calibri" pitchFamily="34" charset="0"/>
                <a:ea typeface="Calibri" pitchFamily="34" charset="-122"/>
                <a:cs typeface="Calibri" pitchFamily="34" charset="-120"/>
              </a:rPr>
              <a:t>Not the sizing chart, the DFU, the FAQ, the product listing, or the FDA 510(k) — whose "Patient Population" field is blank. No age, no weight, no facial dimension, for any size. Any number you hear quoted for this is made up.</a:t>
            </a:r>
            <a:endParaRPr lang="en-US" sz="1500" dirty="0"/>
          </a:p>
        </p:txBody>
      </p:sp>
      <p:sp>
        <p:nvSpPr>
          <p:cNvPr id="7" name="Text 5"/>
          <p:cNvSpPr txBox="1"/>
          <p:nvPr/>
        </p:nvSpPr>
        <p:spPr>
          <a:xfrm>
            <a:off x="1088136" y="2688336"/>
            <a:ext cx="9985248" cy="384048"/>
          </a:xfrm>
          <a:prstGeom prst="rect">
            <a:avLst/>
          </a:prstGeom>
          <a:noFill/>
          <a:ln/>
        </p:spPr>
        <p:txBody>
          <a:bodyPr wrap="square" rtlCol="0" anchor="ctr"/>
          <a:lstStyle/>
          <a:p>
            <a:pPr indent="0" marL="0">
              <a:buNone/>
            </a:pPr>
            <a:r>
              <a:rPr lang="en-US" sz="1620" b="1" i="1" dirty="0">
                <a:solidFill>
                  <a:srgbClr val="BE5504"/>
                </a:solidFill>
                <a:latin typeface="Calibri" pitchFamily="34" charset="0"/>
                <a:ea typeface="Calibri" pitchFamily="34" charset="-122"/>
                <a:cs typeface="Calibri" pitchFamily="34" charset="-120"/>
              </a:rPr>
              <a:t>Mercury's own answer is the only one that exists:  "Are there any age limits? No, if the mask seals and the patient cooperates."</a:t>
            </a:r>
            <a:endParaRPr lang="en-US" sz="1620" dirty="0"/>
          </a:p>
        </p:txBody>
      </p:sp>
      <p:graphicFrame>
        <p:nvGraphicFramePr>
          <p:cNvPr id="44" name="Table 0"/>
          <p:cNvGraphicFramePr>
            <a:graphicFrameLocks noGrp="1"/>
          </p:cNvGraphicFramePr>
          <p:nvPr>
            <p:extLst>
              <p:ext uri="{D42A27DB-BD31-4B8C-83A1-F6EECF244321}">
                <p14:modId xmlns:p14="http://schemas.microsoft.com/office/powerpoint/2010/main" val="1579011935"/>
              </p:ext>
            </p:extLst>
          </p:nvPr>
        </p:nvGraphicFramePr>
        <p:xfrm>
          <a:off x="1088136" y="3182112"/>
          <a:ext cx="9985248" cy="914400"/>
        </p:xfrm>
        <a:graphic>
          <a:graphicData uri="http://schemas.openxmlformats.org/drawingml/2006/table">
            <a:tbl>
              <a:tblPr/>
              <a:tblGrid>
                <a:gridCol w="3182112"/>
                <a:gridCol w="2414016"/>
                <a:gridCol w="2194560"/>
                <a:gridCol w="2194560"/>
              </a:tblGrid>
              <a:tr h="438912">
                <a:tc>
                  <a:txBody>
                    <a:bodyPr/>
                    <a:lstStyle/>
                    <a:p>
                      <a:pPr indent="0" marL="0">
                        <a:buNone/>
                      </a:pPr>
                      <a:r>
                        <a:rPr lang="en-US" sz="1500" b="1" dirty="0">
                          <a:solidFill>
                            <a:srgbClr val="FFFFFF"/>
                          </a:solidFill>
                          <a:latin typeface="Calibri" pitchFamily="34" charset="0"/>
                          <a:ea typeface="Calibri" pitchFamily="34" charset="-122"/>
                          <a:cs typeface="Calibri" pitchFamily="34" charset="-120"/>
                        </a:rPr>
                        <a:t>Mask</a:t>
                      </a:r>
                      <a:endParaRPr lang="en-US" sz="1500" dirty="0">
                        <a:latin typeface="Calibri" charset="0"/>
                        <a:ea typeface="Calibri" charset="0"/>
                        <a:cs typeface="Calibri" charset="0"/>
                      </a:endParaRPr>
                    </a:p>
                  </a:txBody>
                  <a:tcPr marL="91440" marR="91440" marT="45720" marB="45720" anchor="ctr">
                    <a:lnL w="6350" cap="flat" cmpd="sng" algn="ctr">
                      <a:solidFill>
                        <a:srgbClr val="F1ECE3"/>
                      </a:solidFill>
                      <a:prstDash val="solid"/>
                      <a:round/>
                      <a:headEnd type="none" w="med" len="med"/>
                      <a:tailEnd type="none" w="med" len="med"/>
                    </a:lnL>
                    <a:lnR w="6350" cap="flat" cmpd="sng" algn="ctr">
                      <a:solidFill>
                        <a:srgbClr val="F1ECE3"/>
                      </a:solidFill>
                      <a:prstDash val="solid"/>
                      <a:round/>
                      <a:headEnd type="none" w="med" len="med"/>
                      <a:tailEnd type="none" w="med" len="med"/>
                    </a:lnR>
                    <a:lnT w="6350" cap="flat" cmpd="sng" algn="ctr">
                      <a:solidFill>
                        <a:srgbClr val="F1ECE3"/>
                      </a:solidFill>
                      <a:prstDash val="solid"/>
                      <a:round/>
                      <a:headEnd type="none" w="med" len="med"/>
                      <a:tailEnd type="none" w="med" len="med"/>
                    </a:lnT>
                    <a:lnB w="6350" cap="flat" cmpd="sng" algn="ctr">
                      <a:solidFill>
                        <a:srgbClr val="F1ECE3"/>
                      </a:solidFill>
                      <a:prstDash val="solid"/>
                      <a:round/>
                      <a:headEnd type="none" w="med" len="med"/>
                      <a:tailEnd type="none" w="med" len="med"/>
                    </a:lnB>
                    <a:solidFill>
                      <a:srgbClr val="0E1920"/>
                    </a:solidFill>
                  </a:tcPr>
                </a:tc>
                <a:tc>
                  <a:txBody>
                    <a:bodyPr/>
                    <a:lstStyle/>
                    <a:p>
                      <a:pPr indent="0" marL="0">
                        <a:buNone/>
                      </a:pPr>
                      <a:r>
                        <a:rPr lang="en-US" sz="1500" b="1" dirty="0">
                          <a:solidFill>
                            <a:srgbClr val="FFFFFF"/>
                          </a:solidFill>
                          <a:latin typeface="Calibri" pitchFamily="34" charset="0"/>
                          <a:ea typeface="Calibri" pitchFamily="34" charset="-122"/>
                          <a:cs typeface="Calibri" pitchFamily="34" charset="-120"/>
                        </a:rPr>
                        <a:t>Full length</a:t>
                      </a:r>
                      <a:endParaRPr lang="en-US" sz="1500" dirty="0">
                        <a:latin typeface="Calibri" charset="0"/>
                        <a:ea typeface="Calibri" charset="0"/>
                        <a:cs typeface="Calibri" charset="0"/>
                      </a:endParaRPr>
                    </a:p>
                  </a:txBody>
                  <a:tcPr marL="91440" marR="91440" marT="45720" marB="45720" anchor="ctr">
                    <a:lnL w="6350" cap="flat" cmpd="sng" algn="ctr">
                      <a:solidFill>
                        <a:srgbClr val="F1ECE3"/>
                      </a:solidFill>
                      <a:prstDash val="solid"/>
                      <a:round/>
                      <a:headEnd type="none" w="med" len="med"/>
                      <a:tailEnd type="none" w="med" len="med"/>
                    </a:lnL>
                    <a:lnR w="6350" cap="flat" cmpd="sng" algn="ctr">
                      <a:solidFill>
                        <a:srgbClr val="F1ECE3"/>
                      </a:solidFill>
                      <a:prstDash val="solid"/>
                      <a:round/>
                      <a:headEnd type="none" w="med" len="med"/>
                      <a:tailEnd type="none" w="med" len="med"/>
                    </a:lnR>
                    <a:lnT w="6350" cap="flat" cmpd="sng" algn="ctr">
                      <a:solidFill>
                        <a:srgbClr val="F1ECE3"/>
                      </a:solidFill>
                      <a:prstDash val="solid"/>
                      <a:round/>
                      <a:headEnd type="none" w="med" len="med"/>
                      <a:tailEnd type="none" w="med" len="med"/>
                    </a:lnT>
                    <a:lnB w="6350" cap="flat" cmpd="sng" algn="ctr">
                      <a:solidFill>
                        <a:srgbClr val="F1ECE3"/>
                      </a:solidFill>
                      <a:prstDash val="solid"/>
                      <a:round/>
                      <a:headEnd type="none" w="med" len="med"/>
                      <a:tailEnd type="none" w="med" len="med"/>
                    </a:lnB>
                    <a:solidFill>
                      <a:srgbClr val="0E1920"/>
                    </a:solidFill>
                  </a:tcPr>
                </a:tc>
                <a:tc>
                  <a:txBody>
                    <a:bodyPr/>
                    <a:lstStyle/>
                    <a:p>
                      <a:pPr indent="0" marL="0">
                        <a:buNone/>
                      </a:pPr>
                      <a:r>
                        <a:rPr lang="en-US" sz="1500" b="1" dirty="0">
                          <a:solidFill>
                            <a:srgbClr val="FFFFFF"/>
                          </a:solidFill>
                          <a:latin typeface="Calibri" pitchFamily="34" charset="0"/>
                          <a:ea typeface="Calibri" pitchFamily="34" charset="-122"/>
                          <a:cs typeface="Calibri" pitchFamily="34" charset="-120"/>
                        </a:rPr>
                        <a:t>Opening</a:t>
                      </a:r>
                      <a:endParaRPr lang="en-US" sz="1500" dirty="0">
                        <a:latin typeface="Calibri" charset="0"/>
                        <a:ea typeface="Calibri" charset="0"/>
                        <a:cs typeface="Calibri" charset="0"/>
                      </a:endParaRPr>
                    </a:p>
                  </a:txBody>
                  <a:tcPr marL="91440" marR="91440" marT="45720" marB="45720" anchor="ctr">
                    <a:lnL w="6350" cap="flat" cmpd="sng" algn="ctr">
                      <a:solidFill>
                        <a:srgbClr val="F1ECE3"/>
                      </a:solidFill>
                      <a:prstDash val="solid"/>
                      <a:round/>
                      <a:headEnd type="none" w="med" len="med"/>
                      <a:tailEnd type="none" w="med" len="med"/>
                    </a:lnL>
                    <a:lnR w="6350" cap="flat" cmpd="sng" algn="ctr">
                      <a:solidFill>
                        <a:srgbClr val="F1ECE3"/>
                      </a:solidFill>
                      <a:prstDash val="solid"/>
                      <a:round/>
                      <a:headEnd type="none" w="med" len="med"/>
                      <a:tailEnd type="none" w="med" len="med"/>
                    </a:lnR>
                    <a:lnT w="6350" cap="flat" cmpd="sng" algn="ctr">
                      <a:solidFill>
                        <a:srgbClr val="F1ECE3"/>
                      </a:solidFill>
                      <a:prstDash val="solid"/>
                      <a:round/>
                      <a:headEnd type="none" w="med" len="med"/>
                      <a:tailEnd type="none" w="med" len="med"/>
                    </a:lnT>
                    <a:lnB w="6350" cap="flat" cmpd="sng" algn="ctr">
                      <a:solidFill>
                        <a:srgbClr val="F1ECE3"/>
                      </a:solidFill>
                      <a:prstDash val="solid"/>
                      <a:round/>
                      <a:headEnd type="none" w="med" len="med"/>
                      <a:tailEnd type="none" w="med" len="med"/>
                    </a:lnB>
                    <a:solidFill>
                      <a:srgbClr val="0E1920"/>
                    </a:solidFill>
                  </a:tcPr>
                </a:tc>
                <a:tc>
                  <a:txBody>
                    <a:bodyPr/>
                    <a:lstStyle/>
                    <a:p>
                      <a:pPr indent="0" marL="0">
                        <a:buNone/>
                      </a:pPr>
                      <a:r>
                        <a:rPr lang="en-US" sz="1500" b="1" dirty="0">
                          <a:solidFill>
                            <a:srgbClr val="FFFFFF"/>
                          </a:solidFill>
                          <a:latin typeface="Calibri" pitchFamily="34" charset="0"/>
                          <a:ea typeface="Calibri" pitchFamily="34" charset="-122"/>
                          <a:cs typeface="Calibri" pitchFamily="34" charset="-120"/>
                        </a:rPr>
                        <a:t>We stock it?</a:t>
                      </a:r>
                      <a:endParaRPr lang="en-US" sz="1500" dirty="0">
                        <a:latin typeface="Calibri" charset="0"/>
                        <a:ea typeface="Calibri" charset="0"/>
                        <a:cs typeface="Calibri" charset="0"/>
                      </a:endParaRPr>
                    </a:p>
                  </a:txBody>
                  <a:tcPr marL="91440" marR="91440" marT="45720" marB="45720" anchor="ctr">
                    <a:lnL w="6350" cap="flat" cmpd="sng" algn="ctr">
                      <a:solidFill>
                        <a:srgbClr val="F1ECE3"/>
                      </a:solidFill>
                      <a:prstDash val="solid"/>
                      <a:round/>
                      <a:headEnd type="none" w="med" len="med"/>
                      <a:tailEnd type="none" w="med" len="med"/>
                    </a:lnL>
                    <a:lnR w="6350" cap="flat" cmpd="sng" algn="ctr">
                      <a:solidFill>
                        <a:srgbClr val="F1ECE3"/>
                      </a:solidFill>
                      <a:prstDash val="solid"/>
                      <a:round/>
                      <a:headEnd type="none" w="med" len="med"/>
                      <a:tailEnd type="none" w="med" len="med"/>
                    </a:lnR>
                    <a:lnT w="6350" cap="flat" cmpd="sng" algn="ctr">
                      <a:solidFill>
                        <a:srgbClr val="F1ECE3"/>
                      </a:solidFill>
                      <a:prstDash val="solid"/>
                      <a:round/>
                      <a:headEnd type="none" w="med" len="med"/>
                      <a:tailEnd type="none" w="med" len="med"/>
                    </a:lnT>
                    <a:lnB w="6350" cap="flat" cmpd="sng" algn="ctr">
                      <a:solidFill>
                        <a:srgbClr val="F1ECE3"/>
                      </a:solidFill>
                      <a:prstDash val="solid"/>
                      <a:round/>
                      <a:headEnd type="none" w="med" len="med"/>
                      <a:tailEnd type="none" w="med" len="med"/>
                    </a:lnB>
                    <a:solidFill>
                      <a:srgbClr val="0E1920"/>
                    </a:solidFill>
                  </a:tcPr>
                </a:tc>
              </a:tr>
              <a:tr h="438912">
                <a:tc>
                  <a:txBody>
                    <a:bodyPr/>
                    <a:lstStyle/>
                    <a:p>
                      <a:pPr indent="0" marL="0">
                        <a:buNone/>
                      </a:pPr>
                      <a:r>
                        <a:rPr lang="en-US" sz="1500" dirty="0">
                          <a:solidFill>
                            <a:srgbClr val="000000"/>
                          </a:solidFill>
                          <a:latin typeface="Calibri" pitchFamily="34" charset="0"/>
                          <a:ea typeface="Calibri" pitchFamily="34" charset="-122"/>
                          <a:cs typeface="Calibri" pitchFamily="34" charset="-120"/>
                        </a:rPr>
                        <a:t>Adult (Large)</a:t>
                      </a:r>
                      <a:endParaRPr lang="en-US" sz="1500" dirty="0">
                        <a:latin typeface="Calibri" charset="0"/>
                        <a:ea typeface="Calibri" charset="0"/>
                        <a:cs typeface="Calibri" charset="0"/>
                      </a:endParaRPr>
                    </a:p>
                  </a:txBody>
                  <a:tcPr marL="91440" marR="91440" marT="45720" marB="45720" anchor="ctr">
                    <a:lnL w="6350" cap="flat" cmpd="sng" algn="ctr">
                      <a:solidFill>
                        <a:srgbClr val="F1ECE3"/>
                      </a:solidFill>
                      <a:prstDash val="solid"/>
                      <a:round/>
                      <a:headEnd type="none" w="med" len="med"/>
                      <a:tailEnd type="none" w="med" len="med"/>
                    </a:lnL>
                    <a:lnR w="6350" cap="flat" cmpd="sng" algn="ctr">
                      <a:solidFill>
                        <a:srgbClr val="F1ECE3"/>
                      </a:solidFill>
                      <a:prstDash val="solid"/>
                      <a:round/>
                      <a:headEnd type="none" w="med" len="med"/>
                      <a:tailEnd type="none" w="med" len="med"/>
                    </a:lnR>
                    <a:lnT w="6350" cap="flat" cmpd="sng" algn="ctr">
                      <a:solidFill>
                        <a:srgbClr val="F1ECE3"/>
                      </a:solidFill>
                      <a:prstDash val="solid"/>
                      <a:round/>
                      <a:headEnd type="none" w="med" len="med"/>
                      <a:tailEnd type="none" w="med" len="med"/>
                    </a:lnT>
                    <a:lnB w="6350" cap="flat" cmpd="sng" algn="ctr">
                      <a:solidFill>
                        <a:srgbClr val="F1ECE3"/>
                      </a:solidFill>
                      <a:prstDash val="solid"/>
                      <a:round/>
                      <a:headEnd type="none" w="med" len="med"/>
                      <a:tailEnd type="none" w="med" len="med"/>
                    </a:lnB>
                  </a:tcPr>
                </a:tc>
                <a:tc>
                  <a:txBody>
                    <a:bodyPr/>
                    <a:lstStyle/>
                    <a:p>
                      <a:pPr indent="0" marL="0">
                        <a:buNone/>
                      </a:pPr>
                      <a:r>
                        <a:rPr lang="en-US" sz="1500" dirty="0">
                          <a:solidFill>
                            <a:srgbClr val="000000"/>
                          </a:solidFill>
                          <a:latin typeface="Calibri" pitchFamily="34" charset="0"/>
                          <a:ea typeface="Calibri" pitchFamily="34" charset="-122"/>
                          <a:cs typeface="Calibri" pitchFamily="34" charset="-120"/>
                        </a:rPr>
                        <a:t>131.88 mm</a:t>
                      </a:r>
                      <a:endParaRPr lang="en-US" sz="1500" dirty="0">
                        <a:latin typeface="Calibri" charset="0"/>
                        <a:ea typeface="Calibri" charset="0"/>
                        <a:cs typeface="Calibri" charset="0"/>
                      </a:endParaRPr>
                    </a:p>
                  </a:txBody>
                  <a:tcPr marL="91440" marR="91440" marT="45720" marB="45720" anchor="ctr">
                    <a:lnL w="6350" cap="flat" cmpd="sng" algn="ctr">
                      <a:solidFill>
                        <a:srgbClr val="F1ECE3"/>
                      </a:solidFill>
                      <a:prstDash val="solid"/>
                      <a:round/>
                      <a:headEnd type="none" w="med" len="med"/>
                      <a:tailEnd type="none" w="med" len="med"/>
                    </a:lnL>
                    <a:lnR w="6350" cap="flat" cmpd="sng" algn="ctr">
                      <a:solidFill>
                        <a:srgbClr val="F1ECE3"/>
                      </a:solidFill>
                      <a:prstDash val="solid"/>
                      <a:round/>
                      <a:headEnd type="none" w="med" len="med"/>
                      <a:tailEnd type="none" w="med" len="med"/>
                    </a:lnR>
                    <a:lnT w="6350" cap="flat" cmpd="sng" algn="ctr">
                      <a:solidFill>
                        <a:srgbClr val="F1ECE3"/>
                      </a:solidFill>
                      <a:prstDash val="solid"/>
                      <a:round/>
                      <a:headEnd type="none" w="med" len="med"/>
                      <a:tailEnd type="none" w="med" len="med"/>
                    </a:lnT>
                    <a:lnB w="6350" cap="flat" cmpd="sng" algn="ctr">
                      <a:solidFill>
                        <a:srgbClr val="F1ECE3"/>
                      </a:solidFill>
                      <a:prstDash val="solid"/>
                      <a:round/>
                      <a:headEnd type="none" w="med" len="med"/>
                      <a:tailEnd type="none" w="med" len="med"/>
                    </a:lnB>
                  </a:tcPr>
                </a:tc>
                <a:tc>
                  <a:txBody>
                    <a:bodyPr/>
                    <a:lstStyle/>
                    <a:p>
                      <a:pPr indent="0" marL="0">
                        <a:buNone/>
                      </a:pPr>
                      <a:r>
                        <a:rPr lang="en-US" sz="1500" dirty="0">
                          <a:solidFill>
                            <a:srgbClr val="000000"/>
                          </a:solidFill>
                          <a:latin typeface="Calibri" pitchFamily="34" charset="0"/>
                          <a:ea typeface="Calibri" pitchFamily="34" charset="-122"/>
                          <a:cs typeface="Calibri" pitchFamily="34" charset="-120"/>
                        </a:rPr>
                        <a:t>81.5 mm</a:t>
                      </a:r>
                      <a:endParaRPr lang="en-US" sz="1500" dirty="0">
                        <a:latin typeface="Calibri" charset="0"/>
                        <a:ea typeface="Calibri" charset="0"/>
                        <a:cs typeface="Calibri" charset="0"/>
                      </a:endParaRPr>
                    </a:p>
                  </a:txBody>
                  <a:tcPr marL="91440" marR="91440" marT="45720" marB="45720" anchor="ctr">
                    <a:lnL w="6350" cap="flat" cmpd="sng" algn="ctr">
                      <a:solidFill>
                        <a:srgbClr val="F1ECE3"/>
                      </a:solidFill>
                      <a:prstDash val="solid"/>
                      <a:round/>
                      <a:headEnd type="none" w="med" len="med"/>
                      <a:tailEnd type="none" w="med" len="med"/>
                    </a:lnL>
                    <a:lnR w="6350" cap="flat" cmpd="sng" algn="ctr">
                      <a:solidFill>
                        <a:srgbClr val="F1ECE3"/>
                      </a:solidFill>
                      <a:prstDash val="solid"/>
                      <a:round/>
                      <a:headEnd type="none" w="med" len="med"/>
                      <a:tailEnd type="none" w="med" len="med"/>
                    </a:lnR>
                    <a:lnT w="6350" cap="flat" cmpd="sng" algn="ctr">
                      <a:solidFill>
                        <a:srgbClr val="F1ECE3"/>
                      </a:solidFill>
                      <a:prstDash val="solid"/>
                      <a:round/>
                      <a:headEnd type="none" w="med" len="med"/>
                      <a:tailEnd type="none" w="med" len="med"/>
                    </a:lnT>
                    <a:lnB w="6350" cap="flat" cmpd="sng" algn="ctr">
                      <a:solidFill>
                        <a:srgbClr val="F1ECE3"/>
                      </a:solidFill>
                      <a:prstDash val="solid"/>
                      <a:round/>
                      <a:headEnd type="none" w="med" len="med"/>
                      <a:tailEnd type="none" w="med" len="med"/>
                    </a:lnB>
                  </a:tcPr>
                </a:tc>
                <a:tc>
                  <a:txBody>
                    <a:bodyPr/>
                    <a:lstStyle/>
                    <a:p>
                      <a:pPr indent="0" marL="0">
                        <a:buNone/>
                      </a:pPr>
                      <a:r>
                        <a:rPr lang="en-US" sz="1500" b="1" dirty="0">
                          <a:solidFill>
                            <a:srgbClr val="BE5504"/>
                          </a:solidFill>
                          <a:latin typeface="Calibri" pitchFamily="34" charset="0"/>
                          <a:ea typeface="Calibri" pitchFamily="34" charset="-122"/>
                          <a:cs typeface="Calibri" pitchFamily="34" charset="-120"/>
                        </a:rPr>
                        <a:t>YES</a:t>
                      </a:r>
                      <a:endParaRPr lang="en-US" sz="1500" dirty="0">
                        <a:latin typeface="Calibri" charset="0"/>
                        <a:ea typeface="Calibri" charset="0"/>
                        <a:cs typeface="Calibri" charset="0"/>
                      </a:endParaRPr>
                    </a:p>
                  </a:txBody>
                  <a:tcPr marL="91440" marR="91440" marT="45720" marB="45720" anchor="ctr">
                    <a:lnL w="6350" cap="flat" cmpd="sng" algn="ctr">
                      <a:solidFill>
                        <a:srgbClr val="F1ECE3"/>
                      </a:solidFill>
                      <a:prstDash val="solid"/>
                      <a:round/>
                      <a:headEnd type="none" w="med" len="med"/>
                      <a:tailEnd type="none" w="med" len="med"/>
                    </a:lnL>
                    <a:lnR w="6350" cap="flat" cmpd="sng" algn="ctr">
                      <a:solidFill>
                        <a:srgbClr val="F1ECE3"/>
                      </a:solidFill>
                      <a:prstDash val="solid"/>
                      <a:round/>
                      <a:headEnd type="none" w="med" len="med"/>
                      <a:tailEnd type="none" w="med" len="med"/>
                    </a:lnR>
                    <a:lnT w="6350" cap="flat" cmpd="sng" algn="ctr">
                      <a:solidFill>
                        <a:srgbClr val="F1ECE3"/>
                      </a:solidFill>
                      <a:prstDash val="solid"/>
                      <a:round/>
                      <a:headEnd type="none" w="med" len="med"/>
                      <a:tailEnd type="none" w="med" len="med"/>
                    </a:lnT>
                    <a:lnB w="6350" cap="flat" cmpd="sng" algn="ctr">
                      <a:solidFill>
                        <a:srgbClr val="F1ECE3"/>
                      </a:solidFill>
                      <a:prstDash val="solid"/>
                      <a:round/>
                      <a:headEnd type="none" w="med" len="med"/>
                      <a:tailEnd type="none" w="med" len="med"/>
                    </a:lnB>
                  </a:tcPr>
                </a:tc>
              </a:tr>
              <a:tr h="438912">
                <a:tc>
                  <a:txBody>
                    <a:bodyPr/>
                    <a:lstStyle/>
                    <a:p>
                      <a:pPr indent="0" marL="0">
                        <a:buNone/>
                      </a:pPr>
                      <a:r>
                        <a:rPr lang="en-US" sz="1500" dirty="0">
                          <a:solidFill>
                            <a:srgbClr val="000000"/>
                          </a:solidFill>
                          <a:latin typeface="Calibri" pitchFamily="34" charset="0"/>
                          <a:ea typeface="Calibri" pitchFamily="34" charset="-122"/>
                          <a:cs typeface="Calibri" pitchFamily="34" charset="-120"/>
                        </a:rPr>
                        <a:t>Small Adult (Medium)</a:t>
                      </a:r>
                      <a:endParaRPr lang="en-US" sz="1500" dirty="0">
                        <a:latin typeface="Calibri" charset="0"/>
                        <a:ea typeface="Calibri" charset="0"/>
                        <a:cs typeface="Calibri" charset="0"/>
                      </a:endParaRPr>
                    </a:p>
                  </a:txBody>
                  <a:tcPr marL="91440" marR="91440" marT="45720" marB="45720" anchor="ctr">
                    <a:lnL w="6350" cap="flat" cmpd="sng" algn="ctr">
                      <a:solidFill>
                        <a:srgbClr val="F1ECE3"/>
                      </a:solidFill>
                      <a:prstDash val="solid"/>
                      <a:round/>
                      <a:headEnd type="none" w="med" len="med"/>
                      <a:tailEnd type="none" w="med" len="med"/>
                    </a:lnL>
                    <a:lnR w="6350" cap="flat" cmpd="sng" algn="ctr">
                      <a:solidFill>
                        <a:srgbClr val="F1ECE3"/>
                      </a:solidFill>
                      <a:prstDash val="solid"/>
                      <a:round/>
                      <a:headEnd type="none" w="med" len="med"/>
                      <a:tailEnd type="none" w="med" len="med"/>
                    </a:lnR>
                    <a:lnT w="6350" cap="flat" cmpd="sng" algn="ctr">
                      <a:solidFill>
                        <a:srgbClr val="F1ECE3"/>
                      </a:solidFill>
                      <a:prstDash val="solid"/>
                      <a:round/>
                      <a:headEnd type="none" w="med" len="med"/>
                      <a:tailEnd type="none" w="med" len="med"/>
                    </a:lnT>
                    <a:lnB w="6350" cap="flat" cmpd="sng" algn="ctr">
                      <a:solidFill>
                        <a:srgbClr val="F1ECE3"/>
                      </a:solidFill>
                      <a:prstDash val="solid"/>
                      <a:round/>
                      <a:headEnd type="none" w="med" len="med"/>
                      <a:tailEnd type="none" w="med" len="med"/>
                    </a:lnB>
                  </a:tcPr>
                </a:tc>
                <a:tc>
                  <a:txBody>
                    <a:bodyPr/>
                    <a:lstStyle/>
                    <a:p>
                      <a:pPr indent="0" marL="0">
                        <a:buNone/>
                      </a:pPr>
                      <a:r>
                        <a:rPr lang="en-US" sz="1500" dirty="0">
                          <a:solidFill>
                            <a:srgbClr val="000000"/>
                          </a:solidFill>
                          <a:latin typeface="Calibri" pitchFamily="34" charset="0"/>
                          <a:ea typeface="Calibri" pitchFamily="34" charset="-122"/>
                          <a:cs typeface="Calibri" pitchFamily="34" charset="-120"/>
                        </a:rPr>
                        <a:t>122 mm</a:t>
                      </a:r>
                      <a:endParaRPr lang="en-US" sz="1500" dirty="0">
                        <a:latin typeface="Calibri" charset="0"/>
                        <a:ea typeface="Calibri" charset="0"/>
                        <a:cs typeface="Calibri" charset="0"/>
                      </a:endParaRPr>
                    </a:p>
                  </a:txBody>
                  <a:tcPr marL="91440" marR="91440" marT="45720" marB="45720" anchor="ctr">
                    <a:lnL w="6350" cap="flat" cmpd="sng" algn="ctr">
                      <a:solidFill>
                        <a:srgbClr val="F1ECE3"/>
                      </a:solidFill>
                      <a:prstDash val="solid"/>
                      <a:round/>
                      <a:headEnd type="none" w="med" len="med"/>
                      <a:tailEnd type="none" w="med" len="med"/>
                    </a:lnL>
                    <a:lnR w="6350" cap="flat" cmpd="sng" algn="ctr">
                      <a:solidFill>
                        <a:srgbClr val="F1ECE3"/>
                      </a:solidFill>
                      <a:prstDash val="solid"/>
                      <a:round/>
                      <a:headEnd type="none" w="med" len="med"/>
                      <a:tailEnd type="none" w="med" len="med"/>
                    </a:lnR>
                    <a:lnT w="6350" cap="flat" cmpd="sng" algn="ctr">
                      <a:solidFill>
                        <a:srgbClr val="F1ECE3"/>
                      </a:solidFill>
                      <a:prstDash val="solid"/>
                      <a:round/>
                      <a:headEnd type="none" w="med" len="med"/>
                      <a:tailEnd type="none" w="med" len="med"/>
                    </a:lnT>
                    <a:lnB w="6350" cap="flat" cmpd="sng" algn="ctr">
                      <a:solidFill>
                        <a:srgbClr val="F1ECE3"/>
                      </a:solidFill>
                      <a:prstDash val="solid"/>
                      <a:round/>
                      <a:headEnd type="none" w="med" len="med"/>
                      <a:tailEnd type="none" w="med" len="med"/>
                    </a:lnB>
                  </a:tcPr>
                </a:tc>
                <a:tc>
                  <a:txBody>
                    <a:bodyPr/>
                    <a:lstStyle/>
                    <a:p>
                      <a:pPr indent="0" marL="0">
                        <a:buNone/>
                      </a:pPr>
                      <a:r>
                        <a:rPr lang="en-US" sz="1500" dirty="0">
                          <a:solidFill>
                            <a:srgbClr val="000000"/>
                          </a:solidFill>
                          <a:latin typeface="Calibri" pitchFamily="34" charset="0"/>
                          <a:ea typeface="Calibri" pitchFamily="34" charset="-122"/>
                          <a:cs typeface="Calibri" pitchFamily="34" charset="-120"/>
                        </a:rPr>
                        <a:t>75.2 mm</a:t>
                      </a:r>
                      <a:endParaRPr lang="en-US" sz="1500" dirty="0">
                        <a:latin typeface="Calibri" charset="0"/>
                        <a:ea typeface="Calibri" charset="0"/>
                        <a:cs typeface="Calibri" charset="0"/>
                      </a:endParaRPr>
                    </a:p>
                  </a:txBody>
                  <a:tcPr marL="91440" marR="91440" marT="45720" marB="45720" anchor="ctr">
                    <a:lnL w="6350" cap="flat" cmpd="sng" algn="ctr">
                      <a:solidFill>
                        <a:srgbClr val="F1ECE3"/>
                      </a:solidFill>
                      <a:prstDash val="solid"/>
                      <a:round/>
                      <a:headEnd type="none" w="med" len="med"/>
                      <a:tailEnd type="none" w="med" len="med"/>
                    </a:lnL>
                    <a:lnR w="6350" cap="flat" cmpd="sng" algn="ctr">
                      <a:solidFill>
                        <a:srgbClr val="F1ECE3"/>
                      </a:solidFill>
                      <a:prstDash val="solid"/>
                      <a:round/>
                      <a:headEnd type="none" w="med" len="med"/>
                      <a:tailEnd type="none" w="med" len="med"/>
                    </a:lnR>
                    <a:lnT w="6350" cap="flat" cmpd="sng" algn="ctr">
                      <a:solidFill>
                        <a:srgbClr val="F1ECE3"/>
                      </a:solidFill>
                      <a:prstDash val="solid"/>
                      <a:round/>
                      <a:headEnd type="none" w="med" len="med"/>
                      <a:tailEnd type="none" w="med" len="med"/>
                    </a:lnT>
                    <a:lnB w="6350" cap="flat" cmpd="sng" algn="ctr">
                      <a:solidFill>
                        <a:srgbClr val="F1ECE3"/>
                      </a:solidFill>
                      <a:prstDash val="solid"/>
                      <a:round/>
                      <a:headEnd type="none" w="med" len="med"/>
                      <a:tailEnd type="none" w="med" len="med"/>
                    </a:lnB>
                  </a:tcPr>
                </a:tc>
                <a:tc>
                  <a:txBody>
                    <a:bodyPr/>
                    <a:lstStyle/>
                    <a:p>
                      <a:pPr indent="0" marL="0">
                        <a:buNone/>
                      </a:pPr>
                      <a:r>
                        <a:rPr lang="en-US" sz="1500" b="1" dirty="0">
                          <a:solidFill>
                            <a:srgbClr val="BE5504"/>
                          </a:solidFill>
                          <a:latin typeface="Calibri" pitchFamily="34" charset="0"/>
                          <a:ea typeface="Calibri" pitchFamily="34" charset="-122"/>
                          <a:cs typeface="Calibri" pitchFamily="34" charset="-120"/>
                        </a:rPr>
                        <a:t>YES</a:t>
                      </a:r>
                      <a:endParaRPr lang="en-US" sz="1500" dirty="0">
                        <a:latin typeface="Calibri" charset="0"/>
                        <a:ea typeface="Calibri" charset="0"/>
                        <a:cs typeface="Calibri" charset="0"/>
                      </a:endParaRPr>
                    </a:p>
                  </a:txBody>
                  <a:tcPr marL="91440" marR="91440" marT="45720" marB="45720" anchor="ctr">
                    <a:lnL w="6350" cap="flat" cmpd="sng" algn="ctr">
                      <a:solidFill>
                        <a:srgbClr val="F1ECE3"/>
                      </a:solidFill>
                      <a:prstDash val="solid"/>
                      <a:round/>
                      <a:headEnd type="none" w="med" len="med"/>
                      <a:tailEnd type="none" w="med" len="med"/>
                    </a:lnL>
                    <a:lnR w="6350" cap="flat" cmpd="sng" algn="ctr">
                      <a:solidFill>
                        <a:srgbClr val="F1ECE3"/>
                      </a:solidFill>
                      <a:prstDash val="solid"/>
                      <a:round/>
                      <a:headEnd type="none" w="med" len="med"/>
                      <a:tailEnd type="none" w="med" len="med"/>
                    </a:lnR>
                    <a:lnT w="6350" cap="flat" cmpd="sng" algn="ctr">
                      <a:solidFill>
                        <a:srgbClr val="F1ECE3"/>
                      </a:solidFill>
                      <a:prstDash val="solid"/>
                      <a:round/>
                      <a:headEnd type="none" w="med" len="med"/>
                      <a:tailEnd type="none" w="med" len="med"/>
                    </a:lnT>
                    <a:lnB w="6350" cap="flat" cmpd="sng" algn="ctr">
                      <a:solidFill>
                        <a:srgbClr val="F1ECE3"/>
                      </a:solidFill>
                      <a:prstDash val="solid"/>
                      <a:round/>
                      <a:headEnd type="none" w="med" len="med"/>
                      <a:tailEnd type="none" w="med" len="med"/>
                    </a:lnB>
                  </a:tcPr>
                </a:tc>
              </a:tr>
              <a:tr h="438912">
                <a:tc>
                  <a:txBody>
                    <a:bodyPr/>
                    <a:lstStyle/>
                    <a:p>
                      <a:pPr indent="0" marL="0">
                        <a:buNone/>
                      </a:pPr>
                      <a:r>
                        <a:rPr lang="en-US" sz="1500" dirty="0">
                          <a:solidFill>
                            <a:srgbClr val="8A2424"/>
                          </a:solidFill>
                          <a:latin typeface="Calibri" pitchFamily="34" charset="0"/>
                          <a:ea typeface="Calibri" pitchFamily="34" charset="-122"/>
                          <a:cs typeface="Calibri" pitchFamily="34" charset="-120"/>
                        </a:rPr>
                        <a:t>Child (Small)</a:t>
                      </a:r>
                      <a:endParaRPr lang="en-US" sz="1500" dirty="0">
                        <a:latin typeface="Calibri" charset="0"/>
                        <a:ea typeface="Calibri" charset="0"/>
                        <a:cs typeface="Calibri" charset="0"/>
                      </a:endParaRPr>
                    </a:p>
                  </a:txBody>
                  <a:tcPr marL="91440" marR="91440" marT="45720" marB="45720" anchor="ctr">
                    <a:lnL w="6350" cap="flat" cmpd="sng" algn="ctr">
                      <a:solidFill>
                        <a:srgbClr val="F1ECE3"/>
                      </a:solidFill>
                      <a:prstDash val="solid"/>
                      <a:round/>
                      <a:headEnd type="none" w="med" len="med"/>
                      <a:tailEnd type="none" w="med" len="med"/>
                    </a:lnL>
                    <a:lnR w="6350" cap="flat" cmpd="sng" algn="ctr">
                      <a:solidFill>
                        <a:srgbClr val="F1ECE3"/>
                      </a:solidFill>
                      <a:prstDash val="solid"/>
                      <a:round/>
                      <a:headEnd type="none" w="med" len="med"/>
                      <a:tailEnd type="none" w="med" len="med"/>
                    </a:lnR>
                    <a:lnT w="6350" cap="flat" cmpd="sng" algn="ctr">
                      <a:solidFill>
                        <a:srgbClr val="F1ECE3"/>
                      </a:solidFill>
                      <a:prstDash val="solid"/>
                      <a:round/>
                      <a:headEnd type="none" w="med" len="med"/>
                      <a:tailEnd type="none" w="med" len="med"/>
                    </a:lnT>
                    <a:lnB w="6350" cap="flat" cmpd="sng" algn="ctr">
                      <a:solidFill>
                        <a:srgbClr val="F1ECE3"/>
                      </a:solidFill>
                      <a:prstDash val="solid"/>
                      <a:round/>
                      <a:headEnd type="none" w="med" len="med"/>
                      <a:tailEnd type="none" w="med" len="med"/>
                    </a:lnB>
                  </a:tcPr>
                </a:tc>
                <a:tc>
                  <a:txBody>
                    <a:bodyPr/>
                    <a:lstStyle/>
                    <a:p>
                      <a:pPr indent="0" marL="0">
                        <a:buNone/>
                      </a:pPr>
                      <a:r>
                        <a:rPr lang="en-US" sz="1500" dirty="0">
                          <a:solidFill>
                            <a:srgbClr val="000000"/>
                          </a:solidFill>
                          <a:latin typeface="Calibri" pitchFamily="34" charset="0"/>
                          <a:ea typeface="Calibri" pitchFamily="34" charset="-122"/>
                          <a:cs typeface="Calibri" pitchFamily="34" charset="-120"/>
                        </a:rPr>
                        <a:t>104.75 mm</a:t>
                      </a:r>
                      <a:endParaRPr lang="en-US" sz="1500" dirty="0">
                        <a:latin typeface="Calibri" charset="0"/>
                        <a:ea typeface="Calibri" charset="0"/>
                        <a:cs typeface="Calibri" charset="0"/>
                      </a:endParaRPr>
                    </a:p>
                  </a:txBody>
                  <a:tcPr marL="91440" marR="91440" marT="45720" marB="45720" anchor="ctr">
                    <a:lnL w="6350" cap="flat" cmpd="sng" algn="ctr">
                      <a:solidFill>
                        <a:srgbClr val="F1ECE3"/>
                      </a:solidFill>
                      <a:prstDash val="solid"/>
                      <a:round/>
                      <a:headEnd type="none" w="med" len="med"/>
                      <a:tailEnd type="none" w="med" len="med"/>
                    </a:lnL>
                    <a:lnR w="6350" cap="flat" cmpd="sng" algn="ctr">
                      <a:solidFill>
                        <a:srgbClr val="F1ECE3"/>
                      </a:solidFill>
                      <a:prstDash val="solid"/>
                      <a:round/>
                      <a:headEnd type="none" w="med" len="med"/>
                      <a:tailEnd type="none" w="med" len="med"/>
                    </a:lnR>
                    <a:lnT w="6350" cap="flat" cmpd="sng" algn="ctr">
                      <a:solidFill>
                        <a:srgbClr val="F1ECE3"/>
                      </a:solidFill>
                      <a:prstDash val="solid"/>
                      <a:round/>
                      <a:headEnd type="none" w="med" len="med"/>
                      <a:tailEnd type="none" w="med" len="med"/>
                    </a:lnT>
                    <a:lnB w="6350" cap="flat" cmpd="sng" algn="ctr">
                      <a:solidFill>
                        <a:srgbClr val="F1ECE3"/>
                      </a:solidFill>
                      <a:prstDash val="solid"/>
                      <a:round/>
                      <a:headEnd type="none" w="med" len="med"/>
                      <a:tailEnd type="none" w="med" len="med"/>
                    </a:lnB>
                  </a:tcPr>
                </a:tc>
                <a:tc>
                  <a:txBody>
                    <a:bodyPr/>
                    <a:lstStyle/>
                    <a:p>
                      <a:pPr indent="0" marL="0">
                        <a:buNone/>
                      </a:pPr>
                      <a:r>
                        <a:rPr lang="en-US" sz="1500" dirty="0">
                          <a:solidFill>
                            <a:srgbClr val="000000"/>
                          </a:solidFill>
                          <a:latin typeface="Calibri" pitchFamily="34" charset="0"/>
                          <a:ea typeface="Calibri" pitchFamily="34" charset="-122"/>
                          <a:cs typeface="Calibri" pitchFamily="34" charset="-120"/>
                        </a:rPr>
                        <a:t>63.4 mm</a:t>
                      </a:r>
                      <a:endParaRPr lang="en-US" sz="1500" dirty="0">
                        <a:latin typeface="Calibri" charset="0"/>
                        <a:ea typeface="Calibri" charset="0"/>
                        <a:cs typeface="Calibri" charset="0"/>
                      </a:endParaRPr>
                    </a:p>
                  </a:txBody>
                  <a:tcPr marL="91440" marR="91440" marT="45720" marB="45720" anchor="ctr">
                    <a:lnL w="6350" cap="flat" cmpd="sng" algn="ctr">
                      <a:solidFill>
                        <a:srgbClr val="F1ECE3"/>
                      </a:solidFill>
                      <a:prstDash val="solid"/>
                      <a:round/>
                      <a:headEnd type="none" w="med" len="med"/>
                      <a:tailEnd type="none" w="med" len="med"/>
                    </a:lnL>
                    <a:lnR w="6350" cap="flat" cmpd="sng" algn="ctr">
                      <a:solidFill>
                        <a:srgbClr val="F1ECE3"/>
                      </a:solidFill>
                      <a:prstDash val="solid"/>
                      <a:round/>
                      <a:headEnd type="none" w="med" len="med"/>
                      <a:tailEnd type="none" w="med" len="med"/>
                    </a:lnR>
                    <a:lnT w="6350" cap="flat" cmpd="sng" algn="ctr">
                      <a:solidFill>
                        <a:srgbClr val="F1ECE3"/>
                      </a:solidFill>
                      <a:prstDash val="solid"/>
                      <a:round/>
                      <a:headEnd type="none" w="med" len="med"/>
                      <a:tailEnd type="none" w="med" len="med"/>
                    </a:lnT>
                    <a:lnB w="6350" cap="flat" cmpd="sng" algn="ctr">
                      <a:solidFill>
                        <a:srgbClr val="F1ECE3"/>
                      </a:solidFill>
                      <a:prstDash val="solid"/>
                      <a:round/>
                      <a:headEnd type="none" w="med" len="med"/>
                      <a:tailEnd type="none" w="med" len="med"/>
                    </a:lnB>
                  </a:tcPr>
                </a:tc>
                <a:tc>
                  <a:txBody>
                    <a:bodyPr/>
                    <a:lstStyle/>
                    <a:p>
                      <a:pPr indent="0" marL="0">
                        <a:buNone/>
                      </a:pPr>
                      <a:r>
                        <a:rPr lang="en-US" sz="1500" b="1" dirty="0">
                          <a:solidFill>
                            <a:srgbClr val="8A2424"/>
                          </a:solidFill>
                          <a:latin typeface="Calibri" pitchFamily="34" charset="0"/>
                          <a:ea typeface="Calibri" pitchFamily="34" charset="-122"/>
                          <a:cs typeface="Calibri" pitchFamily="34" charset="-120"/>
                        </a:rPr>
                        <a:t>NO</a:t>
                      </a:r>
                      <a:endParaRPr lang="en-US" sz="1500" dirty="0">
                        <a:latin typeface="Calibri" charset="0"/>
                        <a:ea typeface="Calibri" charset="0"/>
                        <a:cs typeface="Calibri" charset="0"/>
                      </a:endParaRPr>
                    </a:p>
                  </a:txBody>
                  <a:tcPr marL="91440" marR="91440" marT="45720" marB="45720" anchor="ctr">
                    <a:lnL w="6350" cap="flat" cmpd="sng" algn="ctr">
                      <a:solidFill>
                        <a:srgbClr val="F1ECE3"/>
                      </a:solidFill>
                      <a:prstDash val="solid"/>
                      <a:round/>
                      <a:headEnd type="none" w="med" len="med"/>
                      <a:tailEnd type="none" w="med" len="med"/>
                    </a:lnL>
                    <a:lnR w="6350" cap="flat" cmpd="sng" algn="ctr">
                      <a:solidFill>
                        <a:srgbClr val="F1ECE3"/>
                      </a:solidFill>
                      <a:prstDash val="solid"/>
                      <a:round/>
                      <a:headEnd type="none" w="med" len="med"/>
                      <a:tailEnd type="none" w="med" len="med"/>
                    </a:lnR>
                    <a:lnT w="6350" cap="flat" cmpd="sng" algn="ctr">
                      <a:solidFill>
                        <a:srgbClr val="F1ECE3"/>
                      </a:solidFill>
                      <a:prstDash val="solid"/>
                      <a:round/>
                      <a:headEnd type="none" w="med" len="med"/>
                      <a:tailEnd type="none" w="med" len="med"/>
                    </a:lnT>
                    <a:lnB w="6350" cap="flat" cmpd="sng" algn="ctr">
                      <a:solidFill>
                        <a:srgbClr val="F1ECE3"/>
                      </a:solidFill>
                      <a:prstDash val="solid"/>
                      <a:round/>
                      <a:headEnd type="none" w="med" len="med"/>
                      <a:tailEnd type="none" w="med" len="med"/>
                    </a:lnB>
                  </a:tcPr>
                </a:tc>
              </a:tr>
            </a:tbl>
          </a:graphicData>
        </a:graphic>
      </p:graphicFrame>
      <p:sp>
        <p:nvSpPr>
          <p:cNvPr id="9" name="Shape 6"/>
          <p:cNvSpPr/>
          <p:nvPr/>
        </p:nvSpPr>
        <p:spPr>
          <a:xfrm>
            <a:off x="1088136" y="5047488"/>
            <a:ext cx="9985248" cy="680314"/>
          </a:xfrm>
          <a:prstGeom prst="roundRect">
            <a:avLst>
              <a:gd name="adj" fmla="val 9677"/>
            </a:avLst>
          </a:prstGeom>
          <a:solidFill>
            <a:srgbClr val="0E1920"/>
          </a:solidFill>
          <a:ln w="12700">
            <a:solidFill>
              <a:srgbClr val="0E1920"/>
            </a:solidFill>
            <a:prstDash val="solid"/>
          </a:ln>
        </p:spPr>
      </p:sp>
      <p:sp>
        <p:nvSpPr>
          <p:cNvPr id="10" name="Text 7"/>
          <p:cNvSpPr txBox="1"/>
          <p:nvPr/>
        </p:nvSpPr>
        <p:spPr>
          <a:xfrm>
            <a:off x="1417320" y="5047488"/>
            <a:ext cx="9326880" cy="680314"/>
          </a:xfrm>
          <a:prstGeom prst="rect">
            <a:avLst/>
          </a:prstGeom>
          <a:noFill/>
          <a:ln/>
        </p:spPr>
        <p:txBody>
          <a:bodyPr wrap="square" lIns="0" tIns="0" rIns="0" bIns="0" rtlCol="0" anchor="ctr"/>
          <a:lstStyle/>
          <a:p>
            <a:pPr indent="0" marL="0">
              <a:buNone/>
            </a:pPr>
            <a:r>
              <a:rPr lang="en-US" sz="1560" b="1" dirty="0">
                <a:solidFill>
                  <a:srgbClr val="FFFFFF"/>
                </a:solidFill>
                <a:latin typeface="Calibri" pitchFamily="34" charset="0"/>
                <a:ea typeface="Calibri" pitchFamily="34" charset="-122"/>
                <a:cs typeface="Calibri" pitchFamily="34" charset="-120"/>
              </a:rPr>
              <a:t>Our smallest patient is whoever the Small Adult/Medium mask actually seals on — decided per patient with the printed template against the face, never by looking up an age.</a:t>
            </a:r>
            <a:endParaRPr lang="en-US" sz="1560" dirty="0"/>
          </a:p>
        </p:txBody>
      </p:sp>
      <p:sp>
        <p:nvSpPr>
          <p:cNvPr id="11" name="Text 8"/>
          <p:cNvSpPr txBox="1"/>
          <p:nvPr/>
        </p:nvSpPr>
        <p:spPr>
          <a:xfrm>
            <a:off x="1088136" y="5870448"/>
            <a:ext cx="9985248" cy="548640"/>
          </a:xfrm>
          <a:prstGeom prst="rect">
            <a:avLst/>
          </a:prstGeom>
          <a:noFill/>
          <a:ln/>
        </p:spPr>
        <p:txBody>
          <a:bodyPr wrap="square" rtlCol="0" anchor="ctr"/>
          <a:lstStyle/>
          <a:p>
            <a:pPr indent="0" marL="0">
              <a:buNone/>
            </a:pPr>
            <a:r>
              <a:rPr lang="en-US" sz="1440" dirty="0">
                <a:solidFill>
                  <a:srgbClr val="3A4955"/>
                </a:solidFill>
                <a:latin typeface="Calibri" pitchFamily="34" charset="0"/>
                <a:ea typeface="Calibri" pitchFamily="34" charset="-122"/>
                <a:cs typeface="Calibri" pitchFamily="34" charset="-120"/>
              </a:rPr>
              <a:t>Two contraindications bite harder in kids: unconscious, and facial anomalies. Cooperation is the binding constraint and craniofacial proportions differ — so a child is more likely to fail the manufacturer's own eligibility test. Apply the failure ladder earlier.</a:t>
            </a:r>
            <a:endParaRPr lang="en-US" sz="1440" dirty="0"/>
          </a:p>
        </p:txBody>
      </p:sp>
      <p:sp>
        <p:nvSpPr>
          <p:cNvPr id="45" name="SlideNumber 47"/>
          <p:cNvSpPr txBox="1"/>
          <p:nvPr/>
        </p:nvSpPr>
        <p:spPr>
          <a:xfrm>
            <a:off x="11430000" y="6470000"/>
            <a:ext cx="560000" cy="260000"/>
          </a:xfrm>
          <a:prstGeom prst="rect">
            <a:avLst/>
          </a:prstGeom>
          <a:noFill/>
        </p:spPr>
        <p:txBody>
          <a:bodyPr wrap="none" lIns="0" rIns="0" tIns="0" bIns="0" anchor="ctr">
            <a:spAutoFit/>
          </a:bodyPr>
          <a:lstStyle/>
          <a:p>
            <a:pPr algn="r"/>
            <a:r>
              <a:rPr sz="1300" b="1">
                <a:solidFill>
                  <a:srgbClr val="142028"/>
                </a:solidFill>
                <a:latin typeface="Calibri"/>
              </a:rPr>
              <a:t>47</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name="Slide 44">
    <p:bg>
      <p:bgPr>
        <a:solidFill>
          <a:srgbClr val="FFFFFF"/>
        </a:solidFill>
      </p:bgPr>
    </p:bg>
    <p:spTree>
      <p:nvGrpSpPr>
        <p:cNvPr id="1" name=""/>
        <p:cNvGrpSpPr/>
        <p:nvPr/>
      </p:nvGrpSpPr>
      <p:grpSpPr>
        <a:xfrm>
          <a:off x="0" y="0"/>
          <a:ext cx="0" cy="0"/>
          <a:chOff x="0" y="0"/>
          <a:chExt cx="0" cy="0"/>
        </a:xfrm>
      </p:grpSpPr>
      <p:sp>
        <p:nvSpPr>
          <p:cNvPr id="2" name="Text 0"/>
          <p:cNvSpPr txBox="1"/>
          <p:nvPr/>
        </p:nvSpPr>
        <p:spPr>
          <a:xfrm>
            <a:off x="1033272" y="351130"/>
            <a:ext cx="9875520" cy="329184"/>
          </a:xfrm>
          <a:prstGeom prst="rect">
            <a:avLst/>
          </a:prstGeom>
          <a:noFill/>
          <a:ln/>
        </p:spPr>
        <p:txBody>
          <a:bodyPr wrap="square" rtlCol="0" anchor="ctr"/>
          <a:lstStyle/>
          <a:p>
            <a:pPr indent="0" marL="0">
              <a:buNone/>
            </a:pPr>
            <a:r>
              <a:rPr lang="en-US" sz="1320" b="1" spc="240" kern="0" dirty="0">
                <a:solidFill>
                  <a:srgbClr val="BE5504"/>
                </a:solidFill>
                <a:latin typeface="Calibri" pitchFamily="34" charset="0"/>
                <a:ea typeface="Calibri" pitchFamily="34" charset="-122"/>
                <a:cs typeface="Calibri" pitchFamily="34" charset="-120"/>
              </a:rPr>
              <a:t>ESCALATED TO THE SERVICE</a:t>
            </a:r>
            <a:endParaRPr lang="en-US" sz="1320" dirty="0"/>
          </a:p>
        </p:txBody>
      </p:sp>
      <p:sp>
        <p:nvSpPr>
          <p:cNvPr id="3" name="Text 1"/>
          <p:cNvSpPr txBox="1"/>
          <p:nvPr/>
        </p:nvSpPr>
        <p:spPr>
          <a:xfrm>
            <a:off x="1033272" y="680314"/>
            <a:ext cx="9875520" cy="790042"/>
          </a:xfrm>
          <a:prstGeom prst="rect">
            <a:avLst/>
          </a:prstGeom>
          <a:noFill/>
          <a:ln/>
        </p:spPr>
        <p:txBody>
          <a:bodyPr wrap="square" rtlCol="0" anchor="ctr"/>
          <a:lstStyle/>
          <a:p>
            <a:pPr indent="0" marL="0">
              <a:buNone/>
            </a:pPr>
            <a:r>
              <a:rPr lang="en-US" sz="3480" b="1" dirty="0">
                <a:solidFill>
                  <a:srgbClr val="142028"/>
                </a:solidFill>
                <a:latin typeface="Cambria" pitchFamily="34" charset="0"/>
                <a:ea typeface="Cambria" pitchFamily="34" charset="-122"/>
                <a:cs typeface="Cambria" pitchFamily="34" charset="-120"/>
              </a:rPr>
              <a:t>An equipment gap this training cannot close</a:t>
            </a:r>
            <a:endParaRPr lang="en-US" sz="3480" dirty="0"/>
          </a:p>
        </p:txBody>
      </p:sp>
      <p:sp>
        <p:nvSpPr>
          <p:cNvPr id="4" name="Shape 2"/>
          <p:cNvSpPr/>
          <p:nvPr/>
        </p:nvSpPr>
        <p:spPr>
          <a:xfrm>
            <a:off x="1088136" y="1536192"/>
            <a:ext cx="9985248" cy="1920240"/>
          </a:xfrm>
          <a:prstGeom prst="roundRect">
            <a:avLst>
              <a:gd name="adj" fmla="val 3429"/>
            </a:avLst>
          </a:prstGeom>
          <a:solidFill>
            <a:srgbClr val="F6E7E3"/>
          </a:solidFill>
          <a:ln w="12700">
            <a:solidFill>
              <a:srgbClr val="8A2424"/>
            </a:solidFill>
            <a:prstDash val="solid"/>
          </a:ln>
        </p:spPr>
      </p:sp>
      <p:sp>
        <p:nvSpPr>
          <p:cNvPr id="5" name="Text 3"/>
          <p:cNvSpPr txBox="1"/>
          <p:nvPr/>
        </p:nvSpPr>
        <p:spPr>
          <a:xfrm>
            <a:off x="1417320" y="1667866"/>
            <a:ext cx="9326880" cy="438912"/>
          </a:xfrm>
          <a:prstGeom prst="rect">
            <a:avLst/>
          </a:prstGeom>
          <a:noFill/>
          <a:ln/>
        </p:spPr>
        <p:txBody>
          <a:bodyPr wrap="square" lIns="0" tIns="0" rIns="0" bIns="0" rtlCol="0" anchor="ctr"/>
          <a:lstStyle/>
          <a:p>
            <a:pPr indent="0" marL="0">
              <a:buNone/>
            </a:pPr>
            <a:r>
              <a:rPr lang="en-US" sz="2400" b="1" dirty="0">
                <a:solidFill>
                  <a:srgbClr val="8A2424"/>
                </a:solidFill>
                <a:latin typeface="Cambria" pitchFamily="34" charset="0"/>
                <a:ea typeface="Cambria" pitchFamily="34" charset="-122"/>
                <a:cs typeface="Cambria" pitchFamily="34" charset="-120"/>
              </a:rPr>
              <a:t>We do not stock the Child/Small mask.</a:t>
            </a:r>
            <a:endParaRPr lang="en-US" sz="2400" dirty="0"/>
          </a:p>
        </p:txBody>
      </p:sp>
      <p:sp>
        <p:nvSpPr>
          <p:cNvPr id="6" name="Text 4"/>
          <p:cNvSpPr txBox="1"/>
          <p:nvPr/>
        </p:nvSpPr>
        <p:spPr>
          <a:xfrm>
            <a:off x="1417320" y="2139696"/>
            <a:ext cx="9326880" cy="1207008"/>
          </a:xfrm>
          <a:prstGeom prst="rect">
            <a:avLst/>
          </a:prstGeom>
          <a:noFill/>
          <a:ln/>
        </p:spPr>
        <p:txBody>
          <a:bodyPr wrap="square" lIns="0" tIns="0" rIns="0" bIns="0" rtlCol="0" anchor="ctr"/>
          <a:lstStyle/>
          <a:p>
            <a:pPr indent="0" marL="0">
              <a:buNone/>
            </a:pPr>
            <a:r>
              <a:rPr lang="en-US" sz="1440" dirty="0">
                <a:solidFill>
                  <a:srgbClr val="142028"/>
                </a:solidFill>
                <a:latin typeface="Calibri" pitchFamily="34" charset="0"/>
                <a:ea typeface="Calibri" pitchFamily="34" charset="-122"/>
                <a:cs typeface="Calibri" pitchFamily="34" charset="-120"/>
              </a:rPr>
              <a:t>The 2020 joint position statement of NAEMSP, the American Academy of Pediatrics, ACS-COT, EIIC, ENA and NASEMSO — which Montana's own DPHHS EMS for Children program hosts — lists an NIPPV-capable device under BLS for "all ages," and states that pediatric-sized equipment is "necessary, not discretionary," and that adult items "should not be substituted or adapted for use on pediatric patients" outside a malfunction-plus-serious-harm exception.</a:t>
            </a:r>
            <a:endParaRPr lang="en-US" sz="1440" dirty="0"/>
          </a:p>
        </p:txBody>
      </p:sp>
      <p:sp>
        <p:nvSpPr>
          <p:cNvPr id="7" name="Shape 5"/>
          <p:cNvSpPr/>
          <p:nvPr/>
        </p:nvSpPr>
        <p:spPr>
          <a:xfrm>
            <a:off x="1088136" y="3599078"/>
            <a:ext cx="4828032" cy="1591056"/>
          </a:xfrm>
          <a:prstGeom prst="roundRect">
            <a:avLst>
              <a:gd name="adj" fmla="val 4138"/>
            </a:avLst>
          </a:prstGeom>
          <a:solidFill>
            <a:srgbClr val="FBFAF7"/>
          </a:solidFill>
          <a:ln w="12700">
            <a:solidFill>
              <a:srgbClr val="F1ECE3"/>
            </a:solidFill>
            <a:prstDash val="solid"/>
          </a:ln>
        </p:spPr>
      </p:sp>
      <p:sp>
        <p:nvSpPr>
          <p:cNvPr id="8" name="Text 6"/>
          <p:cNvSpPr txBox="1"/>
          <p:nvPr/>
        </p:nvSpPr>
        <p:spPr>
          <a:xfrm>
            <a:off x="1362456" y="3708806"/>
            <a:ext cx="4279392" cy="307238"/>
          </a:xfrm>
          <a:prstGeom prst="rect">
            <a:avLst/>
          </a:prstGeom>
          <a:noFill/>
          <a:ln/>
        </p:spPr>
        <p:txBody>
          <a:bodyPr wrap="square" lIns="0" tIns="0" rIns="0" bIns="0" rtlCol="0" anchor="ctr"/>
          <a:lstStyle/>
          <a:p>
            <a:pPr indent="0" marL="0">
              <a:buNone/>
            </a:pPr>
            <a:r>
              <a:rPr lang="en-US" sz="1560" b="1" dirty="0">
                <a:solidFill>
                  <a:srgbClr val="BE5504"/>
                </a:solidFill>
                <a:latin typeface="Calibri" pitchFamily="34" charset="0"/>
                <a:ea typeface="Calibri" pitchFamily="34" charset="-122"/>
                <a:cs typeface="Calibri" pitchFamily="34" charset="-120"/>
              </a:rPr>
              <a:t>What it is</a:t>
            </a:r>
            <a:endParaRPr lang="en-US" sz="1560" dirty="0"/>
          </a:p>
        </p:txBody>
      </p:sp>
      <p:sp>
        <p:nvSpPr>
          <p:cNvPr id="9" name="Text 7"/>
          <p:cNvSpPr txBox="1"/>
          <p:nvPr/>
        </p:nvSpPr>
        <p:spPr>
          <a:xfrm>
            <a:off x="1362456" y="4037990"/>
            <a:ext cx="4279392" cy="768096"/>
          </a:xfrm>
          <a:prstGeom prst="rect">
            <a:avLst/>
          </a:prstGeom>
          <a:noFill/>
          <a:ln/>
        </p:spPr>
        <p:txBody>
          <a:bodyPr wrap="square" lIns="0" tIns="0" rIns="0" bIns="0" rtlCol="0" anchor="ctr"/>
          <a:lstStyle/>
          <a:p>
            <a:pPr indent="0" marL="0">
              <a:buNone/>
            </a:pPr>
            <a:r>
              <a:rPr lang="en-US" sz="1440" dirty="0">
                <a:solidFill>
                  <a:srgbClr val="142028"/>
                </a:solidFill>
                <a:latin typeface="Calibri" pitchFamily="34" charset="0"/>
                <a:ea typeface="Calibri" pitchFamily="34" charset="-122"/>
                <a:cs typeface="Calibri" pitchFamily="34" charset="-120"/>
              </a:rPr>
              <a:t>A national multi-society consensus position statement. It is the standard this service would be measured against.</a:t>
            </a:r>
            <a:endParaRPr lang="en-US" sz="1440" dirty="0"/>
          </a:p>
        </p:txBody>
      </p:sp>
      <p:sp>
        <p:nvSpPr>
          <p:cNvPr id="10" name="Shape 8"/>
          <p:cNvSpPr/>
          <p:nvPr/>
        </p:nvSpPr>
        <p:spPr>
          <a:xfrm>
            <a:off x="6245352" y="3599078"/>
            <a:ext cx="4828032" cy="1591056"/>
          </a:xfrm>
          <a:prstGeom prst="roundRect">
            <a:avLst>
              <a:gd name="adj" fmla="val 4138"/>
            </a:avLst>
          </a:prstGeom>
          <a:solidFill>
            <a:srgbClr val="FBFAF7"/>
          </a:solidFill>
          <a:ln w="12700">
            <a:solidFill>
              <a:srgbClr val="F1ECE3"/>
            </a:solidFill>
            <a:prstDash val="solid"/>
          </a:ln>
        </p:spPr>
      </p:sp>
      <p:sp>
        <p:nvSpPr>
          <p:cNvPr id="11" name="Text 9"/>
          <p:cNvSpPr txBox="1"/>
          <p:nvPr/>
        </p:nvSpPr>
        <p:spPr>
          <a:xfrm>
            <a:off x="6519672" y="3708806"/>
            <a:ext cx="4279392" cy="307238"/>
          </a:xfrm>
          <a:prstGeom prst="rect">
            <a:avLst/>
          </a:prstGeom>
          <a:noFill/>
          <a:ln/>
        </p:spPr>
        <p:txBody>
          <a:bodyPr wrap="square" lIns="0" tIns="0" rIns="0" bIns="0" rtlCol="0" anchor="ctr"/>
          <a:lstStyle/>
          <a:p>
            <a:pPr indent="0" marL="0">
              <a:buNone/>
            </a:pPr>
            <a:r>
              <a:rPr lang="en-US" sz="1560" b="1" dirty="0">
                <a:solidFill>
                  <a:srgbClr val="3A4955"/>
                </a:solidFill>
                <a:latin typeface="Calibri" pitchFamily="34" charset="0"/>
                <a:ea typeface="Calibri" pitchFamily="34" charset="-122"/>
                <a:cs typeface="Calibri" pitchFamily="34" charset="-120"/>
              </a:rPr>
              <a:t>What it is not</a:t>
            </a:r>
            <a:endParaRPr lang="en-US" sz="1560" dirty="0"/>
          </a:p>
        </p:txBody>
      </p:sp>
      <p:sp>
        <p:nvSpPr>
          <p:cNvPr id="12" name="Text 10"/>
          <p:cNvSpPr txBox="1"/>
          <p:nvPr/>
        </p:nvSpPr>
        <p:spPr>
          <a:xfrm>
            <a:off x="6519672" y="4037990"/>
            <a:ext cx="4279392" cy="768096"/>
          </a:xfrm>
          <a:prstGeom prst="rect">
            <a:avLst/>
          </a:prstGeom>
          <a:noFill/>
          <a:ln/>
        </p:spPr>
        <p:txBody>
          <a:bodyPr wrap="square" lIns="0" tIns="0" rIns="0" bIns="0" rtlCol="0" anchor="ctr"/>
          <a:lstStyle/>
          <a:p>
            <a:pPr indent="0" marL="0">
              <a:buNone/>
            </a:pPr>
            <a:r>
              <a:rPr lang="en-US" sz="1440" dirty="0">
                <a:solidFill>
                  <a:srgbClr val="142028"/>
                </a:solidFill>
                <a:latin typeface="Calibri" pitchFamily="34" charset="0"/>
                <a:ea typeface="Calibri" pitchFamily="34" charset="-122"/>
                <a:cs typeface="Calibri" pitchFamily="34" charset="-120"/>
              </a:rPr>
              <a:t>A Montana rule. It carries no regulatory force. We are being precise about that rather than overstating it.</a:t>
            </a:r>
            <a:endParaRPr lang="en-US" sz="1440" dirty="0"/>
          </a:p>
        </p:txBody>
      </p:sp>
      <p:sp>
        <p:nvSpPr>
          <p:cNvPr id="13" name="Shape 11"/>
          <p:cNvSpPr/>
          <p:nvPr/>
        </p:nvSpPr>
        <p:spPr>
          <a:xfrm>
            <a:off x="1088136" y="5354726"/>
            <a:ext cx="9985248" cy="1042416"/>
          </a:xfrm>
          <a:prstGeom prst="roundRect">
            <a:avLst>
              <a:gd name="adj" fmla="val 6316"/>
            </a:avLst>
          </a:prstGeom>
          <a:solidFill>
            <a:srgbClr val="0E1920"/>
          </a:solidFill>
          <a:ln w="12700">
            <a:solidFill>
              <a:srgbClr val="0E1920"/>
            </a:solidFill>
            <a:prstDash val="solid"/>
          </a:ln>
        </p:spPr>
      </p:sp>
      <p:sp>
        <p:nvSpPr>
          <p:cNvPr id="14" name="Text 12"/>
          <p:cNvSpPr txBox="1"/>
          <p:nvPr/>
        </p:nvSpPr>
        <p:spPr>
          <a:xfrm>
            <a:off x="1417320" y="5442509"/>
            <a:ext cx="9326880" cy="351130"/>
          </a:xfrm>
          <a:prstGeom prst="rect">
            <a:avLst/>
          </a:prstGeom>
          <a:noFill/>
          <a:ln/>
        </p:spPr>
        <p:txBody>
          <a:bodyPr wrap="square" lIns="0" tIns="0" rIns="0" bIns="0" rtlCol="0" anchor="ctr"/>
          <a:lstStyle/>
          <a:p>
            <a:pPr indent="0" marL="0">
              <a:buNone/>
            </a:pPr>
            <a:r>
              <a:rPr lang="en-US" sz="1800" b="1" dirty="0">
                <a:solidFill>
                  <a:srgbClr val="B3831D"/>
                </a:solidFill>
                <a:latin typeface="Cambria" pitchFamily="34" charset="0"/>
                <a:ea typeface="Cambria" pitchFamily="34" charset="-122"/>
                <a:cs typeface="Cambria" pitchFamily="34" charset="-120"/>
              </a:rPr>
              <a:t>Not having bought the mask is not that exception.</a:t>
            </a:r>
            <a:endParaRPr lang="en-US" sz="1800" dirty="0"/>
          </a:p>
        </p:txBody>
      </p:sp>
      <p:sp>
        <p:nvSpPr>
          <p:cNvPr id="15" name="Text 13"/>
          <p:cNvSpPr txBox="1"/>
          <p:nvPr/>
        </p:nvSpPr>
        <p:spPr>
          <a:xfrm>
            <a:off x="1417320" y="5793638"/>
            <a:ext cx="9326880" cy="548640"/>
          </a:xfrm>
          <a:prstGeom prst="rect">
            <a:avLst/>
          </a:prstGeom>
          <a:noFill/>
          <a:ln/>
        </p:spPr>
        <p:txBody>
          <a:bodyPr wrap="square" lIns="0" tIns="0" rIns="0" bIns="0" rtlCol="0" anchor="ctr"/>
          <a:lstStyle/>
          <a:p>
            <a:pPr indent="0" marL="0">
              <a:buNone/>
            </a:pPr>
            <a:r>
              <a:rPr lang="en-US" sz="1500" dirty="0">
                <a:solidFill>
                  <a:srgbClr val="FFFFFF"/>
                </a:solidFill>
                <a:latin typeface="Calibri" pitchFamily="34" charset="0"/>
                <a:ea typeface="Calibri" pitchFamily="34" charset="-122"/>
                <a:cs typeface="Calibri" pitchFamily="34" charset="-120"/>
              </a:rPr>
              <a:t>This course will not teach you to improvise an adult mask onto a small child. The gap is stated, and stocking the Child/Small mask is routed to the service as a purchasing decision — Appendix C, item 1.</a:t>
            </a:r>
            <a:endParaRPr lang="en-US" sz="1500" dirty="0"/>
          </a:p>
        </p:txBody>
      </p:sp>
      <p:sp>
        <p:nvSpPr>
          <p:cNvPr id="16" name="SlideNumber 48"/>
          <p:cNvSpPr txBox="1"/>
          <p:nvPr/>
        </p:nvSpPr>
        <p:spPr>
          <a:xfrm>
            <a:off x="11430000" y="6470000"/>
            <a:ext cx="560000" cy="260000"/>
          </a:xfrm>
          <a:prstGeom prst="rect">
            <a:avLst/>
          </a:prstGeom>
          <a:noFill/>
        </p:spPr>
        <p:txBody>
          <a:bodyPr wrap="none" lIns="0" rIns="0" tIns="0" bIns="0" anchor="ctr">
            <a:spAutoFit/>
          </a:bodyPr>
          <a:lstStyle/>
          <a:p>
            <a:pPr algn="r"/>
            <a:r>
              <a:rPr sz="1300" b="1">
                <a:solidFill>
                  <a:srgbClr val="142028"/>
                </a:solidFill>
                <a:latin typeface="Calibri"/>
              </a:rPr>
              <a:t>48</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name="Slide 45">
    <p:bg>
      <p:bgPr>
        <a:solidFill>
          <a:srgbClr val="FFFFFF"/>
        </a:solidFill>
      </p:bgPr>
    </p:bg>
    <p:spTree>
      <p:nvGrpSpPr>
        <p:cNvPr id="1" name=""/>
        <p:cNvGrpSpPr/>
        <p:nvPr/>
      </p:nvGrpSpPr>
      <p:grpSpPr>
        <a:xfrm>
          <a:off x="0" y="0"/>
          <a:ext cx="0" cy="0"/>
          <a:chOff x="0" y="0"/>
          <a:chExt cx="0" cy="0"/>
        </a:xfrm>
      </p:grpSpPr>
      <p:sp>
        <p:nvSpPr>
          <p:cNvPr id="2" name="Text 0"/>
          <p:cNvSpPr txBox="1"/>
          <p:nvPr/>
        </p:nvSpPr>
        <p:spPr>
          <a:xfrm>
            <a:off x="1033272" y="351130"/>
            <a:ext cx="9875520" cy="329184"/>
          </a:xfrm>
          <a:prstGeom prst="rect">
            <a:avLst/>
          </a:prstGeom>
          <a:noFill/>
          <a:ln/>
        </p:spPr>
        <p:txBody>
          <a:bodyPr wrap="square" rtlCol="0" anchor="ctr"/>
          <a:lstStyle/>
          <a:p>
            <a:pPr indent="0" marL="0">
              <a:buNone/>
            </a:pPr>
            <a:r>
              <a:rPr lang="en-US" sz="1320" b="1" spc="240" kern="0" dirty="0">
                <a:solidFill>
                  <a:srgbClr val="BE5504"/>
                </a:solidFill>
                <a:latin typeface="Calibri" pitchFamily="34" charset="0"/>
                <a:ea typeface="Calibri" pitchFamily="34" charset="-122"/>
                <a:cs typeface="Calibri" pitchFamily="34" charset="-120"/>
              </a:rPr>
              <a:t>FOR ED NURSING AND PROVIDERS</a:t>
            </a:r>
            <a:endParaRPr lang="en-US" sz="1320" dirty="0"/>
          </a:p>
        </p:txBody>
      </p:sp>
      <p:sp>
        <p:nvSpPr>
          <p:cNvPr id="3" name="Text 1"/>
          <p:cNvSpPr txBox="1"/>
          <p:nvPr/>
        </p:nvSpPr>
        <p:spPr>
          <a:xfrm>
            <a:off x="1033272" y="680314"/>
            <a:ext cx="9875520" cy="790042"/>
          </a:xfrm>
          <a:prstGeom prst="rect">
            <a:avLst/>
          </a:prstGeom>
          <a:noFill/>
          <a:ln/>
        </p:spPr>
        <p:txBody>
          <a:bodyPr wrap="square" rtlCol="0" anchor="ctr"/>
          <a:lstStyle/>
          <a:p>
            <a:pPr indent="0" marL="0">
              <a:buNone/>
            </a:pPr>
            <a:r>
              <a:rPr lang="en-US" sz="3480" b="1" dirty="0">
                <a:solidFill>
                  <a:srgbClr val="142028"/>
                </a:solidFill>
                <a:latin typeface="Cambria" pitchFamily="34" charset="0"/>
                <a:ea typeface="Cambria" pitchFamily="34" charset="-122"/>
                <a:cs typeface="Cambria" pitchFamily="34" charset="-120"/>
              </a:rPr>
              <a:t>At the hospital</a:t>
            </a:r>
            <a:endParaRPr lang="en-US" sz="3480" dirty="0"/>
          </a:p>
        </p:txBody>
      </p:sp>
      <p:sp>
        <p:nvSpPr>
          <p:cNvPr id="4" name="Shape 2"/>
          <p:cNvSpPr/>
          <p:nvPr/>
        </p:nvSpPr>
        <p:spPr>
          <a:xfrm>
            <a:off x="1088136" y="1481328"/>
            <a:ext cx="4828032" cy="2249424"/>
          </a:xfrm>
          <a:prstGeom prst="roundRect">
            <a:avLst>
              <a:gd name="adj" fmla="val 2927"/>
            </a:avLst>
          </a:prstGeom>
          <a:solidFill>
            <a:srgbClr val="F6E7E3"/>
          </a:solidFill>
          <a:ln w="12700">
            <a:solidFill>
              <a:srgbClr val="8A2424"/>
            </a:solidFill>
            <a:prstDash val="solid"/>
          </a:ln>
        </p:spPr>
      </p:sp>
      <p:sp>
        <p:nvSpPr>
          <p:cNvPr id="5" name="Text 3"/>
          <p:cNvSpPr txBox="1"/>
          <p:nvPr/>
        </p:nvSpPr>
        <p:spPr>
          <a:xfrm>
            <a:off x="1362456" y="1570000"/>
            <a:ext cx="4279392" cy="500000"/>
          </a:xfrm>
          <a:prstGeom prst="rect">
            <a:avLst/>
          </a:prstGeom>
          <a:noFill/>
          <a:ln/>
        </p:spPr>
        <p:txBody>
          <a:bodyPr wrap="square" lIns="0" tIns="0" rIns="0" bIns="0" rtlCol="0" anchor="ctr"/>
          <a:lstStyle/>
          <a:p>
            <a:pPr indent="0" marL="0">
              <a:buNone/>
            </a:pPr>
            <a:r>
              <a:rPr lang="en-US" sz="1800" b="1" dirty="0">
                <a:solidFill>
                  <a:srgbClr val="8A2424"/>
                </a:solidFill>
                <a:latin typeface="Cambria" pitchFamily="34" charset="0"/>
                <a:ea typeface="Cambria" pitchFamily="34" charset="-122"/>
                <a:cs typeface="Cambria" pitchFamily="34" charset="-120"/>
              </a:rPr>
              <a:t>Keep our mask on until yours is ready</a:t>
            </a:r>
            <a:endParaRPr lang="en-US" sz="1800" dirty="0"/>
          </a:p>
        </p:txBody>
      </p:sp>
      <p:sp>
        <p:nvSpPr>
          <p:cNvPr id="6" name="Text 4"/>
          <p:cNvSpPr txBox="1"/>
          <p:nvPr/>
        </p:nvSpPr>
        <p:spPr>
          <a:xfrm>
            <a:off x="1362456" y="2103120"/>
            <a:ext cx="4279392" cy="731520"/>
          </a:xfrm>
          <a:prstGeom prst="rect">
            <a:avLst/>
          </a:prstGeom>
          <a:noFill/>
          <a:ln/>
        </p:spPr>
        <p:txBody>
          <a:bodyPr wrap="square" lIns="0" tIns="0" rIns="0" bIns="0" rtlCol="0" anchor="t"/>
          <a:lstStyle/>
          <a:p>
            <a:pPr indent="0" marL="0">
              <a:buNone/>
            </a:pPr>
            <a:r>
              <a:rPr lang="en-US" sz="1440" dirty="0">
                <a:solidFill>
                  <a:srgbClr val="142028"/>
                </a:solidFill>
                <a:latin typeface="Calibri" pitchFamily="34" charset="0"/>
                <a:ea typeface="Calibri" pitchFamily="34" charset="-122"/>
                <a:cs typeface="Calibri" pitchFamily="34" charset="-120"/>
              </a:rPr>
              <a:t>Switch to hospital CPAP once it is set up and ready at the stretcher. Until then, our mask stays on.</a:t>
            </a:r>
            <a:endParaRPr lang="en-US" sz="1440" dirty="0"/>
          </a:p>
        </p:txBody>
      </p:sp>
      <p:sp>
        <p:nvSpPr>
          <p:cNvPr id="7" name="Text 5"/>
          <p:cNvSpPr txBox="1"/>
          <p:nvPr/>
        </p:nvSpPr>
        <p:spPr>
          <a:xfrm>
            <a:off x="1362456" y="2926080"/>
            <a:ext cx="4279392" cy="640080"/>
          </a:xfrm>
          <a:prstGeom prst="rect">
            <a:avLst/>
          </a:prstGeom>
          <a:noFill/>
          <a:ln/>
        </p:spPr>
        <p:txBody>
          <a:bodyPr wrap="square" lIns="0" tIns="0" rIns="0" bIns="0" rtlCol="0" anchor="t"/>
          <a:lstStyle/>
          <a:p>
            <a:pPr indent="0" marL="0">
              <a:buNone/>
            </a:pPr>
            <a:r>
              <a:rPr lang="en-US" sz="1440" b="1" dirty="0">
                <a:solidFill>
                  <a:srgbClr val="142028"/>
                </a:solidFill>
                <a:latin typeface="Calibri" pitchFamily="34" charset="0"/>
                <a:ea typeface="Calibri" pitchFamily="34" charset="-122"/>
                <a:cs typeface="Calibri" pitchFamily="34" charset="-120"/>
              </a:rPr>
              <a:t>Removing it early drops the pressure at once, and the patient can crash.</a:t>
            </a:r>
            <a:endParaRPr lang="en-US" sz="1440" dirty="0"/>
          </a:p>
        </p:txBody>
      </p:sp>
      <p:sp>
        <p:nvSpPr>
          <p:cNvPr id="8" name="Shape 6"/>
          <p:cNvSpPr/>
          <p:nvPr/>
        </p:nvSpPr>
        <p:spPr>
          <a:xfrm>
            <a:off x="6245352" y="1481328"/>
            <a:ext cx="4828032" cy="2249424"/>
          </a:xfrm>
          <a:prstGeom prst="roundRect">
            <a:avLst>
              <a:gd name="adj" fmla="val 2927"/>
            </a:avLst>
          </a:prstGeom>
          <a:solidFill>
            <a:srgbClr val="FBFAF7"/>
          </a:solidFill>
          <a:ln w="12700">
            <a:solidFill>
              <a:srgbClr val="F1ECE3"/>
            </a:solidFill>
            <a:prstDash val="solid"/>
          </a:ln>
        </p:spPr>
      </p:sp>
      <p:sp>
        <p:nvSpPr>
          <p:cNvPr id="9" name="Text 7"/>
          <p:cNvSpPr txBox="1"/>
          <p:nvPr/>
        </p:nvSpPr>
        <p:spPr>
          <a:xfrm>
            <a:off x="6519672" y="1570000"/>
            <a:ext cx="4279392" cy="500000"/>
          </a:xfrm>
          <a:prstGeom prst="rect">
            <a:avLst/>
          </a:prstGeom>
          <a:noFill/>
          <a:ln/>
        </p:spPr>
        <p:txBody>
          <a:bodyPr wrap="square" lIns="0" tIns="0" rIns="0" bIns="0" rtlCol="0" anchor="ctr"/>
          <a:lstStyle/>
          <a:p>
            <a:pPr indent="0" marL="0">
              <a:buNone/>
            </a:pPr>
            <a:r>
              <a:rPr lang="en-US" sz="1800" b="1" dirty="0">
                <a:solidFill>
                  <a:srgbClr val="142028"/>
                </a:solidFill>
                <a:latin typeface="Cambria" pitchFamily="34" charset="0"/>
                <a:ea typeface="Cambria" pitchFamily="34" charset="-122"/>
                <a:cs typeface="Cambria" pitchFamily="34" charset="-120"/>
              </a:rPr>
              <a:t>Do not compare EtCO2 values</a:t>
            </a:r>
            <a:endParaRPr lang="en-US" sz="1800" dirty="0"/>
          </a:p>
        </p:txBody>
      </p:sp>
      <p:sp>
        <p:nvSpPr>
          <p:cNvPr id="10" name="Text 8"/>
          <p:cNvSpPr txBox="1"/>
          <p:nvPr/>
        </p:nvSpPr>
        <p:spPr>
          <a:xfrm>
            <a:off x="6519672" y="2103120"/>
            <a:ext cx="4279392" cy="868680"/>
          </a:xfrm>
          <a:prstGeom prst="rect">
            <a:avLst/>
          </a:prstGeom>
          <a:noFill/>
          <a:ln/>
        </p:spPr>
        <p:txBody>
          <a:bodyPr wrap="square" lIns="0" tIns="0" rIns="0" bIns="0" rtlCol="0" anchor="t"/>
          <a:lstStyle/>
          <a:p>
            <a:pPr indent="0" marL="0">
              <a:buNone/>
            </a:pPr>
            <a:r>
              <a:rPr lang="en-US" sz="1440" dirty="0">
                <a:solidFill>
                  <a:srgbClr val="3A4955"/>
                </a:solidFill>
                <a:latin typeface="Calibri" pitchFamily="34" charset="0"/>
                <a:ea typeface="Calibri" pitchFamily="34" charset="-122"/>
                <a:cs typeface="Calibri" pitchFamily="34" charset="-120"/>
              </a:rPr>
              <a:t>Through the inline tee, the device’s flow dilutes the reading. Mercury labels that setup for apnea detection only. Use the trend, not the number.</a:t>
            </a:r>
            <a:endParaRPr lang="en-US" sz="1440" dirty="0"/>
          </a:p>
        </p:txBody>
      </p:sp>
      <p:sp>
        <p:nvSpPr>
          <p:cNvPr id="12" name="Shape 10"/>
          <p:cNvSpPr/>
          <p:nvPr/>
        </p:nvSpPr>
        <p:spPr>
          <a:xfrm>
            <a:off x="1088136" y="3895344"/>
            <a:ext cx="9985248" cy="790042"/>
          </a:xfrm>
          <a:prstGeom prst="roundRect">
            <a:avLst>
              <a:gd name="adj" fmla="val 8333"/>
            </a:avLst>
          </a:prstGeom>
          <a:solidFill>
            <a:srgbClr val="0E1920"/>
          </a:solidFill>
          <a:ln w="12700">
            <a:solidFill>
              <a:srgbClr val="0E1920"/>
            </a:solidFill>
            <a:prstDash val="solid"/>
          </a:ln>
        </p:spPr>
      </p:sp>
      <p:sp>
        <p:nvSpPr>
          <p:cNvPr id="13" name="Text 11"/>
          <p:cNvSpPr txBox="1"/>
          <p:nvPr/>
        </p:nvSpPr>
        <p:spPr>
          <a:xfrm>
            <a:off x="1417320" y="3895344"/>
            <a:ext cx="9326880" cy="790042"/>
          </a:xfrm>
          <a:prstGeom prst="rect">
            <a:avLst/>
          </a:prstGeom>
          <a:noFill/>
          <a:ln/>
        </p:spPr>
        <p:txBody>
          <a:bodyPr wrap="square" lIns="0" tIns="0" rIns="0" bIns="0" rtlCol="0" anchor="ctr"/>
          <a:lstStyle/>
          <a:p>
            <a:pPr indent="0" marL="0">
              <a:buNone/>
            </a:pPr>
            <a:r>
              <a:rPr lang="en-US" sz="1500" b="1" dirty="0">
                <a:solidFill>
                  <a:srgbClr val="FFFFFF"/>
                </a:solidFill>
                <a:latin typeface="Calibri" pitchFamily="34" charset="0"/>
                <a:ea typeface="Calibri" pitchFamily="34" charset="-122"/>
                <a:cs typeface="Calibri" pitchFamily="34" charset="-120"/>
              </a:rPr>
              <a:t>This device is CPAP only, with a maximum of 13 cm H2O. A hypercapnic patient who got worse on it was at the limit of the equipment. The crew’s only step up was assisting breaths with a BVM and PEEP valve.</a:t>
            </a:r>
            <a:endParaRPr lang="en-US" sz="1560" dirty="0"/>
          </a:p>
        </p:txBody>
      </p:sp>
      <p:sp>
        <p:nvSpPr>
          <p:cNvPr id="14" name="Text 12"/>
          <p:cNvSpPr txBox="1"/>
          <p:nvPr/>
        </p:nvSpPr>
        <p:spPr>
          <a:xfrm>
            <a:off x="1088136" y="4849978"/>
            <a:ext cx="9985248" cy="351130"/>
          </a:xfrm>
          <a:prstGeom prst="rect">
            <a:avLst/>
          </a:prstGeom>
          <a:noFill/>
          <a:ln/>
        </p:spPr>
        <p:txBody>
          <a:bodyPr wrap="square" rtlCol="0" anchor="ctr"/>
          <a:lstStyle/>
          <a:p>
            <a:pPr indent="0" marL="0">
              <a:buNone/>
            </a:pPr>
            <a:r>
              <a:rPr lang="en-US" sz="1800" b="1" dirty="0">
                <a:solidFill>
                  <a:srgbClr val="142028"/>
                </a:solidFill>
                <a:latin typeface="Cambria" pitchFamily="34" charset="0"/>
                <a:ea typeface="Cambria" pitchFamily="34" charset="-122"/>
                <a:cs typeface="Cambria" pitchFamily="34" charset="-120"/>
              </a:rPr>
              <a:t>Useful handoff questions</a:t>
            </a:r>
            <a:endParaRPr lang="en-US" sz="1800" dirty="0"/>
          </a:p>
        </p:txBody>
      </p:sp>
      <p:sp>
        <p:nvSpPr>
          <p:cNvPr id="15" name="Text 13"/>
          <p:cNvSpPr txBox="1"/>
          <p:nvPr/>
        </p:nvSpPr>
        <p:spPr>
          <a:xfrm>
            <a:off x="1197864" y="5244998"/>
            <a:ext cx="4828032" cy="351130"/>
          </a:xfrm>
          <a:prstGeom prst="rect">
            <a:avLst/>
          </a:prstGeom>
          <a:noFill/>
          <a:ln/>
        </p:spPr>
        <p:txBody>
          <a:bodyPr wrap="square" lIns="0" tIns="0" rIns="0" bIns="0" rtlCol="0" anchor="ctr"/>
          <a:lstStyle/>
          <a:p>
            <a:pPr marL="342900" indent="-342900">
              <a:buSzPct val="142028"/>
              <a:buChar char="•"/>
            </a:pPr>
            <a:r>
              <a:rPr lang="en-US" sz="1440" dirty="0">
                <a:solidFill>
                  <a:srgbClr val="142028"/>
                </a:solidFill>
                <a:latin typeface="Calibri" pitchFamily="34" charset="0"/>
                <a:ea typeface="Calibri" pitchFamily="34" charset="-122"/>
                <a:cs typeface="Calibri" pitchFamily="34" charset="-120"/>
              </a:rPr>
              <a:t>What pressure, and for how long?</a:t>
            </a:r>
            <a:endParaRPr lang="en-US" sz="1440" dirty="0"/>
          </a:p>
        </p:txBody>
      </p:sp>
      <p:sp>
        <p:nvSpPr>
          <p:cNvPr id="16" name="Text 14"/>
          <p:cNvSpPr txBox="1"/>
          <p:nvPr/>
        </p:nvSpPr>
        <p:spPr>
          <a:xfrm>
            <a:off x="6300216" y="5244998"/>
            <a:ext cx="4828032" cy="351130"/>
          </a:xfrm>
          <a:prstGeom prst="rect">
            <a:avLst/>
          </a:prstGeom>
          <a:noFill/>
          <a:ln/>
        </p:spPr>
        <p:txBody>
          <a:bodyPr wrap="square" lIns="0" tIns="0" rIns="0" bIns="0" rtlCol="0" anchor="ctr"/>
          <a:lstStyle/>
          <a:p>
            <a:pPr marL="342900" indent="-342900">
              <a:buSzPct val="142028"/>
              <a:buChar char="•"/>
            </a:pPr>
            <a:r>
              <a:rPr lang="en-US" sz="1440" dirty="0">
                <a:solidFill>
                  <a:srgbClr val="142028"/>
                </a:solidFill>
                <a:latin typeface="Calibri" pitchFamily="34" charset="0"/>
                <a:ea typeface="Calibri" pitchFamily="34" charset="-122"/>
                <a:cs typeface="Calibri" pitchFamily="34" charset="-120"/>
              </a:rPr>
              <a:t>What did they look like before CPAP?</a:t>
            </a:r>
            <a:endParaRPr lang="en-US" sz="1440" dirty="0"/>
          </a:p>
        </p:txBody>
      </p:sp>
      <p:sp>
        <p:nvSpPr>
          <p:cNvPr id="17" name="Text 15"/>
          <p:cNvSpPr txBox="1"/>
          <p:nvPr/>
        </p:nvSpPr>
        <p:spPr>
          <a:xfrm>
            <a:off x="1197864" y="5640019"/>
            <a:ext cx="4828032" cy="351130"/>
          </a:xfrm>
          <a:prstGeom prst="rect">
            <a:avLst/>
          </a:prstGeom>
          <a:noFill/>
          <a:ln/>
        </p:spPr>
        <p:txBody>
          <a:bodyPr wrap="square" lIns="0" tIns="0" rIns="0" bIns="0" rtlCol="0" anchor="ctr"/>
          <a:lstStyle/>
          <a:p>
            <a:pPr marL="342900" indent="-342900">
              <a:buSzPct val="142028"/>
              <a:buChar char="•"/>
            </a:pPr>
            <a:r>
              <a:rPr lang="en-US" sz="1440" dirty="0">
                <a:solidFill>
                  <a:srgbClr val="142028"/>
                </a:solidFill>
                <a:latin typeface="Calibri" pitchFamily="34" charset="0"/>
                <a:ea typeface="Calibri" pitchFamily="34" charset="-122"/>
                <a:cs typeface="Calibri" pitchFamily="34" charset="-120"/>
              </a:rPr>
              <a:t>Any hypotension after starting?</a:t>
            </a:r>
            <a:endParaRPr lang="en-US" sz="1440" dirty="0"/>
          </a:p>
        </p:txBody>
      </p:sp>
      <p:sp>
        <p:nvSpPr>
          <p:cNvPr id="19" name="Text 17"/>
          <p:cNvSpPr txBox="1"/>
          <p:nvPr/>
        </p:nvSpPr>
        <p:spPr>
          <a:xfrm>
            <a:off x="6300216" y="5640019"/>
            <a:ext cx="4828032" cy="351130"/>
          </a:xfrm>
          <a:prstGeom prst="rect">
            <a:avLst/>
          </a:prstGeom>
          <a:noFill/>
          <a:ln/>
        </p:spPr>
        <p:txBody>
          <a:bodyPr wrap="square" lIns="0" tIns="0" rIns="0" bIns="0" rtlCol="0" anchor="ctr"/>
          <a:lstStyle/>
          <a:p>
            <a:pPr marL="342900" indent="-342900">
              <a:buSzPct val="142028"/>
              <a:buChar char="•"/>
            </a:pPr>
            <a:r>
              <a:rPr lang="en-US" sz="1440" dirty="0">
                <a:solidFill>
                  <a:srgbClr val="142028"/>
                </a:solidFill>
                <a:latin typeface="Calibri" pitchFamily="34" charset="0"/>
                <a:ea typeface="Calibri" pitchFamily="34" charset="-122"/>
                <a:cs typeface="Calibri" pitchFamily="34" charset="-120"/>
              </a:rPr>
              <a:t>Bronchodilator given, and how?</a:t>
            </a:r>
            <a:endParaRPr lang="en-US" sz="1440" dirty="0"/>
          </a:p>
        </p:txBody>
      </p:sp>
      <p:sp>
        <p:nvSpPr>
          <p:cNvPr id="20" name="SlideNumber 49"/>
          <p:cNvSpPr txBox="1"/>
          <p:nvPr/>
        </p:nvSpPr>
        <p:spPr>
          <a:xfrm>
            <a:off x="11430000" y="6470000"/>
            <a:ext cx="560000" cy="260000"/>
          </a:xfrm>
          <a:prstGeom prst="rect">
            <a:avLst/>
          </a:prstGeom>
          <a:noFill/>
        </p:spPr>
        <p:txBody>
          <a:bodyPr wrap="none" lIns="0" rIns="0" tIns="0" bIns="0" anchor="ctr">
            <a:spAutoFit/>
          </a:bodyPr>
          <a:lstStyle/>
          <a:p>
            <a:pPr algn="r"/>
            <a:r>
              <a:rPr sz="1300" b="1">
                <a:solidFill>
                  <a:srgbClr val="142028"/>
                </a:solidFill>
                <a:latin typeface="Calibri"/>
              </a:rPr>
              <a:t>49</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name="Slide 46">
    <p:bg>
      <p:bgPr>
        <a:solidFill>
          <a:srgbClr val="0E1920"/>
        </a:solidFill>
      </p:bgPr>
    </p:bg>
    <p:spTree>
      <p:nvGrpSpPr>
        <p:cNvPr id="1" name=""/>
        <p:cNvGrpSpPr/>
        <p:nvPr/>
      </p:nvGrpSpPr>
      <p:grpSpPr>
        <a:xfrm>
          <a:off x="0" y="0"/>
          <a:ext cx="0" cy="0"/>
          <a:chOff x="0" y="0"/>
          <a:chExt cx="0" cy="0"/>
        </a:xfrm>
      </p:grpSpPr>
      <p:sp>
        <p:nvSpPr>
          <p:cNvPr id="2" name="Shape 0"/>
          <p:cNvSpPr/>
          <p:nvPr/>
        </p:nvSpPr>
        <p:spPr>
          <a:xfrm>
            <a:off x="9811512" y="4773168"/>
            <a:ext cx="1645920" cy="1645920"/>
          </a:xfrm>
          <a:prstGeom prst="ellipse">
            <a:avLst/>
          </a:prstGeom>
          <a:solidFill>
            <a:srgbClr val="BE5504"/>
          </a:solidFill>
          <a:ln w="12700">
            <a:solidFill>
              <a:srgbClr val="BE5504"/>
            </a:solidFill>
            <a:prstDash val="solid"/>
          </a:ln>
        </p:spPr>
      </p:sp>
      <p:sp>
        <p:nvSpPr>
          <p:cNvPr id="3" name="Shape 1"/>
          <p:cNvSpPr/>
          <p:nvPr/>
        </p:nvSpPr>
        <p:spPr>
          <a:xfrm>
            <a:off x="10634472" y="5596128"/>
            <a:ext cx="822960" cy="822960"/>
          </a:xfrm>
          <a:prstGeom prst="ellipse">
            <a:avLst/>
          </a:prstGeom>
          <a:solidFill>
            <a:srgbClr val="D8762E"/>
          </a:solidFill>
          <a:ln w="12700">
            <a:solidFill>
              <a:srgbClr val="D8762E"/>
            </a:solidFill>
            <a:prstDash val="solid"/>
          </a:ln>
        </p:spPr>
      </p:sp>
      <p:sp>
        <p:nvSpPr>
          <p:cNvPr id="4" name="Text 2"/>
          <p:cNvSpPr txBox="1"/>
          <p:nvPr/>
        </p:nvSpPr>
        <p:spPr>
          <a:xfrm>
            <a:off x="1197864" y="1920240"/>
            <a:ext cx="8778240" cy="438912"/>
          </a:xfrm>
          <a:prstGeom prst="rect">
            <a:avLst/>
          </a:prstGeom>
          <a:noFill/>
          <a:ln/>
        </p:spPr>
        <p:txBody>
          <a:bodyPr wrap="square" rtlCol="0" anchor="ctr"/>
          <a:lstStyle/>
          <a:p>
            <a:pPr indent="0" marL="0">
              <a:buNone/>
            </a:pPr>
            <a:r>
              <a:rPr lang="en-US" sz="1680" b="1" spc="360" kern="0" dirty="0">
                <a:solidFill>
                  <a:srgbClr val="D8762E"/>
                </a:solidFill>
                <a:latin typeface="Calibri" pitchFamily="34" charset="0"/>
                <a:ea typeface="Calibri" pitchFamily="34" charset="-122"/>
                <a:cs typeface="Calibri" pitchFamily="34" charset="-120"/>
              </a:rPr>
              <a:t>SECTION TWELVE</a:t>
            </a:r>
            <a:endParaRPr lang="en-US" sz="1680" dirty="0"/>
          </a:p>
        </p:txBody>
      </p:sp>
      <p:sp>
        <p:nvSpPr>
          <p:cNvPr id="5" name="Text 3"/>
          <p:cNvSpPr txBox="1"/>
          <p:nvPr/>
        </p:nvSpPr>
        <p:spPr>
          <a:xfrm>
            <a:off x="1197864" y="2414016"/>
            <a:ext cx="9436608" cy="1645920"/>
          </a:xfrm>
          <a:prstGeom prst="rect">
            <a:avLst/>
          </a:prstGeom>
          <a:noFill/>
          <a:ln/>
        </p:spPr>
        <p:txBody>
          <a:bodyPr wrap="square" rtlCol="0" anchor="ctr"/>
          <a:lstStyle/>
          <a:p>
            <a:pPr indent="0" marL="0">
              <a:buNone/>
            </a:pPr>
            <a:r>
              <a:rPr lang="en-US" sz="4800" b="1" dirty="0">
                <a:solidFill>
                  <a:srgbClr val="FFFFFF"/>
                </a:solidFill>
                <a:latin typeface="Cambria" pitchFamily="34" charset="0"/>
                <a:ea typeface="Cambria" pitchFamily="34" charset="-122"/>
                <a:cs typeface="Cambria" pitchFamily="34" charset="-120"/>
              </a:rPr>
              <a:t>What the evidence shows</a:t>
            </a:r>
            <a:endParaRPr lang="en-US" sz="4800" dirty="0"/>
          </a:p>
        </p:txBody>
      </p:sp>
      <p:sp>
        <p:nvSpPr>
          <p:cNvPr id="6" name="Text 4"/>
          <p:cNvSpPr txBox="1"/>
          <p:nvPr/>
        </p:nvSpPr>
        <p:spPr>
          <a:xfrm>
            <a:off x="1197864" y="4114800"/>
            <a:ext cx="8997696" cy="987552"/>
          </a:xfrm>
          <a:prstGeom prst="rect">
            <a:avLst/>
          </a:prstGeom>
          <a:noFill/>
          <a:ln/>
        </p:spPr>
        <p:txBody>
          <a:bodyPr wrap="square" rtlCol="0" anchor="ctr"/>
          <a:lstStyle/>
          <a:p>
            <a:pPr indent="0" marL="0">
              <a:buNone/>
            </a:pPr>
            <a:r>
              <a:rPr lang="en-US" sz="1920" dirty="0">
                <a:solidFill>
                  <a:srgbClr val="C8BFB1"/>
                </a:solidFill>
                <a:latin typeface="Calibri" pitchFamily="34" charset="0"/>
                <a:ea typeface="Calibri" pitchFamily="34" charset="-122"/>
                <a:cs typeface="Calibri" pitchFamily="34" charset="-120"/>
              </a:rPr>
              <a:t>Say it accurately.</a:t>
            </a:r>
            <a:endParaRPr lang="en-US" sz="1920" dirty="0"/>
          </a:p>
        </p:txBody>
      </p:sp>
      <p:sp>
        <p:nvSpPr>
          <p:cNvPr id="7" name="SlideNumber 50"/>
          <p:cNvSpPr txBox="1"/>
          <p:nvPr/>
        </p:nvSpPr>
        <p:spPr>
          <a:xfrm>
            <a:off x="11430000" y="6470000"/>
            <a:ext cx="560000" cy="260000"/>
          </a:xfrm>
          <a:prstGeom prst="rect">
            <a:avLst/>
          </a:prstGeom>
          <a:noFill/>
        </p:spPr>
        <p:txBody>
          <a:bodyPr wrap="none" lIns="0" rIns="0" tIns="0" bIns="0" anchor="ctr">
            <a:spAutoFit/>
          </a:bodyPr>
          <a:lstStyle/>
          <a:p>
            <a:pPr algn="r"/>
            <a:r>
              <a:rPr sz="1300" b="1">
                <a:solidFill>
                  <a:srgbClr val="FBFAF7"/>
                </a:solidFill>
                <a:latin typeface="Calibri"/>
              </a:rPr>
              <a:t>50</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name="Slide 47">
    <p:bg>
      <p:bgPr>
        <a:solidFill>
          <a:srgbClr val="FBFAF7"/>
        </a:solidFill>
      </p:bgPr>
    </p:bg>
    <p:spTree>
      <p:nvGrpSpPr>
        <p:cNvPr id="1" name=""/>
        <p:cNvGrpSpPr/>
        <p:nvPr/>
      </p:nvGrpSpPr>
      <p:grpSpPr>
        <a:xfrm>
          <a:off x="0" y="0"/>
          <a:ext cx="0" cy="0"/>
          <a:chOff x="0" y="0"/>
          <a:chExt cx="0" cy="0"/>
        </a:xfrm>
      </p:grpSpPr>
      <p:sp>
        <p:nvSpPr>
          <p:cNvPr id="2" name="Text 0"/>
          <p:cNvSpPr txBox="1"/>
          <p:nvPr/>
        </p:nvSpPr>
        <p:spPr>
          <a:xfrm>
            <a:off x="1197864" y="1536192"/>
            <a:ext cx="9436608" cy="438912"/>
          </a:xfrm>
          <a:prstGeom prst="rect">
            <a:avLst/>
          </a:prstGeom>
          <a:noFill/>
          <a:ln/>
        </p:spPr>
        <p:txBody>
          <a:bodyPr wrap="square" rtlCol="0" anchor="ctr"/>
          <a:lstStyle/>
          <a:p>
            <a:pPr indent="0" marL="0">
              <a:buNone/>
            </a:pPr>
            <a:r>
              <a:rPr lang="en-US" sz="1920" dirty="0">
                <a:solidFill>
                  <a:srgbClr val="3A4955"/>
                </a:solidFill>
                <a:latin typeface="Calibri" pitchFamily="34" charset="0"/>
                <a:ea typeface="Calibri" pitchFamily="34" charset="-122"/>
                <a:cs typeface="Calibri" pitchFamily="34" charset="-120"/>
              </a:rPr>
              <a:t>Say this and you will be accurate:</a:t>
            </a:r>
            <a:endParaRPr lang="en-US" sz="1920" dirty="0"/>
          </a:p>
        </p:txBody>
      </p:sp>
      <p:sp>
        <p:nvSpPr>
          <p:cNvPr id="3" name="Text 1"/>
          <p:cNvSpPr txBox="1"/>
          <p:nvPr/>
        </p:nvSpPr>
        <p:spPr>
          <a:xfrm>
            <a:off x="1197864" y="2029968"/>
            <a:ext cx="9436608" cy="877824"/>
          </a:xfrm>
          <a:prstGeom prst="rect">
            <a:avLst/>
          </a:prstGeom>
          <a:noFill/>
          <a:ln/>
        </p:spPr>
        <p:txBody>
          <a:bodyPr wrap="square" rtlCol="0" anchor="ctr"/>
          <a:lstStyle/>
          <a:p>
            <a:pPr indent="0" marL="0">
              <a:buNone/>
            </a:pPr>
            <a:r>
              <a:rPr lang="en-US" sz="5280" b="1" dirty="0">
                <a:solidFill>
                  <a:srgbClr val="142028"/>
                </a:solidFill>
                <a:latin typeface="Cambria" pitchFamily="34" charset="0"/>
                <a:ea typeface="Cambria" pitchFamily="34" charset="-122"/>
                <a:cs typeface="Cambria" pitchFamily="34" charset="-120"/>
              </a:rPr>
              <a:t>"This keeps people</a:t>
            </a:r>
            <a:endParaRPr lang="en-US" sz="5280" dirty="0"/>
          </a:p>
        </p:txBody>
      </p:sp>
      <p:sp>
        <p:nvSpPr>
          <p:cNvPr id="4" name="Text 2"/>
          <p:cNvSpPr txBox="1"/>
          <p:nvPr/>
        </p:nvSpPr>
        <p:spPr>
          <a:xfrm>
            <a:off x="1197864" y="2874874"/>
            <a:ext cx="9436608" cy="877824"/>
          </a:xfrm>
          <a:prstGeom prst="rect">
            <a:avLst/>
          </a:prstGeom>
          <a:noFill/>
          <a:ln/>
        </p:spPr>
        <p:txBody>
          <a:bodyPr wrap="square" rtlCol="0" anchor="ctr"/>
          <a:lstStyle/>
          <a:p>
            <a:pPr indent="0" marL="0">
              <a:buNone/>
            </a:pPr>
            <a:r>
              <a:rPr lang="en-US" sz="5280" b="1" dirty="0">
                <a:solidFill>
                  <a:srgbClr val="BE5504"/>
                </a:solidFill>
                <a:latin typeface="Cambria" pitchFamily="34" charset="0"/>
                <a:ea typeface="Cambria" pitchFamily="34" charset="-122"/>
                <a:cs typeface="Cambria" pitchFamily="34" charset="-120"/>
              </a:rPr>
              <a:t>off ventilators."</a:t>
            </a:r>
            <a:endParaRPr lang="en-US" sz="5280" dirty="0"/>
          </a:p>
        </p:txBody>
      </p:sp>
      <p:sp>
        <p:nvSpPr>
          <p:cNvPr id="5" name="Shape 3"/>
          <p:cNvSpPr/>
          <p:nvPr/>
        </p:nvSpPr>
        <p:spPr>
          <a:xfrm>
            <a:off x="1197864" y="4005072"/>
            <a:ext cx="9436608" cy="987552"/>
          </a:xfrm>
          <a:prstGeom prst="roundRect">
            <a:avLst>
              <a:gd name="adj" fmla="val 6667"/>
            </a:avLst>
          </a:prstGeom>
          <a:solidFill>
            <a:srgbClr val="F6E7E3"/>
          </a:solidFill>
          <a:ln w="12700">
            <a:solidFill>
              <a:srgbClr val="8A2424"/>
            </a:solidFill>
            <a:prstDash val="solid"/>
          </a:ln>
        </p:spPr>
      </p:sp>
      <p:sp>
        <p:nvSpPr>
          <p:cNvPr id="6" name="Text 4"/>
          <p:cNvSpPr txBox="1"/>
          <p:nvPr/>
        </p:nvSpPr>
        <p:spPr>
          <a:xfrm>
            <a:off x="1527048" y="4005072"/>
            <a:ext cx="8778240" cy="987552"/>
          </a:xfrm>
          <a:prstGeom prst="rect">
            <a:avLst/>
          </a:prstGeom>
          <a:noFill/>
          <a:ln/>
        </p:spPr>
        <p:txBody>
          <a:bodyPr wrap="square" lIns="0" tIns="0" rIns="0" bIns="0" rtlCol="0" anchor="ctr"/>
          <a:lstStyle/>
          <a:p>
            <a:pPr indent="0" marL="0">
              <a:buNone/>
            </a:pPr>
            <a:r>
              <a:rPr lang="en-US" sz="1680" b="1" dirty="0">
                <a:solidFill>
                  <a:srgbClr val="8A2424"/>
                </a:solidFill>
                <a:latin typeface="Calibri" pitchFamily="34" charset="0"/>
                <a:ea typeface="Calibri" pitchFamily="34" charset="-122"/>
                <a:cs typeface="Calibri" pitchFamily="34" charset="-120"/>
              </a:rPr>
              <a:t>Do NOT say "this saves lives." Overstating it is not harmless — it is how a therapy gets applied to patients it will not help.</a:t>
            </a:r>
            <a:endParaRPr lang="en-US" sz="1680" dirty="0"/>
          </a:p>
        </p:txBody>
      </p:sp>
      <p:sp>
        <p:nvSpPr>
          <p:cNvPr id="7" name="Text 5"/>
          <p:cNvSpPr txBox="1"/>
          <p:nvPr/>
        </p:nvSpPr>
        <p:spPr>
          <a:xfrm>
            <a:off x="1197864" y="5135270"/>
            <a:ext cx="4608576" cy="548640"/>
          </a:xfrm>
          <a:prstGeom prst="rect">
            <a:avLst/>
          </a:prstGeom>
          <a:noFill/>
          <a:ln/>
        </p:spPr>
        <p:txBody>
          <a:bodyPr wrap="square" rtlCol="0" anchor="ctr"/>
          <a:lstStyle/>
          <a:p>
            <a:pPr indent="0" marL="0">
              <a:buNone/>
            </a:pPr>
            <a:r>
              <a:rPr lang="en-US" sz="1500" b="1" dirty="0">
                <a:solidFill>
                  <a:srgbClr val="BE5504"/>
                </a:solidFill>
                <a:latin typeface="Calibri" pitchFamily="34" charset="0"/>
                <a:ea typeface="Calibri" pitchFamily="34" charset="-122"/>
                <a:cs typeface="Calibri" pitchFamily="34" charset="-120"/>
              </a:rPr>
              <a:t>Intubation benefit: consistent and strong across every analysis.</a:t>
            </a:r>
            <a:endParaRPr lang="en-US" sz="1500" dirty="0"/>
          </a:p>
        </p:txBody>
      </p:sp>
      <p:sp>
        <p:nvSpPr>
          <p:cNvPr id="8" name="Text 6"/>
          <p:cNvSpPr txBox="1"/>
          <p:nvPr/>
        </p:nvSpPr>
        <p:spPr>
          <a:xfrm>
            <a:off x="6025896" y="5135270"/>
            <a:ext cx="4608576" cy="548640"/>
          </a:xfrm>
          <a:prstGeom prst="rect">
            <a:avLst/>
          </a:prstGeom>
          <a:noFill/>
          <a:ln/>
        </p:spPr>
        <p:txBody>
          <a:bodyPr wrap="square" rtlCol="0" anchor="ctr"/>
          <a:lstStyle/>
          <a:p>
            <a:pPr indent="0" marL="0">
              <a:buNone/>
            </a:pPr>
            <a:r>
              <a:rPr lang="en-US" sz="1500" dirty="0">
                <a:solidFill>
                  <a:srgbClr val="3A4955"/>
                </a:solidFill>
                <a:latin typeface="Calibri" pitchFamily="34" charset="0"/>
                <a:ea typeface="Calibri" pitchFamily="34" charset="-122"/>
                <a:cs typeface="Calibri" pitchFamily="34" charset="-120"/>
              </a:rPr>
              <a:t>Mortality benefit: appears in some analyses, disappears in others — including the largest and most recent.</a:t>
            </a:r>
            <a:endParaRPr lang="en-US" sz="1500" dirty="0"/>
          </a:p>
        </p:txBody>
      </p:sp>
      <p:sp>
        <p:nvSpPr>
          <p:cNvPr id="9" name="Text 7"/>
          <p:cNvSpPr txBox="1"/>
          <p:nvPr/>
        </p:nvSpPr>
        <p:spPr>
          <a:xfrm>
            <a:off x="1197864" y="5815584"/>
            <a:ext cx="9436608" cy="548640"/>
          </a:xfrm>
          <a:prstGeom prst="rect">
            <a:avLst/>
          </a:prstGeom>
          <a:noFill/>
          <a:ln/>
        </p:spPr>
        <p:txBody>
          <a:bodyPr wrap="square" rtlCol="0" anchor="ctr"/>
          <a:lstStyle/>
          <a:p>
            <a:pPr indent="0" marL="0">
              <a:buNone/>
            </a:pPr>
            <a:r>
              <a:rPr lang="en-US" sz="1380" i="1" dirty="0">
                <a:solidFill>
                  <a:srgbClr val="3A4955"/>
                </a:solidFill>
                <a:latin typeface="Calibri" pitchFamily="34" charset="0"/>
                <a:ea typeface="Calibri" pitchFamily="34" charset="-122"/>
                <a:cs typeface="Calibri" pitchFamily="34" charset="-120"/>
              </a:rPr>
              <a:t>Scquizzato 2023, 12 studies / 1,485 patients: intubation RR 0.44 (0.31–0.63), NNT 17.  Mortality RR 0.89 (0.70–1.13), p = 0.34 — not significant.</a:t>
            </a:r>
            <a:endParaRPr lang="en-US" sz="1380" dirty="0"/>
          </a:p>
        </p:txBody>
      </p:sp>
      <p:sp>
        <p:nvSpPr>
          <p:cNvPr id="10" name="SlideNumber 51"/>
          <p:cNvSpPr txBox="1"/>
          <p:nvPr/>
        </p:nvSpPr>
        <p:spPr>
          <a:xfrm>
            <a:off x="11430000" y="6470000"/>
            <a:ext cx="560000" cy="260000"/>
          </a:xfrm>
          <a:prstGeom prst="rect">
            <a:avLst/>
          </a:prstGeom>
          <a:noFill/>
        </p:spPr>
        <p:txBody>
          <a:bodyPr wrap="none" lIns="0" rIns="0" tIns="0" bIns="0" anchor="ctr">
            <a:spAutoFit/>
          </a:bodyPr>
          <a:lstStyle/>
          <a:p>
            <a:pPr algn="r"/>
            <a:r>
              <a:rPr sz="1300" b="1">
                <a:solidFill>
                  <a:srgbClr val="142028"/>
                </a:solidFill>
                <a:latin typeface="Calibri"/>
              </a:rPr>
              <a:t>51</a:t>
            </a: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name="Slide 48">
    <p:bg>
      <p:bgPr>
        <a:solidFill>
          <a:srgbClr val="FFFFFF"/>
        </a:solidFill>
      </p:bgPr>
    </p:bg>
    <p:spTree>
      <p:nvGrpSpPr>
        <p:cNvPr id="1" name=""/>
        <p:cNvGrpSpPr/>
        <p:nvPr/>
      </p:nvGrpSpPr>
      <p:grpSpPr>
        <a:xfrm>
          <a:off x="0" y="0"/>
          <a:ext cx="0" cy="0"/>
          <a:chOff x="0" y="0"/>
          <a:chExt cx="0" cy="0"/>
        </a:xfrm>
      </p:grpSpPr>
      <p:sp>
        <p:nvSpPr>
          <p:cNvPr id="2" name="Text 0"/>
          <p:cNvSpPr txBox="1"/>
          <p:nvPr/>
        </p:nvSpPr>
        <p:spPr>
          <a:xfrm>
            <a:off x="1033272" y="351130"/>
            <a:ext cx="9875520" cy="329184"/>
          </a:xfrm>
          <a:prstGeom prst="rect">
            <a:avLst/>
          </a:prstGeom>
          <a:noFill/>
          <a:ln/>
        </p:spPr>
        <p:txBody>
          <a:bodyPr wrap="square" rtlCol="0" anchor="ctr"/>
          <a:lstStyle/>
          <a:p>
            <a:pPr indent="0" marL="0">
              <a:buNone/>
            </a:pPr>
            <a:r>
              <a:rPr lang="en-US" sz="1320" b="1" spc="240" kern="0" dirty="0">
                <a:solidFill>
                  <a:srgbClr val="BE5504"/>
                </a:solidFill>
                <a:latin typeface="Calibri" pitchFamily="34" charset="0"/>
                <a:ea typeface="Calibri" pitchFamily="34" charset="-122"/>
                <a:cs typeface="Calibri" pitchFamily="34" charset="-120"/>
              </a:rPr>
              <a:t>STARTING PRESSURE</a:t>
            </a:r>
            <a:endParaRPr lang="en-US" sz="1320" dirty="0"/>
          </a:p>
        </p:txBody>
      </p:sp>
      <p:sp>
        <p:nvSpPr>
          <p:cNvPr id="3" name="Text 1"/>
          <p:cNvSpPr txBox="1"/>
          <p:nvPr/>
        </p:nvSpPr>
        <p:spPr>
          <a:xfrm>
            <a:off x="1033272" y="680314"/>
            <a:ext cx="9875520" cy="790042"/>
          </a:xfrm>
          <a:prstGeom prst="rect">
            <a:avLst/>
          </a:prstGeom>
          <a:noFill/>
          <a:ln/>
        </p:spPr>
        <p:txBody>
          <a:bodyPr wrap="square" rtlCol="0" anchor="ctr"/>
          <a:lstStyle/>
          <a:p>
            <a:pPr indent="0" marL="0">
              <a:buNone/>
            </a:pPr>
            <a:r>
              <a:rPr lang="en-US" sz="3480" b="1" dirty="0">
                <a:solidFill>
                  <a:srgbClr val="142028"/>
                </a:solidFill>
                <a:latin typeface="Cambria" pitchFamily="34" charset="0"/>
                <a:ea typeface="Cambria" pitchFamily="34" charset="-122"/>
                <a:cs typeface="Cambria" pitchFamily="34" charset="-120"/>
              </a:rPr>
              <a:t>No guideline gives a starting pressure</a:t>
            </a:r>
            <a:endParaRPr lang="en-US" sz="3480" dirty="0"/>
          </a:p>
        </p:txBody>
      </p:sp>
      <p:graphicFrame>
        <p:nvGraphicFramePr>
          <p:cNvPr id="49" name="Table 0"/>
          <p:cNvGraphicFramePr>
            <a:graphicFrameLocks noGrp="1"/>
          </p:cNvGraphicFramePr>
          <p:nvPr>
            <p:extLst>
              <p:ext uri="{D42A27DB-BD31-4B8C-83A1-F6EECF244321}">
                <p14:modId xmlns:p14="http://schemas.microsoft.com/office/powerpoint/2010/main" val="1579011935"/>
              </p:ext>
            </p:extLst>
          </p:nvPr>
        </p:nvGraphicFramePr>
        <p:xfrm>
          <a:off x="1088136" y="1953158"/>
          <a:ext cx="9985248" cy="914400"/>
        </p:xfrm>
        <a:graphic>
          <a:graphicData uri="http://schemas.openxmlformats.org/drawingml/2006/table">
            <a:tbl>
              <a:tblPr/>
              <a:tblGrid>
                <a:gridCol w="4389120"/>
                <a:gridCol w="5596128"/>
              </a:tblGrid>
              <a:tr h="395021">
                <a:tc>
                  <a:txBody>
                    <a:bodyPr/>
                    <a:lstStyle/>
                    <a:p>
                      <a:pPr indent="0" marL="0">
                        <a:buNone/>
                      </a:pPr>
                      <a:r>
                        <a:rPr lang="en-US" sz="1440" b="1" dirty="0">
                          <a:solidFill>
                            <a:srgbClr val="FFFFFF"/>
                          </a:solidFill>
                          <a:latin typeface="Calibri" pitchFamily="34" charset="0"/>
                          <a:ea typeface="Calibri" pitchFamily="34" charset="-122"/>
                          <a:cs typeface="Calibri" pitchFamily="34" charset="-120"/>
                        </a:rPr>
                        <a:t>Source</a:t>
                      </a:r>
                      <a:endParaRPr lang="en-US" sz="1440" dirty="0">
                        <a:latin typeface="Calibri" charset="0"/>
                        <a:ea typeface="Calibri" charset="0"/>
                        <a:cs typeface="Calibri" charset="0"/>
                      </a:endParaRPr>
                    </a:p>
                  </a:txBody>
                  <a:tcPr marL="91440" marR="91440" marT="45720" marB="45720" anchor="ctr">
                    <a:lnL w="6350" cap="flat" cmpd="sng" algn="ctr">
                      <a:solidFill>
                        <a:srgbClr val="F1ECE3"/>
                      </a:solidFill>
                      <a:prstDash val="solid"/>
                      <a:round/>
                      <a:headEnd type="none" w="med" len="med"/>
                      <a:tailEnd type="none" w="med" len="med"/>
                    </a:lnL>
                    <a:lnR w="6350" cap="flat" cmpd="sng" algn="ctr">
                      <a:solidFill>
                        <a:srgbClr val="F1ECE3"/>
                      </a:solidFill>
                      <a:prstDash val="solid"/>
                      <a:round/>
                      <a:headEnd type="none" w="med" len="med"/>
                      <a:tailEnd type="none" w="med" len="med"/>
                    </a:lnR>
                    <a:lnT w="6350" cap="flat" cmpd="sng" algn="ctr">
                      <a:solidFill>
                        <a:srgbClr val="F1ECE3"/>
                      </a:solidFill>
                      <a:prstDash val="solid"/>
                      <a:round/>
                      <a:headEnd type="none" w="med" len="med"/>
                      <a:tailEnd type="none" w="med" len="med"/>
                    </a:lnT>
                    <a:lnB w="6350" cap="flat" cmpd="sng" algn="ctr">
                      <a:solidFill>
                        <a:srgbClr val="F1ECE3"/>
                      </a:solidFill>
                      <a:prstDash val="solid"/>
                      <a:round/>
                      <a:headEnd type="none" w="med" len="med"/>
                      <a:tailEnd type="none" w="med" len="med"/>
                    </a:lnB>
                    <a:solidFill>
                      <a:srgbClr val="0E1920"/>
                    </a:solidFill>
                  </a:tcPr>
                </a:tc>
                <a:tc>
                  <a:txBody>
                    <a:bodyPr/>
                    <a:lstStyle/>
                    <a:p>
                      <a:pPr indent="0" marL="0">
                        <a:buNone/>
                      </a:pPr>
                      <a:r>
                        <a:rPr lang="en-US" sz="1440" b="1" dirty="0">
                          <a:solidFill>
                            <a:srgbClr val="FFFFFF"/>
                          </a:solidFill>
                          <a:latin typeface="Calibri" pitchFamily="34" charset="0"/>
                          <a:ea typeface="Calibri" pitchFamily="34" charset="-122"/>
                          <a:cs typeface="Calibri" pitchFamily="34" charset="-120"/>
                        </a:rPr>
                        <a:t>Publishes a starting CPAP pressure?</a:t>
                      </a:r>
                      <a:endParaRPr lang="en-US" sz="1440" dirty="0">
                        <a:latin typeface="Calibri" charset="0"/>
                        <a:ea typeface="Calibri" charset="0"/>
                        <a:cs typeface="Calibri" charset="0"/>
                      </a:endParaRPr>
                    </a:p>
                  </a:txBody>
                  <a:tcPr marL="91440" marR="91440" marT="45720" marB="45720" anchor="ctr">
                    <a:lnL w="6350" cap="flat" cmpd="sng" algn="ctr">
                      <a:solidFill>
                        <a:srgbClr val="F1ECE3"/>
                      </a:solidFill>
                      <a:prstDash val="solid"/>
                      <a:round/>
                      <a:headEnd type="none" w="med" len="med"/>
                      <a:tailEnd type="none" w="med" len="med"/>
                    </a:lnL>
                    <a:lnR w="6350" cap="flat" cmpd="sng" algn="ctr">
                      <a:solidFill>
                        <a:srgbClr val="F1ECE3"/>
                      </a:solidFill>
                      <a:prstDash val="solid"/>
                      <a:round/>
                      <a:headEnd type="none" w="med" len="med"/>
                      <a:tailEnd type="none" w="med" len="med"/>
                    </a:lnR>
                    <a:lnT w="6350" cap="flat" cmpd="sng" algn="ctr">
                      <a:solidFill>
                        <a:srgbClr val="F1ECE3"/>
                      </a:solidFill>
                      <a:prstDash val="solid"/>
                      <a:round/>
                      <a:headEnd type="none" w="med" len="med"/>
                      <a:tailEnd type="none" w="med" len="med"/>
                    </a:lnT>
                    <a:lnB w="6350" cap="flat" cmpd="sng" algn="ctr">
                      <a:solidFill>
                        <a:srgbClr val="F1ECE3"/>
                      </a:solidFill>
                      <a:prstDash val="solid"/>
                      <a:round/>
                      <a:headEnd type="none" w="med" len="med"/>
                      <a:tailEnd type="none" w="med" len="med"/>
                    </a:lnB>
                    <a:solidFill>
                      <a:srgbClr val="0E1920"/>
                    </a:solidFill>
                  </a:tcPr>
                </a:tc>
              </a:tr>
              <a:tr h="395021">
                <a:tc>
                  <a:txBody>
                    <a:bodyPr/>
                    <a:lstStyle/>
                    <a:p>
                      <a:pPr indent="0" marL="0">
                        <a:buNone/>
                      </a:pPr>
                      <a:r>
                        <a:rPr lang="en-US" sz="1440" dirty="0">
                          <a:solidFill>
                            <a:srgbClr val="000000"/>
                          </a:solidFill>
                          <a:latin typeface="Calibri" pitchFamily="34" charset="0"/>
                          <a:ea typeface="Calibri" pitchFamily="34" charset="-122"/>
                          <a:cs typeface="Calibri" pitchFamily="34" charset="-120"/>
                        </a:rPr>
                        <a:t>GOLD 2026 Report</a:t>
                      </a:r>
                      <a:endParaRPr lang="en-US" sz="1440" dirty="0">
                        <a:latin typeface="Calibri" charset="0"/>
                        <a:ea typeface="Calibri" charset="0"/>
                        <a:cs typeface="Calibri" charset="0"/>
                      </a:endParaRPr>
                    </a:p>
                  </a:txBody>
                  <a:tcPr marL="91440" marR="91440" marT="45720" marB="45720" anchor="ctr">
                    <a:lnL w="6350" cap="flat" cmpd="sng" algn="ctr">
                      <a:solidFill>
                        <a:srgbClr val="F1ECE3"/>
                      </a:solidFill>
                      <a:prstDash val="solid"/>
                      <a:round/>
                      <a:headEnd type="none" w="med" len="med"/>
                      <a:tailEnd type="none" w="med" len="med"/>
                    </a:lnL>
                    <a:lnR w="6350" cap="flat" cmpd="sng" algn="ctr">
                      <a:solidFill>
                        <a:srgbClr val="F1ECE3"/>
                      </a:solidFill>
                      <a:prstDash val="solid"/>
                      <a:round/>
                      <a:headEnd type="none" w="med" len="med"/>
                      <a:tailEnd type="none" w="med" len="med"/>
                    </a:lnR>
                    <a:lnT w="6350" cap="flat" cmpd="sng" algn="ctr">
                      <a:solidFill>
                        <a:srgbClr val="F1ECE3"/>
                      </a:solidFill>
                      <a:prstDash val="solid"/>
                      <a:round/>
                      <a:headEnd type="none" w="med" len="med"/>
                      <a:tailEnd type="none" w="med" len="med"/>
                    </a:lnT>
                    <a:lnB w="6350" cap="flat" cmpd="sng" algn="ctr">
                      <a:solidFill>
                        <a:srgbClr val="F1ECE3"/>
                      </a:solidFill>
                      <a:prstDash val="solid"/>
                      <a:round/>
                      <a:headEnd type="none" w="med" len="med"/>
                      <a:tailEnd type="none" w="med" len="med"/>
                    </a:lnB>
                  </a:tcPr>
                </a:tc>
                <a:tc>
                  <a:txBody>
                    <a:bodyPr/>
                    <a:lstStyle/>
                    <a:p>
                      <a:pPr indent="0" marL="0">
                        <a:buNone/>
                      </a:pPr>
                      <a:r>
                        <a:rPr lang="en-US" sz="1440" dirty="0">
                          <a:solidFill>
                            <a:srgbClr val="000000"/>
                          </a:solidFill>
                          <a:latin typeface="Calibri" pitchFamily="34" charset="0"/>
                          <a:ea typeface="Calibri" pitchFamily="34" charset="-122"/>
                          <a:cs typeface="Calibri" pitchFamily="34" charset="-120"/>
                        </a:rPr>
                        <a:t>No</a:t>
                      </a:r>
                      <a:endParaRPr lang="en-US" sz="1440" dirty="0">
                        <a:latin typeface="Calibri" charset="0"/>
                        <a:ea typeface="Calibri" charset="0"/>
                        <a:cs typeface="Calibri" charset="0"/>
                      </a:endParaRPr>
                    </a:p>
                  </a:txBody>
                  <a:tcPr marL="91440" marR="91440" marT="45720" marB="45720" anchor="ctr">
                    <a:lnL w="6350" cap="flat" cmpd="sng" algn="ctr">
                      <a:solidFill>
                        <a:srgbClr val="F1ECE3"/>
                      </a:solidFill>
                      <a:prstDash val="solid"/>
                      <a:round/>
                      <a:headEnd type="none" w="med" len="med"/>
                      <a:tailEnd type="none" w="med" len="med"/>
                    </a:lnL>
                    <a:lnR w="6350" cap="flat" cmpd="sng" algn="ctr">
                      <a:solidFill>
                        <a:srgbClr val="F1ECE3"/>
                      </a:solidFill>
                      <a:prstDash val="solid"/>
                      <a:round/>
                      <a:headEnd type="none" w="med" len="med"/>
                      <a:tailEnd type="none" w="med" len="med"/>
                    </a:lnR>
                    <a:lnT w="6350" cap="flat" cmpd="sng" algn="ctr">
                      <a:solidFill>
                        <a:srgbClr val="F1ECE3"/>
                      </a:solidFill>
                      <a:prstDash val="solid"/>
                      <a:round/>
                      <a:headEnd type="none" w="med" len="med"/>
                      <a:tailEnd type="none" w="med" len="med"/>
                    </a:lnT>
                    <a:lnB w="6350" cap="flat" cmpd="sng" algn="ctr">
                      <a:solidFill>
                        <a:srgbClr val="F1ECE3"/>
                      </a:solidFill>
                      <a:prstDash val="solid"/>
                      <a:round/>
                      <a:headEnd type="none" w="med" len="med"/>
                      <a:tailEnd type="none" w="med" len="med"/>
                    </a:lnB>
                  </a:tcPr>
                </a:tc>
              </a:tr>
              <a:tr h="395021">
                <a:tc>
                  <a:txBody>
                    <a:bodyPr/>
                    <a:lstStyle/>
                    <a:p>
                      <a:pPr indent="0" marL="0">
                        <a:buNone/>
                      </a:pPr>
                      <a:r>
                        <a:rPr lang="en-US" sz="1440" dirty="0">
                          <a:solidFill>
                            <a:srgbClr val="000000"/>
                          </a:solidFill>
                          <a:latin typeface="Calibri" pitchFamily="34" charset="0"/>
                          <a:ea typeface="Calibri" pitchFamily="34" charset="-122"/>
                          <a:cs typeface="Calibri" pitchFamily="34" charset="-120"/>
                        </a:rPr>
                        <a:t>ERS/ATS 2017 NIV guideline</a:t>
                      </a:r>
                      <a:endParaRPr lang="en-US" sz="1440" dirty="0">
                        <a:latin typeface="Calibri" charset="0"/>
                        <a:ea typeface="Calibri" charset="0"/>
                        <a:cs typeface="Calibri" charset="0"/>
                      </a:endParaRPr>
                    </a:p>
                  </a:txBody>
                  <a:tcPr marL="91440" marR="91440" marT="45720" marB="45720" anchor="ctr">
                    <a:lnL w="6350" cap="flat" cmpd="sng" algn="ctr">
                      <a:solidFill>
                        <a:srgbClr val="F1ECE3"/>
                      </a:solidFill>
                      <a:prstDash val="solid"/>
                      <a:round/>
                      <a:headEnd type="none" w="med" len="med"/>
                      <a:tailEnd type="none" w="med" len="med"/>
                    </a:lnL>
                    <a:lnR w="6350" cap="flat" cmpd="sng" algn="ctr">
                      <a:solidFill>
                        <a:srgbClr val="F1ECE3"/>
                      </a:solidFill>
                      <a:prstDash val="solid"/>
                      <a:round/>
                      <a:headEnd type="none" w="med" len="med"/>
                      <a:tailEnd type="none" w="med" len="med"/>
                    </a:lnR>
                    <a:lnT w="6350" cap="flat" cmpd="sng" algn="ctr">
                      <a:solidFill>
                        <a:srgbClr val="F1ECE3"/>
                      </a:solidFill>
                      <a:prstDash val="solid"/>
                      <a:round/>
                      <a:headEnd type="none" w="med" len="med"/>
                      <a:tailEnd type="none" w="med" len="med"/>
                    </a:lnT>
                    <a:lnB w="6350" cap="flat" cmpd="sng" algn="ctr">
                      <a:solidFill>
                        <a:srgbClr val="F1ECE3"/>
                      </a:solidFill>
                      <a:prstDash val="solid"/>
                      <a:round/>
                      <a:headEnd type="none" w="med" len="med"/>
                      <a:tailEnd type="none" w="med" len="med"/>
                    </a:lnB>
                  </a:tcPr>
                </a:tc>
                <a:tc>
                  <a:txBody>
                    <a:bodyPr/>
                    <a:lstStyle/>
                    <a:p>
                      <a:pPr indent="0" marL="0">
                        <a:buNone/>
                      </a:pPr>
                      <a:r>
                        <a:rPr lang="en-US" sz="1440" dirty="0">
                          <a:solidFill>
                            <a:srgbClr val="000000"/>
                          </a:solidFill>
                          <a:latin typeface="Calibri" pitchFamily="34" charset="0"/>
                          <a:ea typeface="Calibri" pitchFamily="34" charset="-122"/>
                          <a:cs typeface="Calibri" pitchFamily="34" charset="-120"/>
                        </a:rPr>
                        <a:t>No</a:t>
                      </a:r>
                      <a:endParaRPr lang="en-US" sz="1440" dirty="0">
                        <a:latin typeface="Calibri" charset="0"/>
                        <a:ea typeface="Calibri" charset="0"/>
                        <a:cs typeface="Calibri" charset="0"/>
                      </a:endParaRPr>
                    </a:p>
                  </a:txBody>
                  <a:tcPr marL="91440" marR="91440" marT="45720" marB="45720" anchor="ctr">
                    <a:lnL w="6350" cap="flat" cmpd="sng" algn="ctr">
                      <a:solidFill>
                        <a:srgbClr val="F1ECE3"/>
                      </a:solidFill>
                      <a:prstDash val="solid"/>
                      <a:round/>
                      <a:headEnd type="none" w="med" len="med"/>
                      <a:tailEnd type="none" w="med" len="med"/>
                    </a:lnL>
                    <a:lnR w="6350" cap="flat" cmpd="sng" algn="ctr">
                      <a:solidFill>
                        <a:srgbClr val="F1ECE3"/>
                      </a:solidFill>
                      <a:prstDash val="solid"/>
                      <a:round/>
                      <a:headEnd type="none" w="med" len="med"/>
                      <a:tailEnd type="none" w="med" len="med"/>
                    </a:lnR>
                    <a:lnT w="6350" cap="flat" cmpd="sng" algn="ctr">
                      <a:solidFill>
                        <a:srgbClr val="F1ECE3"/>
                      </a:solidFill>
                      <a:prstDash val="solid"/>
                      <a:round/>
                      <a:headEnd type="none" w="med" len="med"/>
                      <a:tailEnd type="none" w="med" len="med"/>
                    </a:lnT>
                    <a:lnB w="6350" cap="flat" cmpd="sng" algn="ctr">
                      <a:solidFill>
                        <a:srgbClr val="F1ECE3"/>
                      </a:solidFill>
                      <a:prstDash val="solid"/>
                      <a:round/>
                      <a:headEnd type="none" w="med" len="med"/>
                      <a:tailEnd type="none" w="med" len="med"/>
                    </a:lnB>
                  </a:tcPr>
                </a:tc>
              </a:tr>
              <a:tr h="395021">
                <a:tc>
                  <a:txBody>
                    <a:bodyPr/>
                    <a:lstStyle/>
                    <a:p>
                      <a:pPr indent="0" marL="0">
                        <a:buNone/>
                      </a:pPr>
                      <a:r>
                        <a:rPr lang="en-US" sz="1440" dirty="0">
                          <a:solidFill>
                            <a:srgbClr val="000000"/>
                          </a:solidFill>
                          <a:latin typeface="Calibri" pitchFamily="34" charset="0"/>
                          <a:ea typeface="Calibri" pitchFamily="34" charset="-122"/>
                          <a:cs typeface="Calibri" pitchFamily="34" charset="-120"/>
                        </a:rPr>
                        <a:t>ESC 2021 Heart Failure guideline</a:t>
                      </a:r>
                      <a:endParaRPr lang="en-US" sz="1440" dirty="0">
                        <a:latin typeface="Calibri" charset="0"/>
                        <a:ea typeface="Calibri" charset="0"/>
                        <a:cs typeface="Calibri" charset="0"/>
                      </a:endParaRPr>
                    </a:p>
                  </a:txBody>
                  <a:tcPr marL="91440" marR="91440" marT="45720" marB="45720" anchor="ctr">
                    <a:lnL w="6350" cap="flat" cmpd="sng" algn="ctr">
                      <a:solidFill>
                        <a:srgbClr val="F1ECE3"/>
                      </a:solidFill>
                      <a:prstDash val="solid"/>
                      <a:round/>
                      <a:headEnd type="none" w="med" len="med"/>
                      <a:tailEnd type="none" w="med" len="med"/>
                    </a:lnL>
                    <a:lnR w="6350" cap="flat" cmpd="sng" algn="ctr">
                      <a:solidFill>
                        <a:srgbClr val="F1ECE3"/>
                      </a:solidFill>
                      <a:prstDash val="solid"/>
                      <a:round/>
                      <a:headEnd type="none" w="med" len="med"/>
                      <a:tailEnd type="none" w="med" len="med"/>
                    </a:lnR>
                    <a:lnT w="6350" cap="flat" cmpd="sng" algn="ctr">
                      <a:solidFill>
                        <a:srgbClr val="F1ECE3"/>
                      </a:solidFill>
                      <a:prstDash val="solid"/>
                      <a:round/>
                      <a:headEnd type="none" w="med" len="med"/>
                      <a:tailEnd type="none" w="med" len="med"/>
                    </a:lnT>
                    <a:lnB w="6350" cap="flat" cmpd="sng" algn="ctr">
                      <a:solidFill>
                        <a:srgbClr val="F1ECE3"/>
                      </a:solidFill>
                      <a:prstDash val="solid"/>
                      <a:round/>
                      <a:headEnd type="none" w="med" len="med"/>
                      <a:tailEnd type="none" w="med" len="med"/>
                    </a:lnB>
                  </a:tcPr>
                </a:tc>
                <a:tc>
                  <a:txBody>
                    <a:bodyPr/>
                    <a:lstStyle/>
                    <a:p>
                      <a:pPr indent="0" marL="0">
                        <a:buNone/>
                      </a:pPr>
                      <a:r>
                        <a:rPr lang="en-US" sz="1440" dirty="0">
                          <a:solidFill>
                            <a:srgbClr val="000000"/>
                          </a:solidFill>
                          <a:latin typeface="Calibri" pitchFamily="34" charset="0"/>
                          <a:ea typeface="Calibri" pitchFamily="34" charset="-122"/>
                          <a:cs typeface="Calibri" pitchFamily="34" charset="-120"/>
                        </a:rPr>
                        <a:t>No</a:t>
                      </a:r>
                      <a:endParaRPr lang="en-US" sz="1440" dirty="0">
                        <a:latin typeface="Calibri" charset="0"/>
                        <a:ea typeface="Calibri" charset="0"/>
                        <a:cs typeface="Calibri" charset="0"/>
                      </a:endParaRPr>
                    </a:p>
                  </a:txBody>
                  <a:tcPr marL="91440" marR="91440" marT="45720" marB="45720" anchor="ctr">
                    <a:lnL w="6350" cap="flat" cmpd="sng" algn="ctr">
                      <a:solidFill>
                        <a:srgbClr val="F1ECE3"/>
                      </a:solidFill>
                      <a:prstDash val="solid"/>
                      <a:round/>
                      <a:headEnd type="none" w="med" len="med"/>
                      <a:tailEnd type="none" w="med" len="med"/>
                    </a:lnL>
                    <a:lnR w="6350" cap="flat" cmpd="sng" algn="ctr">
                      <a:solidFill>
                        <a:srgbClr val="F1ECE3"/>
                      </a:solidFill>
                      <a:prstDash val="solid"/>
                      <a:round/>
                      <a:headEnd type="none" w="med" len="med"/>
                      <a:tailEnd type="none" w="med" len="med"/>
                    </a:lnR>
                    <a:lnT w="6350" cap="flat" cmpd="sng" algn="ctr">
                      <a:solidFill>
                        <a:srgbClr val="F1ECE3"/>
                      </a:solidFill>
                      <a:prstDash val="solid"/>
                      <a:round/>
                      <a:headEnd type="none" w="med" len="med"/>
                      <a:tailEnd type="none" w="med" len="med"/>
                    </a:lnT>
                    <a:lnB w="6350" cap="flat" cmpd="sng" algn="ctr">
                      <a:solidFill>
                        <a:srgbClr val="F1ECE3"/>
                      </a:solidFill>
                      <a:prstDash val="solid"/>
                      <a:round/>
                      <a:headEnd type="none" w="med" len="med"/>
                      <a:tailEnd type="none" w="med" len="med"/>
                    </a:lnB>
                  </a:tcPr>
                </a:tc>
              </a:tr>
              <a:tr h="395021">
                <a:tc>
                  <a:txBody>
                    <a:bodyPr/>
                    <a:lstStyle/>
                    <a:p>
                      <a:pPr indent="0" marL="0">
                        <a:buNone/>
                      </a:pPr>
                      <a:r>
                        <a:rPr lang="en-US" sz="1440" dirty="0">
                          <a:solidFill>
                            <a:srgbClr val="000000"/>
                          </a:solidFill>
                          <a:latin typeface="Calibri" pitchFamily="34" charset="0"/>
                          <a:ea typeface="Calibri" pitchFamily="34" charset="-122"/>
                          <a:cs typeface="Calibri" pitchFamily="34" charset="-120"/>
                        </a:rPr>
                        <a:t>AHA/ACC/HFSA 2022 Heart Failure guideline</a:t>
                      </a:r>
                      <a:endParaRPr lang="en-US" sz="1440" dirty="0">
                        <a:latin typeface="Calibri" charset="0"/>
                        <a:ea typeface="Calibri" charset="0"/>
                        <a:cs typeface="Calibri" charset="0"/>
                      </a:endParaRPr>
                    </a:p>
                  </a:txBody>
                  <a:tcPr marL="91440" marR="91440" marT="45720" marB="45720" anchor="ctr">
                    <a:lnL w="6350" cap="flat" cmpd="sng" algn="ctr">
                      <a:solidFill>
                        <a:srgbClr val="F1ECE3"/>
                      </a:solidFill>
                      <a:prstDash val="solid"/>
                      <a:round/>
                      <a:headEnd type="none" w="med" len="med"/>
                      <a:tailEnd type="none" w="med" len="med"/>
                    </a:lnL>
                    <a:lnR w="6350" cap="flat" cmpd="sng" algn="ctr">
                      <a:solidFill>
                        <a:srgbClr val="F1ECE3"/>
                      </a:solidFill>
                      <a:prstDash val="solid"/>
                      <a:round/>
                      <a:headEnd type="none" w="med" len="med"/>
                      <a:tailEnd type="none" w="med" len="med"/>
                    </a:lnR>
                    <a:lnT w="6350" cap="flat" cmpd="sng" algn="ctr">
                      <a:solidFill>
                        <a:srgbClr val="F1ECE3"/>
                      </a:solidFill>
                      <a:prstDash val="solid"/>
                      <a:round/>
                      <a:headEnd type="none" w="med" len="med"/>
                      <a:tailEnd type="none" w="med" len="med"/>
                    </a:lnT>
                    <a:lnB w="6350" cap="flat" cmpd="sng" algn="ctr">
                      <a:solidFill>
                        <a:srgbClr val="F1ECE3"/>
                      </a:solidFill>
                      <a:prstDash val="solid"/>
                      <a:round/>
                      <a:headEnd type="none" w="med" len="med"/>
                      <a:tailEnd type="none" w="med" len="med"/>
                    </a:lnB>
                  </a:tcPr>
                </a:tc>
                <a:tc>
                  <a:txBody>
                    <a:bodyPr/>
                    <a:lstStyle/>
                    <a:p>
                      <a:pPr indent="0" marL="0">
                        <a:buNone/>
                      </a:pPr>
                      <a:r>
                        <a:rPr lang="en-US" sz="1440" dirty="0">
                          <a:solidFill>
                            <a:srgbClr val="000000"/>
                          </a:solidFill>
                          <a:latin typeface="Calibri" pitchFamily="34" charset="0"/>
                          <a:ea typeface="Calibri" pitchFamily="34" charset="-122"/>
                          <a:cs typeface="Calibri" pitchFamily="34" charset="-120"/>
                        </a:rPr>
                        <a:t>No (does not cover NIV)</a:t>
                      </a:r>
                      <a:endParaRPr lang="en-US" sz="1440" dirty="0">
                        <a:latin typeface="Calibri" charset="0"/>
                        <a:ea typeface="Calibri" charset="0"/>
                        <a:cs typeface="Calibri" charset="0"/>
                      </a:endParaRPr>
                    </a:p>
                  </a:txBody>
                  <a:tcPr marL="91440" marR="91440" marT="45720" marB="45720" anchor="ctr">
                    <a:lnL w="6350" cap="flat" cmpd="sng" algn="ctr">
                      <a:solidFill>
                        <a:srgbClr val="F1ECE3"/>
                      </a:solidFill>
                      <a:prstDash val="solid"/>
                      <a:round/>
                      <a:headEnd type="none" w="med" len="med"/>
                      <a:tailEnd type="none" w="med" len="med"/>
                    </a:lnL>
                    <a:lnR w="6350" cap="flat" cmpd="sng" algn="ctr">
                      <a:solidFill>
                        <a:srgbClr val="F1ECE3"/>
                      </a:solidFill>
                      <a:prstDash val="solid"/>
                      <a:round/>
                      <a:headEnd type="none" w="med" len="med"/>
                      <a:tailEnd type="none" w="med" len="med"/>
                    </a:lnR>
                    <a:lnT w="6350" cap="flat" cmpd="sng" algn="ctr">
                      <a:solidFill>
                        <a:srgbClr val="F1ECE3"/>
                      </a:solidFill>
                      <a:prstDash val="solid"/>
                      <a:round/>
                      <a:headEnd type="none" w="med" len="med"/>
                      <a:tailEnd type="none" w="med" len="med"/>
                    </a:lnT>
                    <a:lnB w="6350" cap="flat" cmpd="sng" algn="ctr">
                      <a:solidFill>
                        <a:srgbClr val="F1ECE3"/>
                      </a:solidFill>
                      <a:prstDash val="solid"/>
                      <a:round/>
                      <a:headEnd type="none" w="med" len="med"/>
                      <a:tailEnd type="none" w="med" len="med"/>
                    </a:lnB>
                  </a:tcPr>
                </a:tc>
              </a:tr>
              <a:tr h="395021">
                <a:tc>
                  <a:txBody>
                    <a:bodyPr/>
                    <a:lstStyle/>
                    <a:p>
                      <a:pPr indent="0" marL="0">
                        <a:buNone/>
                      </a:pPr>
                      <a:r>
                        <a:rPr lang="en-US" sz="1440" dirty="0">
                          <a:solidFill>
                            <a:srgbClr val="000000"/>
                          </a:solidFill>
                          <a:latin typeface="Calibri" pitchFamily="34" charset="0"/>
                          <a:ea typeface="Calibri" pitchFamily="34" charset="-122"/>
                          <a:cs typeface="Calibri" pitchFamily="34" charset="-120"/>
                        </a:rPr>
                        <a:t>NASEMSO Model Guidelines v3.0</a:t>
                      </a:r>
                      <a:endParaRPr lang="en-US" sz="1440" dirty="0">
                        <a:latin typeface="Calibri" charset="0"/>
                        <a:ea typeface="Calibri" charset="0"/>
                        <a:cs typeface="Calibri" charset="0"/>
                      </a:endParaRPr>
                    </a:p>
                  </a:txBody>
                  <a:tcPr marL="91440" marR="91440" marT="45720" marB="45720" anchor="ctr">
                    <a:lnL w="6350" cap="flat" cmpd="sng" algn="ctr">
                      <a:solidFill>
                        <a:srgbClr val="F1ECE3"/>
                      </a:solidFill>
                      <a:prstDash val="solid"/>
                      <a:round/>
                      <a:headEnd type="none" w="med" len="med"/>
                      <a:tailEnd type="none" w="med" len="med"/>
                    </a:lnL>
                    <a:lnR w="6350" cap="flat" cmpd="sng" algn="ctr">
                      <a:solidFill>
                        <a:srgbClr val="F1ECE3"/>
                      </a:solidFill>
                      <a:prstDash val="solid"/>
                      <a:round/>
                      <a:headEnd type="none" w="med" len="med"/>
                      <a:tailEnd type="none" w="med" len="med"/>
                    </a:lnR>
                    <a:lnT w="6350" cap="flat" cmpd="sng" algn="ctr">
                      <a:solidFill>
                        <a:srgbClr val="F1ECE3"/>
                      </a:solidFill>
                      <a:prstDash val="solid"/>
                      <a:round/>
                      <a:headEnd type="none" w="med" len="med"/>
                      <a:tailEnd type="none" w="med" len="med"/>
                    </a:lnT>
                    <a:lnB w="6350" cap="flat" cmpd="sng" algn="ctr">
                      <a:solidFill>
                        <a:srgbClr val="F1ECE3"/>
                      </a:solidFill>
                      <a:prstDash val="solid"/>
                      <a:round/>
                      <a:headEnd type="none" w="med" len="med"/>
                      <a:tailEnd type="none" w="med" len="med"/>
                    </a:lnB>
                  </a:tcPr>
                </a:tc>
                <a:tc>
                  <a:txBody>
                    <a:bodyPr/>
                    <a:lstStyle/>
                    <a:p>
                      <a:pPr indent="0" marL="0">
                        <a:buNone/>
                      </a:pPr>
                      <a:r>
                        <a:rPr lang="en-US" sz="1440" dirty="0">
                          <a:solidFill>
                            <a:srgbClr val="000000"/>
                          </a:solidFill>
                          <a:latin typeface="Calibri" pitchFamily="34" charset="0"/>
                          <a:ea typeface="Calibri" pitchFamily="34" charset="-122"/>
                          <a:cs typeface="Calibri" pitchFamily="34" charset="-120"/>
                        </a:rPr>
                        <a:t>No</a:t>
                      </a:r>
                      <a:endParaRPr lang="en-US" sz="1440" dirty="0">
                        <a:latin typeface="Calibri" charset="0"/>
                        <a:ea typeface="Calibri" charset="0"/>
                        <a:cs typeface="Calibri" charset="0"/>
                      </a:endParaRPr>
                    </a:p>
                  </a:txBody>
                  <a:tcPr marL="91440" marR="91440" marT="45720" marB="45720" anchor="ctr">
                    <a:lnL w="6350" cap="flat" cmpd="sng" algn="ctr">
                      <a:solidFill>
                        <a:srgbClr val="F1ECE3"/>
                      </a:solidFill>
                      <a:prstDash val="solid"/>
                      <a:round/>
                      <a:headEnd type="none" w="med" len="med"/>
                      <a:tailEnd type="none" w="med" len="med"/>
                    </a:lnL>
                    <a:lnR w="6350" cap="flat" cmpd="sng" algn="ctr">
                      <a:solidFill>
                        <a:srgbClr val="F1ECE3"/>
                      </a:solidFill>
                      <a:prstDash val="solid"/>
                      <a:round/>
                      <a:headEnd type="none" w="med" len="med"/>
                      <a:tailEnd type="none" w="med" len="med"/>
                    </a:lnR>
                    <a:lnT w="6350" cap="flat" cmpd="sng" algn="ctr">
                      <a:solidFill>
                        <a:srgbClr val="F1ECE3"/>
                      </a:solidFill>
                      <a:prstDash val="solid"/>
                      <a:round/>
                      <a:headEnd type="none" w="med" len="med"/>
                      <a:tailEnd type="none" w="med" len="med"/>
                    </a:lnT>
                    <a:lnB w="6350" cap="flat" cmpd="sng" algn="ctr">
                      <a:solidFill>
                        <a:srgbClr val="F1ECE3"/>
                      </a:solidFill>
                      <a:prstDash val="solid"/>
                      <a:round/>
                      <a:headEnd type="none" w="med" len="med"/>
                      <a:tailEnd type="none" w="med" len="med"/>
                    </a:lnB>
                  </a:tcPr>
                </a:tc>
              </a:tr>
              <a:tr h="395021">
                <a:tc>
                  <a:txBody>
                    <a:bodyPr/>
                    <a:lstStyle/>
                    <a:p>
                      <a:pPr indent="0" marL="0">
                        <a:buNone/>
                      </a:pPr>
                      <a:r>
                        <a:rPr lang="en-US" sz="1440" b="1" dirty="0">
                          <a:solidFill>
                            <a:srgbClr val="000000"/>
                          </a:solidFill>
                          <a:latin typeface="Calibri" pitchFamily="34" charset="0"/>
                          <a:ea typeface="Calibri" pitchFamily="34" charset="-122"/>
                          <a:cs typeface="Calibri" pitchFamily="34" charset="-120"/>
                        </a:rPr>
                        <a:t>Montana (current)</a:t>
                      </a:r>
                      <a:endParaRPr lang="en-US" sz="1440" dirty="0">
                        <a:latin typeface="Calibri" charset="0"/>
                        <a:ea typeface="Calibri" charset="0"/>
                        <a:cs typeface="Calibri" charset="0"/>
                      </a:endParaRPr>
                    </a:p>
                  </a:txBody>
                  <a:tcPr marL="91440" marR="91440" marT="45720" marB="45720" anchor="ctr">
                    <a:lnL w="6350" cap="flat" cmpd="sng" algn="ctr">
                      <a:solidFill>
                        <a:srgbClr val="F1ECE3"/>
                      </a:solidFill>
                      <a:prstDash val="solid"/>
                      <a:round/>
                      <a:headEnd type="none" w="med" len="med"/>
                      <a:tailEnd type="none" w="med" len="med"/>
                    </a:lnL>
                    <a:lnR w="6350" cap="flat" cmpd="sng" algn="ctr">
                      <a:solidFill>
                        <a:srgbClr val="F1ECE3"/>
                      </a:solidFill>
                      <a:prstDash val="solid"/>
                      <a:round/>
                      <a:headEnd type="none" w="med" len="med"/>
                      <a:tailEnd type="none" w="med" len="med"/>
                    </a:lnR>
                    <a:lnT w="6350" cap="flat" cmpd="sng" algn="ctr">
                      <a:solidFill>
                        <a:srgbClr val="F1ECE3"/>
                      </a:solidFill>
                      <a:prstDash val="solid"/>
                      <a:round/>
                      <a:headEnd type="none" w="med" len="med"/>
                      <a:tailEnd type="none" w="med" len="med"/>
                    </a:lnT>
                    <a:lnB w="6350" cap="flat" cmpd="sng" algn="ctr">
                      <a:solidFill>
                        <a:srgbClr val="F1ECE3"/>
                      </a:solidFill>
                      <a:prstDash val="solid"/>
                      <a:round/>
                      <a:headEnd type="none" w="med" len="med"/>
                      <a:tailEnd type="none" w="med" len="med"/>
                    </a:lnB>
                  </a:tcPr>
                </a:tc>
                <a:tc>
                  <a:txBody>
                    <a:bodyPr/>
                    <a:lstStyle/>
                    <a:p>
                      <a:pPr indent="0" marL="0">
                        <a:buNone/>
                      </a:pPr>
                      <a:r>
                        <a:rPr lang="en-US" sz="1440" b="1" dirty="0">
                          <a:solidFill>
                            <a:srgbClr val="000000"/>
                          </a:solidFill>
                          <a:latin typeface="Calibri" pitchFamily="34" charset="0"/>
                          <a:ea typeface="Calibri" pitchFamily="34" charset="-122"/>
                          <a:cs typeface="Calibri" pitchFamily="34" charset="-120"/>
                        </a:rPr>
                        <a:t>No (no state treatment protocols since 9/1/2025)</a:t>
                      </a:r>
                      <a:endParaRPr lang="en-US" sz="1440" dirty="0">
                        <a:latin typeface="Calibri" charset="0"/>
                        <a:ea typeface="Calibri" charset="0"/>
                        <a:cs typeface="Calibri" charset="0"/>
                      </a:endParaRPr>
                    </a:p>
                  </a:txBody>
                  <a:tcPr marL="91440" marR="91440" marT="45720" marB="45720" anchor="ctr">
                    <a:lnL w="6350" cap="flat" cmpd="sng" algn="ctr">
                      <a:solidFill>
                        <a:srgbClr val="F1ECE3"/>
                      </a:solidFill>
                      <a:prstDash val="solid"/>
                      <a:round/>
                      <a:headEnd type="none" w="med" len="med"/>
                      <a:tailEnd type="none" w="med" len="med"/>
                    </a:lnL>
                    <a:lnR w="6350" cap="flat" cmpd="sng" algn="ctr">
                      <a:solidFill>
                        <a:srgbClr val="F1ECE3"/>
                      </a:solidFill>
                      <a:prstDash val="solid"/>
                      <a:round/>
                      <a:headEnd type="none" w="med" len="med"/>
                      <a:tailEnd type="none" w="med" len="med"/>
                    </a:lnR>
                    <a:lnT w="6350" cap="flat" cmpd="sng" algn="ctr">
                      <a:solidFill>
                        <a:srgbClr val="F1ECE3"/>
                      </a:solidFill>
                      <a:prstDash val="solid"/>
                      <a:round/>
                      <a:headEnd type="none" w="med" len="med"/>
                      <a:tailEnd type="none" w="med" len="med"/>
                    </a:lnT>
                    <a:lnB w="6350" cap="flat" cmpd="sng" algn="ctr">
                      <a:solidFill>
                        <a:srgbClr val="F1ECE3"/>
                      </a:solidFill>
                      <a:prstDash val="solid"/>
                      <a:round/>
                      <a:headEnd type="none" w="med" len="med"/>
                      <a:tailEnd type="none" w="med" len="med"/>
                    </a:lnB>
                  </a:tcPr>
                </a:tc>
              </a:tr>
            </a:tbl>
          </a:graphicData>
        </a:graphic>
      </p:graphicFrame>
      <p:sp>
        <p:nvSpPr>
          <p:cNvPr id="6" name="Shape 3"/>
          <p:cNvSpPr/>
          <p:nvPr/>
        </p:nvSpPr>
        <p:spPr>
          <a:xfrm>
            <a:off x="1088136" y="4828032"/>
            <a:ext cx="9985248" cy="932688"/>
          </a:xfrm>
          <a:prstGeom prst="roundRect">
            <a:avLst>
              <a:gd name="adj" fmla="val 7059"/>
            </a:avLst>
          </a:prstGeom>
          <a:solidFill>
            <a:srgbClr val="FBFAF7"/>
          </a:solidFill>
          <a:ln w="12700">
            <a:solidFill>
              <a:srgbClr val="BE5504"/>
            </a:solidFill>
            <a:prstDash val="solid"/>
          </a:ln>
        </p:spPr>
      </p:sp>
      <p:sp>
        <p:nvSpPr>
          <p:cNvPr id="7" name="Text 4"/>
          <p:cNvSpPr txBox="1"/>
          <p:nvPr/>
        </p:nvSpPr>
        <p:spPr>
          <a:xfrm>
            <a:off x="1417320" y="4828032"/>
            <a:ext cx="9326880" cy="932688"/>
          </a:xfrm>
          <a:prstGeom prst="rect">
            <a:avLst/>
          </a:prstGeom>
          <a:noFill/>
          <a:ln/>
        </p:spPr>
        <p:txBody>
          <a:bodyPr wrap="square" lIns="0" tIns="0" rIns="0" bIns="0" rtlCol="0" anchor="ctr"/>
          <a:lstStyle/>
          <a:p>
            <a:pPr indent="0" marL="0">
              <a:buNone/>
            </a:pPr>
            <a:r>
              <a:rPr lang="en-US" sz="1440" dirty="0">
                <a:solidFill>
                  <a:srgbClr val="142028"/>
                </a:solidFill>
                <a:latin typeface="Calibri" pitchFamily="34" charset="0"/>
                <a:ea typeface="Calibri" pitchFamily="34" charset="-122"/>
                <a:cs typeface="Calibri" pitchFamily="34" charset="-120"/>
              </a:rPr>
              <a:t>The closest reference is a trial, not a guideline: 3CPO started CPAP at 5 cm H2O and titrated up to 15. The average pressure delivered was 10 ± 4 cm H2O (346 patients). Our device tops out at 13.</a:t>
            </a:r>
            <a:endParaRPr lang="en-US" sz="1440" dirty="0"/>
          </a:p>
        </p:txBody>
      </p:sp>
      <p:sp>
        <p:nvSpPr>
          <p:cNvPr id="8" name="Shape 5"/>
          <p:cNvSpPr/>
          <p:nvPr/>
        </p:nvSpPr>
        <p:spPr>
          <a:xfrm>
            <a:off x="1088136" y="5870448"/>
            <a:ext cx="9985248" cy="548640"/>
          </a:xfrm>
          <a:prstGeom prst="roundRect">
            <a:avLst>
              <a:gd name="adj" fmla="val 12000"/>
            </a:avLst>
          </a:prstGeom>
          <a:solidFill>
            <a:srgbClr val="0E1920"/>
          </a:solidFill>
          <a:ln w="12700">
            <a:solidFill>
              <a:srgbClr val="0E1920"/>
            </a:solidFill>
            <a:prstDash val="solid"/>
          </a:ln>
        </p:spPr>
      </p:sp>
      <p:sp>
        <p:nvSpPr>
          <p:cNvPr id="9" name="Text 6"/>
          <p:cNvSpPr txBox="1"/>
          <p:nvPr/>
        </p:nvSpPr>
        <p:spPr>
          <a:xfrm>
            <a:off x="1417320" y="5870448"/>
            <a:ext cx="9326880" cy="548640"/>
          </a:xfrm>
          <a:prstGeom prst="rect">
            <a:avLst/>
          </a:prstGeom>
          <a:noFill/>
          <a:ln/>
        </p:spPr>
        <p:txBody>
          <a:bodyPr wrap="square" lIns="0" tIns="0" rIns="0" bIns="0" rtlCol="0" anchor="ctr"/>
          <a:lstStyle/>
          <a:p>
            <a:pPr indent="0" marL="0">
              <a:buNone/>
            </a:pPr>
            <a:r>
              <a:rPr lang="en-US" sz="1560" b="1" dirty="0">
                <a:solidFill>
                  <a:srgbClr val="FFFFFF"/>
                </a:solidFill>
                <a:latin typeface="Calibri" pitchFamily="34" charset="0"/>
                <a:ea typeface="Calibri" pitchFamily="34" charset="-122"/>
                <a:cs typeface="Calibri" pitchFamily="34" charset="-120"/>
              </a:rPr>
              <a:t>This course starts at 10 LPM (about 6–7 cm H2O) and titrates to SpO2 and work of breathing, up to 13.</a:t>
            </a:r>
            <a:endParaRPr lang="en-US" sz="1560" dirty="0"/>
          </a:p>
        </p:txBody>
      </p:sp>
      <p:sp>
        <p:nvSpPr>
          <p:cNvPr id="50" name="SlideNumber 52"/>
          <p:cNvSpPr txBox="1"/>
          <p:nvPr/>
        </p:nvSpPr>
        <p:spPr>
          <a:xfrm>
            <a:off x="11430000" y="6470000"/>
            <a:ext cx="560000" cy="260000"/>
          </a:xfrm>
          <a:prstGeom prst="rect">
            <a:avLst/>
          </a:prstGeom>
          <a:noFill/>
        </p:spPr>
        <p:txBody>
          <a:bodyPr wrap="none" lIns="0" rIns="0" tIns="0" bIns="0" anchor="ctr">
            <a:spAutoFit/>
          </a:bodyPr>
          <a:lstStyle/>
          <a:p>
            <a:pPr algn="r"/>
            <a:r>
              <a:rPr sz="1300" b="1">
                <a:solidFill>
                  <a:srgbClr val="142028"/>
                </a:solidFill>
                <a:latin typeface="Calibri"/>
              </a:rPr>
              <a:t>52</a:t>
            </a: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name="Slide 45">
    <p:bg>
      <p:bgPr>
        <a:solidFill>
          <a:srgbClr val="FFFFFF"/>
        </a:solidFill>
      </p:bgPr>
    </p:bg>
    <p:spTree>
      <p:nvGrpSpPr>
        <p:cNvPr id="1" name=""/>
        <p:cNvGrpSpPr/>
        <p:nvPr/>
      </p:nvGrpSpPr>
      <p:grpSpPr>
        <a:xfrm>
          <a:off x="0" y="0"/>
          <a:ext cx="0" cy="0"/>
          <a:chOff x="0" y="0"/>
          <a:chExt cx="0" cy="0"/>
        </a:xfrm>
      </p:grpSpPr>
      <p:sp>
        <p:nvSpPr>
          <p:cNvPr id="2" name="Text 0"/>
          <p:cNvSpPr txBox="1"/>
          <p:nvPr/>
        </p:nvSpPr>
        <p:spPr>
          <a:xfrm>
            <a:off x="1033272" y="351130"/>
            <a:ext cx="9875520" cy="329184"/>
          </a:xfrm>
          <a:prstGeom prst="rect">
            <a:avLst/>
          </a:prstGeom>
          <a:noFill/>
          <a:ln/>
        </p:spPr>
        <p:txBody>
          <a:bodyPr wrap="square" rtlCol="0" anchor="ctr"/>
          <a:lstStyle/>
          <a:p>
            <a:pPr indent="0" marL="0">
              <a:buNone/>
            </a:pPr>
            <a:r>
              <a:rPr lang="en-US" sz="1320" b="1" spc="240" kern="0" dirty="0">
                <a:solidFill>
                  <a:srgbClr val="BE5504"/>
                </a:solidFill>
                <a:latin typeface="Calibri" pitchFamily="34" charset="0"/>
                <a:ea typeface="Calibri" pitchFamily="34" charset="-122"/>
                <a:cs typeface="Calibri" pitchFamily="34" charset="-120"/>
              </a:rPr>
              <a:t>FOR ALS AND ED</a:t>
            </a:r>
            <a:endParaRPr lang="en-US" sz="1320" dirty="0"/>
          </a:p>
        </p:txBody>
      </p:sp>
      <p:sp>
        <p:nvSpPr>
          <p:cNvPr id="3" name="Text 1"/>
          <p:cNvSpPr txBox="1"/>
          <p:nvPr/>
        </p:nvSpPr>
        <p:spPr>
          <a:xfrm>
            <a:off x="1033272" y="680314"/>
            <a:ext cx="9875520" cy="790042"/>
          </a:xfrm>
          <a:prstGeom prst="rect">
            <a:avLst/>
          </a:prstGeom>
          <a:noFill/>
          <a:ln/>
        </p:spPr>
        <p:txBody>
          <a:bodyPr wrap="square" rtlCol="0" anchor="ctr"/>
          <a:lstStyle/>
          <a:p>
            <a:pPr indent="0" marL="0">
              <a:buNone/>
            </a:pPr>
            <a:r>
              <a:rPr lang="en-US" sz="3480" b="1" dirty="0">
                <a:solidFill>
                  <a:srgbClr val="142028"/>
                </a:solidFill>
                <a:latin typeface="Cambria" pitchFamily="34" charset="0"/>
                <a:ea typeface="Cambria" pitchFamily="34" charset="-122"/>
                <a:cs typeface="Cambria" pitchFamily="34" charset="-120"/>
              </a:rPr>
              <a:t>When the pressure is the problem</a:t>
            </a:r>
            <a:endParaRPr lang="en-US" sz="3480" dirty="0"/>
          </a:p>
        </p:txBody>
      </p:sp>
      <p:sp>
        <p:nvSpPr>
          <p:cNvPr id="4" name="Shape 2"/>
          <p:cNvSpPr/>
          <p:nvPr/>
        </p:nvSpPr>
        <p:spPr>
          <a:xfrm>
            <a:off x="1088136" y="1481328"/>
            <a:ext cx="4828032" cy="2249424"/>
          </a:xfrm>
          <a:prstGeom prst="roundRect">
            <a:avLst>
              <a:gd name="adj" fmla="val 2927"/>
            </a:avLst>
          </a:prstGeom>
          <a:solidFill>
            <a:srgbClr val="F6E7E3"/>
          </a:solidFill>
          <a:ln w="12700">
            <a:solidFill>
              <a:srgbClr val="8A2424"/>
            </a:solidFill>
            <a:prstDash val="solid"/>
          </a:ln>
        </p:spPr>
      </p:sp>
      <p:sp>
        <p:nvSpPr>
          <p:cNvPr id="5" name="Text 3"/>
          <p:cNvSpPr txBox="1"/>
          <p:nvPr/>
        </p:nvSpPr>
        <p:spPr>
          <a:xfrm>
            <a:off x="1362456" y="1591056"/>
            <a:ext cx="4279392" cy="351130"/>
          </a:xfrm>
          <a:prstGeom prst="rect">
            <a:avLst/>
          </a:prstGeom>
          <a:noFill/>
          <a:ln/>
        </p:spPr>
        <p:txBody>
          <a:bodyPr wrap="square" lIns="0" tIns="0" rIns="0" bIns="0" rtlCol="0" anchor="ctr"/>
          <a:lstStyle/>
          <a:p>
            <a:pPr indent="0" marL="0">
              <a:buNone/>
            </a:pPr>
            <a:r>
              <a:rPr lang="en-US" sz="1800" b="1" dirty="0">
                <a:solidFill>
                  <a:srgbClr val="8A2424"/>
                </a:solidFill>
                <a:latin typeface="Cambria" pitchFamily="34" charset="0"/>
                <a:ea typeface="Cambria" pitchFamily="34" charset="-122"/>
                <a:cs typeface="Cambria" pitchFamily="34" charset="-120"/>
              </a:rPr>
              <a:t>Come down before you reach for a drug</a:t>
            </a:r>
            <a:endParaRPr lang="en-US" sz="1800" dirty="0"/>
          </a:p>
        </p:txBody>
      </p:sp>
      <p:sp>
        <p:nvSpPr>
          <p:cNvPr id="6" name="Text 4"/>
          <p:cNvSpPr txBox="1"/>
          <p:nvPr/>
        </p:nvSpPr>
        <p:spPr>
          <a:xfrm>
            <a:off x="1362456" y="1975104"/>
            <a:ext cx="4279392" cy="768096"/>
          </a:xfrm>
          <a:prstGeom prst="rect">
            <a:avLst/>
          </a:prstGeom>
          <a:noFill/>
          <a:ln/>
        </p:spPr>
        <p:txBody>
          <a:bodyPr wrap="square" lIns="0" tIns="0" rIns="0" bIns="0" rtlCol="0" anchor="ctr"/>
          <a:lstStyle/>
          <a:p>
            <a:pPr indent="0" marL="0">
              <a:buNone/>
            </a:pPr>
            <a:r>
              <a:rPr lang="en-US" sz="1440" dirty="0">
                <a:solidFill>
                  <a:srgbClr val="142028"/>
                </a:solidFill>
                <a:latin typeface="Calibri" pitchFamily="34" charset="0"/>
                <a:ea typeface="Calibri" pitchFamily="34" charset="-122"/>
                <a:cs typeface="Calibri" pitchFamily="34" charset="-120"/>
              </a:rPr>
              <a:t>CPAP hypotension is a preload problem — you have reduced venous return.</a:t>
            </a:r>
            <a:endParaRPr lang="en-US" sz="1440" dirty="0"/>
          </a:p>
        </p:txBody>
      </p:sp>
      <p:sp>
        <p:nvSpPr>
          <p:cNvPr id="7" name="Text 5"/>
          <p:cNvSpPr txBox="1"/>
          <p:nvPr/>
        </p:nvSpPr>
        <p:spPr>
          <a:xfrm>
            <a:off x="1362456" y="2743200"/>
            <a:ext cx="4279392" cy="899770"/>
          </a:xfrm>
          <a:prstGeom prst="rect">
            <a:avLst/>
          </a:prstGeom>
          <a:noFill/>
          <a:ln/>
        </p:spPr>
        <p:txBody>
          <a:bodyPr wrap="square" lIns="0" tIns="0" rIns="0" bIns="0" rtlCol="0" anchor="ctr"/>
          <a:lstStyle/>
          <a:p>
            <a:pPr indent="0" marL="0">
              <a:buNone/>
            </a:pPr>
            <a:r>
              <a:rPr lang="en-US" sz="1440" b="1" dirty="0">
                <a:solidFill>
                  <a:srgbClr val="142028"/>
                </a:solidFill>
                <a:latin typeface="Calibri" pitchFamily="34" charset="0"/>
                <a:ea typeface="Calibri" pitchFamily="34" charset="-122"/>
                <a:cs typeface="Calibri" pitchFamily="34" charset="-120"/>
              </a:rPr>
              <a:t>Reduce the pressure first and reassess. That alone fixes most of it.</a:t>
            </a:r>
            <a:endParaRPr lang="en-US" sz="1440" dirty="0"/>
          </a:p>
        </p:txBody>
      </p:sp>
      <p:sp>
        <p:nvSpPr>
          <p:cNvPr id="8" name="Shape 6"/>
          <p:cNvSpPr/>
          <p:nvPr/>
        </p:nvSpPr>
        <p:spPr>
          <a:xfrm>
            <a:off x="6245352" y="1481328"/>
            <a:ext cx="4828032" cy="2249424"/>
          </a:xfrm>
          <a:prstGeom prst="roundRect">
            <a:avLst>
              <a:gd name="adj" fmla="val 2927"/>
            </a:avLst>
          </a:prstGeom>
          <a:solidFill>
            <a:srgbClr val="FBFAF7"/>
          </a:solidFill>
          <a:ln w="12700">
            <a:solidFill>
              <a:srgbClr val="F1ECE3"/>
            </a:solidFill>
            <a:prstDash val="solid"/>
          </a:ln>
        </p:spPr>
      </p:sp>
      <p:sp>
        <p:nvSpPr>
          <p:cNvPr id="9" name="Text 7"/>
          <p:cNvSpPr txBox="1"/>
          <p:nvPr/>
        </p:nvSpPr>
        <p:spPr>
          <a:xfrm>
            <a:off x="6519672" y="1591056"/>
            <a:ext cx="4279392" cy="351130"/>
          </a:xfrm>
          <a:prstGeom prst="rect">
            <a:avLst/>
          </a:prstGeom>
          <a:noFill/>
          <a:ln/>
        </p:spPr>
        <p:txBody>
          <a:bodyPr wrap="square" lIns="0" tIns="0" rIns="0" bIns="0" rtlCol="0" anchor="ctr"/>
          <a:lstStyle/>
          <a:p>
            <a:pPr indent="0" marL="0">
              <a:buNone/>
            </a:pPr>
            <a:r>
              <a:rPr lang="en-US" sz="1800" b="1" dirty="0">
                <a:solidFill>
                  <a:srgbClr val="142028"/>
                </a:solidFill>
                <a:latin typeface="Cambria" pitchFamily="34" charset="0"/>
                <a:ea typeface="Cambria" pitchFamily="34" charset="-122"/>
                <a:cs typeface="Cambria" pitchFamily="34" charset="-120"/>
              </a:rPr>
              <a:t>Volume is not automatic</a:t>
            </a:r>
            <a:endParaRPr lang="en-US" sz="1800" dirty="0"/>
          </a:p>
        </p:txBody>
      </p:sp>
      <p:sp>
        <p:nvSpPr>
          <p:cNvPr id="10" name="Text 8"/>
          <p:cNvSpPr txBox="1"/>
          <p:nvPr/>
        </p:nvSpPr>
        <p:spPr>
          <a:xfrm>
            <a:off x="6519672" y="1975104"/>
            <a:ext cx="4279392" cy="822960"/>
          </a:xfrm>
          <a:prstGeom prst="rect">
            <a:avLst/>
          </a:prstGeom>
          <a:noFill/>
          <a:ln/>
        </p:spPr>
        <p:txBody>
          <a:bodyPr wrap="square" lIns="0" tIns="0" rIns="0" bIns="0" rtlCol="0" anchor="ctr"/>
          <a:lstStyle/>
          <a:p>
            <a:pPr indent="0" marL="0">
              <a:buNone/>
            </a:pPr>
            <a:r>
              <a:rPr lang="en-US" sz="1440" dirty="0">
                <a:solidFill>
                  <a:srgbClr val="3A4955"/>
                </a:solidFill>
                <a:latin typeface="Calibri" pitchFamily="34" charset="0"/>
                <a:ea typeface="Calibri" pitchFamily="34" charset="-122"/>
                <a:cs typeface="Calibri" pitchFamily="34" charset="-120"/>
              </a:rPr>
              <a:t>The classic CPAP patient is in pulmonary edema, and a reflexive fluid bolus makes that patient worse.</a:t>
            </a:r>
            <a:endParaRPr lang="en-US" sz="1440" dirty="0"/>
          </a:p>
        </p:txBody>
      </p:sp>
      <p:sp>
        <p:nvSpPr>
          <p:cNvPr id="11" name="Text 9"/>
          <p:cNvSpPr txBox="1"/>
          <p:nvPr/>
        </p:nvSpPr>
        <p:spPr>
          <a:xfrm>
            <a:off x="6519672" y="2798064"/>
            <a:ext cx="4279392" cy="822960"/>
          </a:xfrm>
          <a:prstGeom prst="rect">
            <a:avLst/>
          </a:prstGeom>
          <a:noFill/>
          <a:ln/>
        </p:spPr>
        <p:txBody>
          <a:bodyPr wrap="square" lIns="0" tIns="0" rIns="0" bIns="0" rtlCol="0" anchor="ctr"/>
          <a:lstStyle/>
          <a:p>
            <a:pPr indent="0" marL="0">
              <a:buNone/>
            </a:pPr>
            <a:r>
              <a:rPr lang="en-US" sz="1440" b="1" dirty="0">
                <a:solidFill>
                  <a:srgbClr val="BE5504"/>
                </a:solidFill>
                <a:latin typeface="Calibri" pitchFamily="34" charset="0"/>
                <a:ea typeface="Calibri" pitchFamily="34" charset="-122"/>
                <a:cs typeface="Calibri" pitchFamily="34" charset="-120"/>
              </a:rPr>
              <a:t>Volume is for the preload-dependent patient who is dry. Think before you hang it.</a:t>
            </a:r>
            <a:endParaRPr lang="en-US" sz="1440" dirty="0"/>
          </a:p>
        </p:txBody>
      </p:sp>
      <p:sp>
        <p:nvSpPr>
          <p:cNvPr id="12" name="Shape 10"/>
          <p:cNvSpPr/>
          <p:nvPr/>
        </p:nvSpPr>
        <p:spPr>
          <a:xfrm>
            <a:off x="1088136" y="3840480"/>
            <a:ext cx="9985248" cy="896112"/>
          </a:xfrm>
          <a:prstGeom prst="roundRect">
            <a:avLst>
              <a:gd name="adj" fmla="val 8333"/>
            </a:avLst>
          </a:prstGeom>
          <a:solidFill>
            <a:srgbClr val="0E1920"/>
          </a:solidFill>
          <a:ln w="12700">
            <a:solidFill>
              <a:srgbClr val="0E1920"/>
            </a:solidFill>
            <a:prstDash val="solid"/>
          </a:ln>
        </p:spPr>
      </p:sp>
      <p:sp>
        <p:nvSpPr>
          <p:cNvPr id="13" name="Text 11"/>
          <p:cNvSpPr txBox="1"/>
          <p:nvPr/>
        </p:nvSpPr>
        <p:spPr>
          <a:xfrm>
            <a:off x="1417320" y="3877056"/>
            <a:ext cx="9326880" cy="822960"/>
          </a:xfrm>
          <a:prstGeom prst="rect">
            <a:avLst/>
          </a:prstGeom>
          <a:noFill/>
          <a:ln/>
        </p:spPr>
        <p:txBody>
          <a:bodyPr wrap="square" lIns="0" tIns="0" rIns="0" bIns="0" rtlCol="0" anchor="ctr"/>
          <a:lstStyle/>
          <a:p>
            <a:pPr indent="0" marL="0">
              <a:buNone/>
            </a:pPr>
            <a:r>
              <a:rPr lang="en-US" sz="1320" b="1" dirty="0">
                <a:solidFill>
                  <a:srgbClr val="FFFFFF"/>
                </a:solidFill>
                <a:latin typeface="Calibri" pitchFamily="34" charset="0"/>
                <a:ea typeface="Calibri" pitchFamily="34" charset="-122"/>
                <a:cs typeface="Calibri" pitchFamily="34" charset="-120"/>
              </a:rPr>
              <a:t>NEEDING A PRESSOR TO TOLERATE THE MASK IS ITSELF AN ESCALATION SIGNAL — not a way to settle in and keep driving. PUSH DOSE EPINEPHRINE, for the patient you have decided must STAY on pressure. NASEMSO v3.0, adopted by Montana 9/1/2025: 10 mcg/mL = 1 mL of 0.1 mg/mL epi into 9 mL saline. Give 10–20 mcg (1–2 mL) q 2 min, titrated to MAP &gt; 65.</a:t>
            </a:r>
            <a:endParaRPr lang="en-US" sz="1320" dirty="0"/>
          </a:p>
        </p:txBody>
      </p:sp>
      <p:sp>
        <p:nvSpPr>
          <p:cNvPr id="14" name="Text 12"/>
          <p:cNvSpPr txBox="1"/>
          <p:nvPr/>
        </p:nvSpPr>
        <p:spPr>
          <a:xfrm>
            <a:off x="1088136" y="4849978"/>
            <a:ext cx="9985248" cy="351130"/>
          </a:xfrm>
          <a:prstGeom prst="rect">
            <a:avLst/>
          </a:prstGeom>
          <a:noFill/>
          <a:ln/>
        </p:spPr>
        <p:txBody>
          <a:bodyPr wrap="square" rtlCol="0" anchor="ctr"/>
          <a:lstStyle/>
          <a:p>
            <a:pPr indent="0" marL="0">
              <a:buNone/>
            </a:pPr>
            <a:r>
              <a:rPr lang="en-US" sz="1800" b="1" dirty="0">
                <a:solidFill>
                  <a:srgbClr val="142028"/>
                </a:solidFill>
                <a:latin typeface="Cambria" pitchFamily="34" charset="0"/>
                <a:ea typeface="Cambria" pitchFamily="34" charset="-122"/>
                <a:cs typeface="Cambria" pitchFamily="34" charset="-120"/>
              </a:rPr>
              <a:t>Read these before you draw it up</a:t>
            </a:r>
            <a:endParaRPr lang="en-US" sz="1800" dirty="0"/>
          </a:p>
        </p:txBody>
      </p:sp>
      <p:sp>
        <p:nvSpPr>
          <p:cNvPr id="15" name="Text 13"/>
          <p:cNvSpPr txBox="1"/>
          <p:nvPr/>
        </p:nvSpPr>
        <p:spPr>
          <a:xfrm>
            <a:off x="1197864" y="5244998"/>
            <a:ext cx="4828032" cy="351130"/>
          </a:xfrm>
          <a:prstGeom prst="rect">
            <a:avLst/>
          </a:prstGeom>
          <a:noFill/>
          <a:ln/>
        </p:spPr>
        <p:txBody>
          <a:bodyPr wrap="square" lIns="0" tIns="0" rIns="0" bIns="0" rtlCol="0" anchor="ctr"/>
          <a:lstStyle/>
          <a:p>
            <a:pPr marL="342900" indent="-342900">
              <a:buSzPct val="142028"/>
              <a:buChar char="•"/>
            </a:pPr>
            <a:r>
              <a:rPr lang="en-US" sz="1440" dirty="0">
                <a:solidFill>
                  <a:srgbClr val="142028"/>
                </a:solidFill>
                <a:latin typeface="Calibri" pitchFamily="34" charset="0"/>
                <a:ea typeface="Calibri" pitchFamily="34" charset="-122"/>
                <a:cs typeface="Calibri" pitchFamily="34" charset="-120"/>
              </a:rPr>
              <a:t>0.1 mg/mL is the ARREST syringe — not the 1 mg/mL ampoule. Wrong one is tenfold.</a:t>
            </a:r>
            <a:endParaRPr lang="en-US" sz="1440" dirty="0"/>
          </a:p>
        </p:txBody>
      </p:sp>
      <p:sp>
        <p:nvSpPr>
          <p:cNvPr id="16" name="Text 14"/>
          <p:cNvSpPr txBox="1"/>
          <p:nvPr/>
        </p:nvSpPr>
        <p:spPr>
          <a:xfrm>
            <a:off x="6300216" y="5244998"/>
            <a:ext cx="4828032" cy="351130"/>
          </a:xfrm>
          <a:prstGeom prst="rect">
            <a:avLst/>
          </a:prstGeom>
          <a:noFill/>
          <a:ln/>
        </p:spPr>
        <p:txBody>
          <a:bodyPr wrap="square" lIns="0" tIns="0" rIns="0" bIns="0" rtlCol="0" anchor="ctr"/>
          <a:lstStyle/>
          <a:p>
            <a:pPr marL="342900" indent="-342900">
              <a:buSzPct val="142028"/>
              <a:buChar char="•"/>
            </a:pPr>
            <a:r>
              <a:rPr lang="en-US" sz="1440" dirty="0">
                <a:solidFill>
                  <a:srgbClr val="142028"/>
                </a:solidFill>
                <a:latin typeface="Calibri" pitchFamily="34" charset="0"/>
                <a:ea typeface="Calibri" pitchFamily="34" charset="-122"/>
                <a:cs typeface="Calibri" pitchFamily="34" charset="-120"/>
              </a:rPr>
              <a:t>Say the concentration out loud; second person confirms the math.</a:t>
            </a:r>
            <a:endParaRPr lang="en-US" sz="1440" dirty="0"/>
          </a:p>
        </p:txBody>
      </p:sp>
      <p:sp>
        <p:nvSpPr>
          <p:cNvPr id="17" name="Text 15"/>
          <p:cNvSpPr txBox="1"/>
          <p:nvPr/>
        </p:nvSpPr>
        <p:spPr>
          <a:xfrm>
            <a:off x="1197864" y="5640019"/>
            <a:ext cx="4828032" cy="351130"/>
          </a:xfrm>
          <a:prstGeom prst="rect">
            <a:avLst/>
          </a:prstGeom>
          <a:noFill/>
          <a:ln/>
        </p:spPr>
        <p:txBody>
          <a:bodyPr wrap="square" lIns="0" tIns="0" rIns="0" bIns="0" rtlCol="0" anchor="ctr"/>
          <a:lstStyle/>
          <a:p>
            <a:pPr marL="342900" indent="-342900">
              <a:buSzPct val="142028"/>
              <a:buChar char="•"/>
            </a:pPr>
            <a:r>
              <a:rPr lang="en-US" sz="1440" dirty="0">
                <a:solidFill>
                  <a:srgbClr val="142028"/>
                </a:solidFill>
                <a:latin typeface="Calibri" pitchFamily="34" charset="0"/>
                <a:ea typeface="Calibri" pitchFamily="34" charset="-122"/>
                <a:cs typeface="Calibri" pitchFamily="34" charset="-120"/>
              </a:rPr>
              <a:t>Paediatric: same 10 mcg/mL, 0.01 mg/kg (0.1 mL/kg), max 10 mcg, q 3–5 min.</a:t>
            </a:r>
            <a:endParaRPr lang="en-US" sz="1440" dirty="0"/>
          </a:p>
        </p:txBody>
      </p:sp>
      <p:sp>
        <p:nvSpPr>
          <p:cNvPr id="18" name="Text 16"/>
          <p:cNvSpPr txBox="1"/>
          <p:nvPr/>
        </p:nvSpPr>
        <p:spPr>
          <a:xfrm>
            <a:off x="6300216" y="5640019"/>
            <a:ext cx="4828032" cy="351130"/>
          </a:xfrm>
          <a:prstGeom prst="rect">
            <a:avLst/>
          </a:prstGeom>
          <a:noFill/>
          <a:ln/>
        </p:spPr>
        <p:txBody>
          <a:bodyPr wrap="square" lIns="0" tIns="0" rIns="0" bIns="0" rtlCol="0" anchor="ctr"/>
          <a:lstStyle/>
          <a:p>
            <a:pPr marL="342900" indent="-342900">
              <a:buSzPct val="142028"/>
              <a:buChar char="•"/>
            </a:pPr>
            <a:r>
              <a:rPr lang="en-US" sz="1440" dirty="0">
                <a:solidFill>
                  <a:srgbClr val="142028"/>
                </a:solidFill>
                <a:latin typeface="Calibri" pitchFamily="34" charset="0"/>
                <a:ea typeface="Calibri" pitchFamily="34" charset="-122"/>
                <a:cs typeface="Calibri" pitchFamily="34" charset="-120"/>
              </a:rPr>
              <a:t>NASEMSO publishes this under Bradycardia — using it here is an extrapolation.</a:t>
            </a:r>
            <a:endParaRPr lang="en-US" sz="1440" dirty="0"/>
          </a:p>
        </p:txBody>
      </p:sp>
      <p:sp>
        <p:nvSpPr>
          <p:cNvPr id="19" name="Text 17"/>
          <p:cNvSpPr txBox="1"/>
          <p:nvPr/>
        </p:nvSpPr>
        <p:spPr>
          <a:xfrm>
            <a:off x="1197864" y="6035040"/>
            <a:ext cx="4828032" cy="351130"/>
          </a:xfrm>
          <a:prstGeom prst="rect">
            <a:avLst/>
          </a:prstGeom>
          <a:noFill/>
          <a:ln/>
        </p:spPr>
        <p:txBody>
          <a:bodyPr wrap="square" lIns="0" tIns="0" rIns="0" bIns="0" rtlCol="0" anchor="ctr"/>
          <a:lstStyle/>
          <a:p>
            <a:pPr marL="342900" indent="-342900">
              <a:buSzPct val="142028"/>
              <a:buChar char="•"/>
            </a:pPr>
            <a:r>
              <a:rPr lang="en-US" sz="1440" dirty="0">
                <a:solidFill>
                  <a:srgbClr val="142028"/>
                </a:solidFill>
                <a:latin typeface="Calibri" pitchFamily="34" charset="0"/>
                <a:ea typeface="Calibri" pitchFamily="34" charset="-122"/>
                <a:cs typeface="Calibri" pitchFamily="34" charset="-120"/>
              </a:rPr>
              <a:t>A bridge to a drip, not a destination. Your protocol governs the number.</a:t>
            </a:r>
            <a:endParaRPr lang="en-US" sz="1440" dirty="0"/>
          </a:p>
        </p:txBody>
      </p:sp>
      <p:sp>
        <p:nvSpPr>
          <p:cNvPr id="20" name="SlideNumber 53"/>
          <p:cNvSpPr txBox="1"/>
          <p:nvPr/>
        </p:nvSpPr>
        <p:spPr>
          <a:xfrm>
            <a:off x="11430000" y="6470000"/>
            <a:ext cx="560000" cy="260000"/>
          </a:xfrm>
          <a:prstGeom prst="rect">
            <a:avLst/>
          </a:prstGeom>
          <a:noFill/>
        </p:spPr>
        <p:txBody>
          <a:bodyPr wrap="none" lIns="0" rIns="0" tIns="0" bIns="0" anchor="ctr">
            <a:spAutoFit/>
          </a:bodyPr>
          <a:lstStyle/>
          <a:p>
            <a:pPr algn="r"/>
            <a:r>
              <a:rPr sz="1300" b="1">
                <a:solidFill>
                  <a:srgbClr val="142028"/>
                </a:solidFill>
                <a:latin typeface="Calibri"/>
              </a:rPr>
              <a:t>53</a:t>
            </a: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name="Slide 45">
    <p:bg>
      <p:bgPr>
        <a:solidFill>
          <a:srgbClr val="FFFFFF"/>
        </a:solidFill>
      </p:bgPr>
    </p:bg>
    <p:spTree>
      <p:nvGrpSpPr>
        <p:cNvPr id="1" name=""/>
        <p:cNvGrpSpPr/>
        <p:nvPr/>
      </p:nvGrpSpPr>
      <p:grpSpPr>
        <a:xfrm>
          <a:off x="0" y="0"/>
          <a:ext cx="0" cy="0"/>
          <a:chOff x="0" y="0"/>
          <a:chExt cx="0" cy="0"/>
        </a:xfrm>
      </p:grpSpPr>
      <p:sp>
        <p:nvSpPr>
          <p:cNvPr id="2" name="Text 0"/>
          <p:cNvSpPr txBox="1"/>
          <p:nvPr/>
        </p:nvSpPr>
        <p:spPr>
          <a:xfrm>
            <a:off x="1033272" y="351130"/>
            <a:ext cx="9875520" cy="329184"/>
          </a:xfrm>
          <a:prstGeom prst="rect">
            <a:avLst/>
          </a:prstGeom>
          <a:noFill/>
          <a:ln/>
        </p:spPr>
        <p:txBody>
          <a:bodyPr wrap="square" rtlCol="0" anchor="ctr"/>
          <a:lstStyle/>
          <a:p>
            <a:pPr indent="0" marL="0">
              <a:buNone/>
            </a:pPr>
            <a:r>
              <a:rPr lang="en-US" sz="1320" b="1" spc="240" kern="0" dirty="0">
                <a:solidFill>
                  <a:srgbClr val="BE5504"/>
                </a:solidFill>
                <a:latin typeface="Calibri" pitchFamily="34" charset="0"/>
                <a:ea typeface="Calibri" pitchFamily="34" charset="-122"/>
                <a:cs typeface="Calibri" pitchFamily="34" charset="-120"/>
              </a:rPr>
              <a:t>AN EQUIPMENT NOTE</a:t>
            </a:r>
            <a:endParaRPr lang="en-US" sz="1320" dirty="0"/>
          </a:p>
        </p:txBody>
      </p:sp>
      <p:sp>
        <p:nvSpPr>
          <p:cNvPr id="3" name="Text 1"/>
          <p:cNvSpPr txBox="1"/>
          <p:nvPr/>
        </p:nvSpPr>
        <p:spPr>
          <a:xfrm>
            <a:off x="1033272" y="680314"/>
            <a:ext cx="9875520" cy="790042"/>
          </a:xfrm>
          <a:prstGeom prst="rect">
            <a:avLst/>
          </a:prstGeom>
          <a:noFill/>
          <a:ln/>
        </p:spPr>
        <p:txBody>
          <a:bodyPr wrap="square" rtlCol="0" anchor="ctr"/>
          <a:lstStyle/>
          <a:p>
            <a:pPr indent="0" marL="0">
              <a:buNone/>
            </a:pPr>
            <a:r>
              <a:rPr lang="en-US" sz="3480" b="1" dirty="0">
                <a:solidFill>
                  <a:srgbClr val="142028"/>
                </a:solidFill>
                <a:latin typeface="Cambria" pitchFamily="34" charset="0"/>
                <a:ea typeface="Cambria" pitchFamily="34" charset="-122"/>
                <a:cs typeface="Cambria" pitchFamily="34" charset="-120"/>
              </a:rPr>
              <a:t>There is a better version of this tool</a:t>
            </a:r>
            <a:endParaRPr lang="en-US" sz="3480" dirty="0"/>
          </a:p>
        </p:txBody>
      </p:sp>
      <p:sp>
        <p:nvSpPr>
          <p:cNvPr id="4" name="Shape 2"/>
          <p:cNvSpPr/>
          <p:nvPr/>
        </p:nvSpPr>
        <p:spPr>
          <a:xfrm>
            <a:off x="1088136" y="1481328"/>
            <a:ext cx="4828032" cy="2249424"/>
          </a:xfrm>
          <a:prstGeom prst="roundRect">
            <a:avLst>
              <a:gd name="adj" fmla="val 2927"/>
            </a:avLst>
          </a:prstGeom>
          <a:solidFill>
            <a:srgbClr val="F6E7E3"/>
          </a:solidFill>
          <a:ln w="12700">
            <a:solidFill>
              <a:srgbClr val="8A2424"/>
            </a:solidFill>
            <a:prstDash val="solid"/>
          </a:ln>
        </p:spPr>
      </p:sp>
      <p:sp>
        <p:nvSpPr>
          <p:cNvPr id="5" name="Text 3"/>
          <p:cNvSpPr txBox="1"/>
          <p:nvPr/>
        </p:nvSpPr>
        <p:spPr>
          <a:xfrm>
            <a:off x="1362456" y="1591056"/>
            <a:ext cx="4279392" cy="351130"/>
          </a:xfrm>
          <a:prstGeom prst="rect">
            <a:avLst/>
          </a:prstGeom>
          <a:noFill/>
          <a:ln/>
        </p:spPr>
        <p:txBody>
          <a:bodyPr wrap="square" lIns="0" tIns="0" rIns="0" bIns="0" rtlCol="0" anchor="ctr"/>
          <a:lstStyle/>
          <a:p>
            <a:pPr indent="0" marL="0">
              <a:buNone/>
            </a:pPr>
            <a:r>
              <a:rPr lang="en-US" sz="1800" b="1" dirty="0">
                <a:solidFill>
                  <a:srgbClr val="8A2424"/>
                </a:solidFill>
                <a:latin typeface="Cambria" pitchFamily="34" charset="0"/>
                <a:ea typeface="Cambria" pitchFamily="34" charset="-122"/>
                <a:cs typeface="Cambria" pitchFamily="34" charset="-120"/>
              </a:rPr>
              <a:t>What a modular kit costs us</a:t>
            </a:r>
            <a:endParaRPr lang="en-US" sz="1800" dirty="0"/>
          </a:p>
        </p:txBody>
      </p:sp>
      <p:sp>
        <p:nvSpPr>
          <p:cNvPr id="6" name="Text 4"/>
          <p:cNvSpPr txBox="1"/>
          <p:nvPr/>
        </p:nvSpPr>
        <p:spPr>
          <a:xfrm>
            <a:off x="1362456" y="1975104"/>
            <a:ext cx="4279392" cy="768096"/>
          </a:xfrm>
          <a:prstGeom prst="rect">
            <a:avLst/>
          </a:prstGeom>
          <a:noFill/>
          <a:ln/>
        </p:spPr>
        <p:txBody>
          <a:bodyPr wrap="square" lIns="0" tIns="0" rIns="0" bIns="0" rtlCol="0" anchor="ctr"/>
          <a:lstStyle/>
          <a:p>
            <a:pPr indent="0" marL="0">
              <a:buNone/>
            </a:pPr>
            <a:r>
              <a:rPr lang="en-US" sz="1440" dirty="0">
                <a:solidFill>
                  <a:srgbClr val="142028"/>
                </a:solidFill>
                <a:latin typeface="Calibri" pitchFamily="34" charset="0"/>
                <a:ea typeface="Calibri" pitchFamily="34" charset="-122"/>
                <a:cs typeface="Calibri" pitchFamily="34" charset="-120"/>
              </a:rPr>
              <a:t>A second gas source, a tee that must go in the right order, and a nebulizer that cannot be reloaded without coming off pressure.</a:t>
            </a:r>
            <a:endParaRPr lang="en-US" sz="1440" dirty="0"/>
          </a:p>
        </p:txBody>
      </p:sp>
      <p:sp>
        <p:nvSpPr>
          <p:cNvPr id="7" name="Text 5"/>
          <p:cNvSpPr txBox="1"/>
          <p:nvPr/>
        </p:nvSpPr>
        <p:spPr>
          <a:xfrm>
            <a:off x="1362456" y="2743200"/>
            <a:ext cx="4279392" cy="899770"/>
          </a:xfrm>
          <a:prstGeom prst="rect">
            <a:avLst/>
          </a:prstGeom>
          <a:noFill/>
          <a:ln/>
        </p:spPr>
        <p:txBody>
          <a:bodyPr wrap="square" lIns="0" tIns="0" rIns="0" bIns="0" rtlCol="0" anchor="ctr"/>
          <a:lstStyle/>
          <a:p>
            <a:pPr indent="0" marL="0">
              <a:buNone/>
            </a:pPr>
            <a:r>
              <a:rPr lang="en-US" sz="1440" b="1" dirty="0">
                <a:solidFill>
                  <a:srgbClr val="142028"/>
                </a:solidFill>
                <a:latin typeface="Calibri" pitchFamily="34" charset="0"/>
                <a:ea typeface="Calibri" pitchFamily="34" charset="-122"/>
                <a:cs typeface="Calibri" pitchFamily="34" charset="-120"/>
              </a:rPr>
              <a:t>None of that is a device defect. It is what assembling a kit from parts costs.</a:t>
            </a:r>
            <a:endParaRPr lang="en-US" sz="1440" dirty="0"/>
          </a:p>
        </p:txBody>
      </p:sp>
      <p:sp>
        <p:nvSpPr>
          <p:cNvPr id="8" name="Shape 6"/>
          <p:cNvSpPr/>
          <p:nvPr/>
        </p:nvSpPr>
        <p:spPr>
          <a:xfrm>
            <a:off x="6245352" y="1481328"/>
            <a:ext cx="4828032" cy="2249424"/>
          </a:xfrm>
          <a:prstGeom prst="roundRect">
            <a:avLst>
              <a:gd name="adj" fmla="val 2927"/>
            </a:avLst>
          </a:prstGeom>
          <a:solidFill>
            <a:srgbClr val="FBFAF7"/>
          </a:solidFill>
          <a:ln w="12700">
            <a:solidFill>
              <a:srgbClr val="F1ECE3"/>
            </a:solidFill>
            <a:prstDash val="solid"/>
          </a:ln>
        </p:spPr>
      </p:sp>
      <p:sp>
        <p:nvSpPr>
          <p:cNvPr id="9" name="Text 7"/>
          <p:cNvSpPr txBox="1"/>
          <p:nvPr/>
        </p:nvSpPr>
        <p:spPr>
          <a:xfrm>
            <a:off x="6519672" y="1591056"/>
            <a:ext cx="4279392" cy="351130"/>
          </a:xfrm>
          <a:prstGeom prst="rect">
            <a:avLst/>
          </a:prstGeom>
          <a:noFill/>
          <a:ln/>
        </p:spPr>
        <p:txBody>
          <a:bodyPr wrap="square" lIns="0" tIns="0" rIns="0" bIns="0" rtlCol="0" anchor="ctr"/>
          <a:lstStyle/>
          <a:p>
            <a:pPr indent="0" marL="0">
              <a:buNone/>
            </a:pPr>
            <a:r>
              <a:rPr lang="en-US" sz="1800" b="1" dirty="0">
                <a:solidFill>
                  <a:srgbClr val="142028"/>
                </a:solidFill>
                <a:latin typeface="Cambria" pitchFamily="34" charset="0"/>
                <a:ea typeface="Cambria" pitchFamily="34" charset="-122"/>
                <a:cs typeface="Cambria" pitchFamily="34" charset="-120"/>
              </a:rPr>
              <a:t>But not just any integrated unit</a:t>
            </a:r>
            <a:endParaRPr lang="en-US" sz="1800" dirty="0"/>
          </a:p>
        </p:txBody>
      </p:sp>
      <p:sp>
        <p:nvSpPr>
          <p:cNvPr id="10" name="Text 8"/>
          <p:cNvSpPr txBox="1"/>
          <p:nvPr/>
        </p:nvSpPr>
        <p:spPr>
          <a:xfrm>
            <a:off x="6519672" y="1975104"/>
            <a:ext cx="4279392" cy="822960"/>
          </a:xfrm>
          <a:prstGeom prst="rect">
            <a:avLst/>
          </a:prstGeom>
          <a:noFill/>
          <a:ln/>
        </p:spPr>
        <p:txBody>
          <a:bodyPr wrap="square" lIns="0" tIns="0" rIns="0" bIns="0" rtlCol="0" anchor="ctr"/>
          <a:lstStyle/>
          <a:p>
            <a:pPr indent="0" marL="0">
              <a:buNone/>
            </a:pPr>
            <a:r>
              <a:rPr lang="en-US" sz="1440" dirty="0">
                <a:solidFill>
                  <a:srgbClr val="3A4955"/>
                </a:solidFill>
                <a:latin typeface="Calibri" pitchFamily="34" charset="0"/>
                <a:ea typeface="Calibri" pitchFamily="34" charset="-122"/>
                <a:cs typeface="Calibri" pitchFamily="34" charset="-120"/>
              </a:rPr>
              <a:t>Mercury's own Flow-Safe II EZ integrates the nebulizer by splitting ONE gas source between the CPAP valve and the neb.</a:t>
            </a:r>
            <a:endParaRPr lang="en-US" sz="1440" dirty="0"/>
          </a:p>
        </p:txBody>
      </p:sp>
      <p:sp>
        <p:nvSpPr>
          <p:cNvPr id="11" name="Text 9"/>
          <p:cNvSpPr txBox="1"/>
          <p:nvPr/>
        </p:nvSpPr>
        <p:spPr>
          <a:xfrm>
            <a:off x="6519672" y="2798064"/>
            <a:ext cx="4279392" cy="822960"/>
          </a:xfrm>
          <a:prstGeom prst="rect">
            <a:avLst/>
          </a:prstGeom>
          <a:noFill/>
          <a:ln/>
        </p:spPr>
        <p:txBody>
          <a:bodyPr wrap="square" lIns="0" tIns="0" rIns="0" bIns="0" rtlCol="0" anchor="ctr"/>
          <a:lstStyle/>
          <a:p>
            <a:pPr indent="0" marL="0">
              <a:buNone/>
            </a:pPr>
            <a:r>
              <a:rPr lang="en-US" sz="1440" b="1" dirty="0">
                <a:solidFill>
                  <a:srgbClr val="BE5504"/>
                </a:solidFill>
                <a:latin typeface="Calibri" pitchFamily="34" charset="0"/>
                <a:ea typeface="Calibri" pitchFamily="34" charset="-122"/>
                <a:cs typeface="Calibri" pitchFamily="34" charset="-120"/>
              </a:rPr>
              <a:t>Their published figures: at 15 LPM, 11–12 cm H2O with the neb off — 4–5 with it on. At 10 LPM, 6–7 falls to 2–3.</a:t>
            </a:r>
            <a:endParaRPr lang="en-US" sz="1440" dirty="0"/>
          </a:p>
        </p:txBody>
      </p:sp>
      <p:sp>
        <p:nvSpPr>
          <p:cNvPr id="12" name="Shape 10"/>
          <p:cNvSpPr/>
          <p:nvPr/>
        </p:nvSpPr>
        <p:spPr>
          <a:xfrm>
            <a:off x="1088136" y="3895344"/>
            <a:ext cx="9985248" cy="790042"/>
          </a:xfrm>
          <a:prstGeom prst="roundRect">
            <a:avLst>
              <a:gd name="adj" fmla="val 8333"/>
            </a:avLst>
          </a:prstGeom>
          <a:solidFill>
            <a:srgbClr val="0E1920"/>
          </a:solidFill>
          <a:ln w="12700">
            <a:solidFill>
              <a:srgbClr val="0E1920"/>
            </a:solidFill>
            <a:prstDash val="solid"/>
          </a:ln>
        </p:spPr>
      </p:sp>
      <p:sp>
        <p:nvSpPr>
          <p:cNvPr id="13" name="Text 11"/>
          <p:cNvSpPr txBox="1"/>
          <p:nvPr/>
        </p:nvSpPr>
        <p:spPr>
          <a:xfrm>
            <a:off x="1417320" y="3895344"/>
            <a:ext cx="9326880" cy="790042"/>
          </a:xfrm>
          <a:prstGeom prst="rect">
            <a:avLst/>
          </a:prstGeom>
          <a:noFill/>
          <a:ln/>
        </p:spPr>
        <p:txBody>
          <a:bodyPr wrap="square" lIns="0" tIns="0" rIns="0" bIns="0" rtlCol="0" anchor="ctr"/>
          <a:lstStyle/>
          <a:p>
            <a:pPr indent="0" marL="0">
              <a:buNone/>
            </a:pPr>
            <a:r>
              <a:rPr lang="en-US" sz="1560" b="1" dirty="0">
                <a:solidFill>
                  <a:srgbClr val="FFFFFF"/>
                </a:solidFill>
                <a:latin typeface="Calibri" pitchFamily="34" charset="0"/>
                <a:ea typeface="Calibri" pitchFamily="34" charset="-122"/>
                <a:cs typeface="Calibri" pitchFamily="34" charset="-120"/>
              </a:rPr>
              <a:t>WHAT TO ASK FOR: an integrated disposable CPAP that KEEPS a second gas source. It removes the assembly burden without giving up most of the pressure at the exact moment we are treating a bronchospastic patient.</a:t>
            </a:r>
            <a:endParaRPr lang="en-US" sz="1560" dirty="0"/>
          </a:p>
        </p:txBody>
      </p:sp>
      <p:sp>
        <p:nvSpPr>
          <p:cNvPr id="14" name="Text 12"/>
          <p:cNvSpPr txBox="1"/>
          <p:nvPr/>
        </p:nvSpPr>
        <p:spPr>
          <a:xfrm>
            <a:off x="1088136" y="4849978"/>
            <a:ext cx="9985248" cy="351130"/>
          </a:xfrm>
          <a:prstGeom prst="rect">
            <a:avLst/>
          </a:prstGeom>
          <a:noFill/>
          <a:ln/>
        </p:spPr>
        <p:txBody>
          <a:bodyPr wrap="square" rtlCol="0" anchor="ctr"/>
          <a:lstStyle/>
          <a:p>
            <a:pPr indent="0" marL="0">
              <a:buNone/>
            </a:pPr>
            <a:r>
              <a:rPr lang="en-US" sz="1800" b="1" dirty="0">
                <a:solidFill>
                  <a:srgbClr val="142028"/>
                </a:solidFill>
                <a:latin typeface="Cambria" pitchFamily="34" charset="0"/>
                <a:ea typeface="Cambria" pitchFamily="34" charset="-122"/>
                <a:cs typeface="Cambria" pitchFamily="34" charset="-120"/>
              </a:rPr>
              <a:t>What it would buy us</a:t>
            </a:r>
            <a:endParaRPr lang="en-US" sz="1800" dirty="0"/>
          </a:p>
        </p:txBody>
      </p:sp>
      <p:sp>
        <p:nvSpPr>
          <p:cNvPr id="15" name="Text 13"/>
          <p:cNvSpPr txBox="1"/>
          <p:nvPr/>
        </p:nvSpPr>
        <p:spPr>
          <a:xfrm>
            <a:off x="1197864" y="5244998"/>
            <a:ext cx="4828032" cy="351130"/>
          </a:xfrm>
          <a:prstGeom prst="rect">
            <a:avLst/>
          </a:prstGeom>
          <a:noFill/>
          <a:ln/>
        </p:spPr>
        <p:txBody>
          <a:bodyPr wrap="square" lIns="0" tIns="0" rIns="0" bIns="0" rtlCol="0" anchor="ctr"/>
          <a:lstStyle/>
          <a:p>
            <a:pPr marL="342900" indent="-342900">
              <a:buSzPct val="142028"/>
              <a:buChar char="•"/>
            </a:pPr>
            <a:r>
              <a:rPr lang="en-US" sz="1440" dirty="0">
                <a:solidFill>
                  <a:srgbClr val="142028"/>
                </a:solidFill>
                <a:latin typeface="Calibri" pitchFamily="34" charset="0"/>
                <a:ea typeface="Calibri" pitchFamily="34" charset="-122"/>
                <a:cs typeface="Calibri" pitchFamily="34" charset="-120"/>
              </a:rPr>
              <a:t>No assembly order to get wrong under pressure</a:t>
            </a:r>
            <a:endParaRPr lang="en-US" sz="1440" dirty="0"/>
          </a:p>
        </p:txBody>
      </p:sp>
      <p:sp>
        <p:nvSpPr>
          <p:cNvPr id="16" name="Text 14"/>
          <p:cNvSpPr txBox="1"/>
          <p:nvPr/>
        </p:nvSpPr>
        <p:spPr>
          <a:xfrm>
            <a:off x="6300216" y="5244998"/>
            <a:ext cx="4828032" cy="351130"/>
          </a:xfrm>
          <a:prstGeom prst="rect">
            <a:avLst/>
          </a:prstGeom>
          <a:noFill/>
          <a:ln/>
        </p:spPr>
        <p:txBody>
          <a:bodyPr wrap="square" lIns="0" tIns="0" rIns="0" bIns="0" rtlCol="0" anchor="ctr"/>
          <a:lstStyle/>
          <a:p>
            <a:pPr marL="342900" indent="-342900">
              <a:buSzPct val="142028"/>
              <a:buChar char="•"/>
            </a:pPr>
            <a:r>
              <a:rPr lang="en-US" sz="1440" dirty="0">
                <a:solidFill>
                  <a:srgbClr val="142028"/>
                </a:solidFill>
                <a:latin typeface="Calibri" pitchFamily="34" charset="0"/>
                <a:ea typeface="Calibri" pitchFamily="34" charset="-122"/>
                <a:cs typeface="Calibri" pitchFamily="34" charset="-120"/>
              </a:rPr>
              <a:t>Fewer pieces to open, stage and lose</a:t>
            </a:r>
            <a:endParaRPr lang="en-US" sz="1440" dirty="0"/>
          </a:p>
        </p:txBody>
      </p:sp>
      <p:sp>
        <p:nvSpPr>
          <p:cNvPr id="17" name="Text 15"/>
          <p:cNvSpPr txBox="1"/>
          <p:nvPr/>
        </p:nvSpPr>
        <p:spPr>
          <a:xfrm>
            <a:off x="1197864" y="5640019"/>
            <a:ext cx="4828032" cy="351130"/>
          </a:xfrm>
          <a:prstGeom prst="rect">
            <a:avLst/>
          </a:prstGeom>
          <a:noFill/>
          <a:ln/>
        </p:spPr>
        <p:txBody>
          <a:bodyPr wrap="square" lIns="0" tIns="0" rIns="0" bIns="0" rtlCol="0" anchor="ctr"/>
          <a:lstStyle/>
          <a:p>
            <a:pPr marL="342900" indent="-342900">
              <a:buSzPct val="142028"/>
              <a:buChar char="•"/>
            </a:pPr>
            <a:r>
              <a:rPr lang="en-US" sz="1440" dirty="0">
                <a:solidFill>
                  <a:srgbClr val="142028"/>
                </a:solidFill>
                <a:latin typeface="Calibri" pitchFamily="34" charset="0"/>
                <a:ea typeface="Calibri" pitchFamily="34" charset="-122"/>
                <a:cs typeface="Calibri" pitchFamily="34" charset="-120"/>
              </a:rPr>
              <a:t>A shorter interruption when the nebulizer is reloaded</a:t>
            </a:r>
            <a:endParaRPr lang="en-US" sz="1440" dirty="0"/>
          </a:p>
        </p:txBody>
      </p:sp>
      <p:sp>
        <p:nvSpPr>
          <p:cNvPr id="18" name="Text 16"/>
          <p:cNvSpPr txBox="1"/>
          <p:nvPr/>
        </p:nvSpPr>
        <p:spPr>
          <a:xfrm>
            <a:off x="6300216" y="5640019"/>
            <a:ext cx="4828032" cy="351130"/>
          </a:xfrm>
          <a:prstGeom prst="rect">
            <a:avLst/>
          </a:prstGeom>
          <a:noFill/>
          <a:ln/>
        </p:spPr>
        <p:txBody>
          <a:bodyPr wrap="square" lIns="0" tIns="0" rIns="0" bIns="0" rtlCol="0" anchor="ctr"/>
          <a:lstStyle/>
          <a:p>
            <a:pPr marL="342900" indent="-342900">
              <a:buSzPct val="142028"/>
              <a:buChar char="•"/>
            </a:pPr>
            <a:r>
              <a:rPr lang="en-US" sz="1440" dirty="0">
                <a:solidFill>
                  <a:srgbClr val="142028"/>
                </a:solidFill>
                <a:latin typeface="Calibri" pitchFamily="34" charset="0"/>
                <a:ea typeface="Calibri" pitchFamily="34" charset="-122"/>
                <a:cs typeface="Calibri" pitchFamily="34" charset="-120"/>
              </a:rPr>
              <a:t>One part number instead of several</a:t>
            </a:r>
            <a:endParaRPr lang="en-US" sz="1440" dirty="0"/>
          </a:p>
        </p:txBody>
      </p:sp>
      <p:sp>
        <p:nvSpPr>
          <p:cNvPr id="19" name="Text 17"/>
          <p:cNvSpPr txBox="1"/>
          <p:nvPr/>
        </p:nvSpPr>
        <p:spPr>
          <a:xfrm>
            <a:off x="1197864" y="6035040"/>
            <a:ext cx="4828032" cy="351130"/>
          </a:xfrm>
          <a:prstGeom prst="rect">
            <a:avLst/>
          </a:prstGeom>
          <a:noFill/>
          <a:ln/>
        </p:spPr>
        <p:txBody>
          <a:bodyPr wrap="square" lIns="0" tIns="0" rIns="0" bIns="0" rtlCol="0" anchor="ctr"/>
          <a:lstStyle/>
          <a:p>
            <a:pPr marL="342900" indent="-342900">
              <a:buSzPct val="142028"/>
              <a:buChar char="•"/>
            </a:pPr>
            <a:r>
              <a:rPr lang="en-US" sz="1440" dirty="0">
                <a:solidFill>
                  <a:srgbClr val="142028"/>
                </a:solidFill>
                <a:latin typeface="Calibri" pitchFamily="34" charset="0"/>
                <a:ea typeface="Calibri" pitchFamily="34" charset="-122"/>
                <a:cs typeface="Calibri" pitchFamily="34" charset="-120"/>
              </a:rPr>
              <a:t>Less training time on assembly, more on the patient</a:t>
            </a:r>
            <a:endParaRPr lang="en-US" sz="1440" dirty="0"/>
          </a:p>
        </p:txBody>
      </p:sp>
      <p:sp>
        <p:nvSpPr>
          <p:cNvPr id="20" name="SlideNumber 54"/>
          <p:cNvSpPr txBox="1"/>
          <p:nvPr/>
        </p:nvSpPr>
        <p:spPr>
          <a:xfrm>
            <a:off x="11430000" y="6470000"/>
            <a:ext cx="560000" cy="260000"/>
          </a:xfrm>
          <a:prstGeom prst="rect">
            <a:avLst/>
          </a:prstGeom>
          <a:noFill/>
        </p:spPr>
        <p:txBody>
          <a:bodyPr wrap="none" lIns="0" rIns="0" tIns="0" bIns="0" anchor="ctr">
            <a:spAutoFit/>
          </a:bodyPr>
          <a:lstStyle/>
          <a:p>
            <a:pPr algn="r"/>
            <a:r>
              <a:rPr sz="1300" b="1">
                <a:solidFill>
                  <a:srgbClr val="142028"/>
                </a:solidFill>
                <a:latin typeface="Calibri"/>
              </a:rPr>
              <a:t>54</a:t>
            </a: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name="Slide 49">
    <p:bg>
      <p:bgPr>
        <a:solidFill>
          <a:srgbClr val="0E1920"/>
        </a:solidFill>
      </p:bgPr>
    </p:bg>
    <p:spTree>
      <p:nvGrpSpPr>
        <p:cNvPr id="1" name=""/>
        <p:cNvGrpSpPr/>
        <p:nvPr/>
      </p:nvGrpSpPr>
      <p:grpSpPr>
        <a:xfrm>
          <a:off x="0" y="0"/>
          <a:ext cx="0" cy="0"/>
          <a:chOff x="0" y="0"/>
          <a:chExt cx="0" cy="0"/>
        </a:xfrm>
      </p:grpSpPr>
      <p:sp>
        <p:nvSpPr>
          <p:cNvPr id="2" name="Shape 0"/>
          <p:cNvSpPr/>
          <p:nvPr/>
        </p:nvSpPr>
        <p:spPr>
          <a:xfrm>
            <a:off x="9646920" y="4718304"/>
            <a:ext cx="1755648" cy="1755648"/>
          </a:xfrm>
          <a:prstGeom prst="ellipse">
            <a:avLst/>
          </a:prstGeom>
          <a:solidFill>
            <a:srgbClr val="BE5504"/>
          </a:solidFill>
          <a:ln w="12700">
            <a:solidFill>
              <a:srgbClr val="BE5504"/>
            </a:solidFill>
            <a:prstDash val="solid"/>
          </a:ln>
        </p:spPr>
      </p:sp>
      <p:sp>
        <p:nvSpPr>
          <p:cNvPr id="3" name="Text 1"/>
          <p:cNvSpPr txBox="1"/>
          <p:nvPr/>
        </p:nvSpPr>
        <p:spPr>
          <a:xfrm>
            <a:off x="1197864" y="932688"/>
            <a:ext cx="9436608" cy="384048"/>
          </a:xfrm>
          <a:prstGeom prst="rect">
            <a:avLst/>
          </a:prstGeom>
          <a:noFill/>
          <a:ln/>
        </p:spPr>
        <p:txBody>
          <a:bodyPr wrap="square" rtlCol="0" anchor="ctr"/>
          <a:lstStyle/>
          <a:p>
            <a:pPr indent="0" marL="0">
              <a:buNone/>
            </a:pPr>
            <a:r>
              <a:rPr lang="en-US" sz="1560" b="1" spc="360" kern="0" dirty="0">
                <a:solidFill>
                  <a:srgbClr val="D8762E"/>
                </a:solidFill>
                <a:latin typeface="Calibri" pitchFamily="34" charset="0"/>
                <a:ea typeface="Calibri" pitchFamily="34" charset="-122"/>
                <a:cs typeface="Calibri" pitchFamily="34" charset="-120"/>
              </a:rPr>
              <a:t>BEFORE YOU LEAVE</a:t>
            </a:r>
            <a:endParaRPr lang="en-US" sz="1560" dirty="0"/>
          </a:p>
        </p:txBody>
      </p:sp>
      <p:sp>
        <p:nvSpPr>
          <p:cNvPr id="4" name="Text 2"/>
          <p:cNvSpPr txBox="1"/>
          <p:nvPr/>
        </p:nvSpPr>
        <p:spPr>
          <a:xfrm>
            <a:off x="1197864" y="1316736"/>
            <a:ext cx="9436608" cy="713232"/>
          </a:xfrm>
          <a:prstGeom prst="rect">
            <a:avLst/>
          </a:prstGeom>
          <a:noFill/>
          <a:ln/>
        </p:spPr>
        <p:txBody>
          <a:bodyPr wrap="square" rtlCol="0" anchor="ctr"/>
          <a:lstStyle/>
          <a:p>
            <a:pPr indent="0" marL="0">
              <a:buNone/>
            </a:pPr>
            <a:r>
              <a:rPr lang="en-US" sz="4320" b="1" dirty="0">
                <a:solidFill>
                  <a:srgbClr val="FFFFFF"/>
                </a:solidFill>
                <a:latin typeface="Cambria" pitchFamily="34" charset="0"/>
                <a:ea typeface="Cambria" pitchFamily="34" charset="-122"/>
                <a:cs typeface="Cambria" pitchFamily="34" charset="-120"/>
              </a:rPr>
              <a:t>The two that matter</a:t>
            </a:r>
            <a:endParaRPr lang="en-US" sz="4320" dirty="0"/>
          </a:p>
        </p:txBody>
      </p:sp>
      <p:sp>
        <p:nvSpPr>
          <p:cNvPr id="5" name="Shape 3"/>
          <p:cNvSpPr/>
          <p:nvPr/>
        </p:nvSpPr>
        <p:spPr>
          <a:xfrm>
            <a:off x="1197864" y="2249424"/>
            <a:ext cx="9436608" cy="932688"/>
          </a:xfrm>
          <a:prstGeom prst="roundRect">
            <a:avLst>
              <a:gd name="adj" fmla="val 7059"/>
            </a:avLst>
          </a:prstGeom>
          <a:solidFill>
            <a:srgbClr val="3A4955"/>
          </a:solidFill>
          <a:ln w="12700">
            <a:solidFill>
              <a:srgbClr val="3A4955"/>
            </a:solidFill>
            <a:prstDash val="solid"/>
          </a:ln>
        </p:spPr>
      </p:sp>
      <p:sp>
        <p:nvSpPr>
          <p:cNvPr id="6" name="Text 4"/>
          <p:cNvSpPr txBox="1"/>
          <p:nvPr/>
        </p:nvSpPr>
        <p:spPr>
          <a:xfrm>
            <a:off x="1527048" y="2249424"/>
            <a:ext cx="8778240" cy="932688"/>
          </a:xfrm>
          <a:prstGeom prst="rect">
            <a:avLst/>
          </a:prstGeom>
          <a:noFill/>
          <a:ln/>
        </p:spPr>
        <p:txBody>
          <a:bodyPr wrap="square" lIns="0" tIns="0" rIns="0" bIns="0" rtlCol="0" anchor="ctr"/>
          <a:lstStyle/>
          <a:p>
            <a:pPr indent="0" marL="0">
              <a:buNone/>
            </a:pPr>
            <a:r>
              <a:rPr lang="en-US" sz="2640" b="1" dirty="0">
                <a:solidFill>
                  <a:srgbClr val="FFFFFF"/>
                </a:solidFill>
                <a:latin typeface="Cambria" pitchFamily="34" charset="0"/>
                <a:ea typeface="Cambria" pitchFamily="34" charset="-122"/>
                <a:cs typeface="Cambria" pitchFamily="34" charset="-120"/>
              </a:rPr>
              <a:t>CPAP is a splint, not a breath.</a:t>
            </a:r>
            <a:endParaRPr lang="en-US" sz="2640" dirty="0"/>
          </a:p>
        </p:txBody>
      </p:sp>
      <p:sp>
        <p:nvSpPr>
          <p:cNvPr id="7" name="Shape 5"/>
          <p:cNvSpPr/>
          <p:nvPr/>
        </p:nvSpPr>
        <p:spPr>
          <a:xfrm>
            <a:off x="1197864" y="3291840"/>
            <a:ext cx="9436608" cy="932688"/>
          </a:xfrm>
          <a:prstGeom prst="roundRect">
            <a:avLst>
              <a:gd name="adj" fmla="val 7059"/>
            </a:avLst>
          </a:prstGeom>
          <a:solidFill>
            <a:srgbClr val="3A4955"/>
          </a:solidFill>
          <a:ln w="12700">
            <a:solidFill>
              <a:srgbClr val="3A4955"/>
            </a:solidFill>
            <a:prstDash val="solid"/>
          </a:ln>
        </p:spPr>
      </p:sp>
      <p:sp>
        <p:nvSpPr>
          <p:cNvPr id="8" name="Text 6"/>
          <p:cNvSpPr txBox="1"/>
          <p:nvPr/>
        </p:nvSpPr>
        <p:spPr>
          <a:xfrm>
            <a:off x="1527048" y="3291840"/>
            <a:ext cx="8778240" cy="932688"/>
          </a:xfrm>
          <a:prstGeom prst="rect">
            <a:avLst/>
          </a:prstGeom>
          <a:noFill/>
          <a:ln/>
        </p:spPr>
        <p:txBody>
          <a:bodyPr wrap="square" lIns="0" tIns="0" rIns="0" bIns="0" rtlCol="0" anchor="ctr"/>
          <a:lstStyle/>
          <a:p>
            <a:pPr indent="0" marL="0">
              <a:buNone/>
            </a:pPr>
            <a:r>
              <a:rPr lang="en-US" sz="2640" b="1" dirty="0">
                <a:solidFill>
                  <a:srgbClr val="FFFFFF"/>
                </a:solidFill>
                <a:latin typeface="Cambria" pitchFamily="34" charset="0"/>
                <a:ea typeface="Cambria" pitchFamily="34" charset="-122"/>
                <a:cs typeface="Cambria" pitchFamily="34" charset="-120"/>
              </a:rPr>
              <a:t>Titrate up to 13. Past 13, escalate.</a:t>
            </a:r>
            <a:endParaRPr lang="en-US" sz="2640" dirty="0"/>
          </a:p>
        </p:txBody>
      </p:sp>
      <p:sp>
        <p:nvSpPr>
          <p:cNvPr id="9" name="Text 7"/>
          <p:cNvSpPr txBox="1"/>
          <p:nvPr/>
        </p:nvSpPr>
        <p:spPr>
          <a:xfrm>
            <a:off x="1197864" y="4443984"/>
            <a:ext cx="9436608" cy="384048"/>
          </a:xfrm>
          <a:prstGeom prst="rect">
            <a:avLst/>
          </a:prstGeom>
          <a:noFill/>
          <a:ln/>
        </p:spPr>
        <p:txBody>
          <a:bodyPr wrap="square" rtlCol="0" anchor="ctr"/>
          <a:lstStyle/>
          <a:p>
            <a:pPr indent="0" marL="0">
              <a:buNone/>
            </a:pPr>
            <a:r>
              <a:rPr lang="en-US" sz="1560" dirty="0">
                <a:solidFill>
                  <a:srgbClr val="C8BFB1"/>
                </a:solidFill>
                <a:latin typeface="Calibri" pitchFamily="34" charset="0"/>
                <a:ea typeface="Calibri" pitchFamily="34" charset="-122"/>
                <a:cs typeface="Calibri" pitchFamily="34" charset="-120"/>
              </a:rPr>
              <a:t>And one more, for the person holding the mask:</a:t>
            </a:r>
            <a:endParaRPr lang="en-US" sz="1560" dirty="0"/>
          </a:p>
        </p:txBody>
      </p:sp>
      <p:sp>
        <p:nvSpPr>
          <p:cNvPr id="10" name="Text 8"/>
          <p:cNvSpPr txBox="1"/>
          <p:nvPr/>
        </p:nvSpPr>
        <p:spPr>
          <a:xfrm>
            <a:off x="1197864" y="4828032"/>
            <a:ext cx="8229600" cy="548640"/>
          </a:xfrm>
          <a:prstGeom prst="rect">
            <a:avLst/>
          </a:prstGeom>
          <a:noFill/>
          <a:ln/>
        </p:spPr>
        <p:txBody>
          <a:bodyPr wrap="square" rtlCol="0" anchor="ctr"/>
          <a:lstStyle/>
          <a:p>
            <a:pPr indent="0" marL="0">
              <a:buNone/>
            </a:pPr>
            <a:r>
              <a:rPr lang="en-US" sz="2280" b="1" dirty="0">
                <a:solidFill>
                  <a:srgbClr val="B3831D"/>
                </a:solidFill>
                <a:latin typeface="Cambria" pitchFamily="34" charset="0"/>
                <a:ea typeface="Cambria" pitchFamily="34" charset="-122"/>
                <a:cs typeface="Cambria" pitchFamily="34" charset="-120"/>
              </a:rPr>
              <a:t>If they vomit — mask off. Any level. No order. Right now.</a:t>
            </a:r>
            <a:endParaRPr lang="en-US" sz="2280" dirty="0"/>
          </a:p>
        </p:txBody>
      </p:sp>
      <p:sp>
        <p:nvSpPr>
          <p:cNvPr id="11" name="Text 9"/>
          <p:cNvSpPr txBox="1"/>
          <p:nvPr/>
        </p:nvSpPr>
        <p:spPr>
          <a:xfrm>
            <a:off x="1197864" y="5815584"/>
            <a:ext cx="9436608" cy="438912"/>
          </a:xfrm>
          <a:prstGeom prst="rect">
            <a:avLst/>
          </a:prstGeom>
          <a:noFill/>
          <a:ln/>
        </p:spPr>
        <p:txBody>
          <a:bodyPr wrap="square" rtlCol="0" anchor="ctr"/>
          <a:lstStyle/>
          <a:p>
            <a:pPr indent="0" marL="0">
              <a:buNone/>
            </a:pPr>
            <a:r>
              <a:rPr lang="en-US" sz="1440" dirty="0">
                <a:solidFill>
                  <a:srgbClr val="7A949C"/>
                </a:solidFill>
                <a:latin typeface="Calibri" pitchFamily="34" charset="0"/>
                <a:ea typeface="Calibri" pitchFamily="34" charset="-122"/>
                <a:cs typeface="Calibri" pitchFamily="34" charset="-120"/>
              </a:rPr>
              <a:t>Skills station next.  ·  Questions to your medical director for anything in Appendix C.</a:t>
            </a:r>
            <a:endParaRPr lang="en-US" sz="1440" dirty="0"/>
          </a:p>
        </p:txBody>
      </p:sp>
      <p:sp>
        <p:nvSpPr>
          <p:cNvPr id="12" name="SlideNumber 55"/>
          <p:cNvSpPr txBox="1"/>
          <p:nvPr/>
        </p:nvSpPr>
        <p:spPr>
          <a:xfrm>
            <a:off x="11430000" y="6470000"/>
            <a:ext cx="560000" cy="260000"/>
          </a:xfrm>
          <a:prstGeom prst="rect">
            <a:avLst/>
          </a:prstGeom>
          <a:noFill/>
        </p:spPr>
        <p:txBody>
          <a:bodyPr wrap="none" lIns="0" rIns="0" tIns="0" bIns="0" anchor="ctr">
            <a:spAutoFit/>
          </a:bodyPr>
          <a:lstStyle/>
          <a:p>
            <a:pPr algn="r"/>
            <a:r>
              <a:rPr sz="1300" b="1">
                <a:solidFill>
                  <a:srgbClr val="FBFAF7"/>
                </a:solidFill>
                <a:latin typeface="Calibri"/>
              </a:rPr>
              <a:t>55</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2F6A3E"/>
                <a:tint val="67000"/>
              </a:schemeClr>
            </a:gs>
            <a:gs pos="50000">
              <a:schemeClr val="phClr">
                <a:lumMod val="2F6A3E"/>
                <a:satMod val="103000"/>
                <a:tint val="73000"/>
              </a:schemeClr>
            </a:gs>
            <a:gs pos="100000">
              <a:schemeClr val="phClr">
                <a:lumMod val="2F6A3E"/>
                <a:satMod val="109000"/>
                <a:tint val="81000"/>
              </a:schemeClr>
            </a:gs>
          </a:gsLst>
          <a:lin ang="5400000" scaled="0"/>
        </a:gradFill>
        <a:gradFill rotWithShape="1">
          <a:gsLst>
            <a:gs pos="0">
              <a:schemeClr val="phClr">
                <a:satMod val="103000"/>
                <a:lumMod val="102000"/>
                <a:tint val="94000"/>
              </a:schemeClr>
            </a:gs>
            <a:gs pos="50000">
              <a:schemeClr val="phClr">
                <a:satMod val="110000"/>
                <a:lumMod val="142028"/>
                <a:shade val="142028"/>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49</Slides>
  <Notes>49</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49</vt:i4>
      </vt:variant>
    </vt:vector>
  </HeadingPairs>
  <TitlesOfParts>
    <vt:vector size="52"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lpstr>Slide 19</vt:lpstr>
      <vt:lpstr>Slide 20</vt:lpstr>
      <vt:lpstr>Slide 21</vt:lpstr>
      <vt:lpstr>Slide 22</vt:lpstr>
      <vt:lpstr>Slide 23</vt:lpstr>
      <vt:lpstr>Slide 24</vt:lpstr>
      <vt:lpstr>Slide 25</vt:lpstr>
      <vt:lpstr>Slide 26</vt:lpstr>
      <vt:lpstr>Slide 27</vt:lpstr>
      <vt:lpstr>Slide 28</vt:lpstr>
      <vt:lpstr>Slide 29</vt:lpstr>
      <vt:lpstr>Slide 30</vt:lpstr>
      <vt:lpstr>Slide 31</vt:lpstr>
      <vt:lpstr>Slide 32</vt:lpstr>
      <vt:lpstr>Slide 33</vt:lpstr>
      <vt:lpstr>Slide 34</vt:lpstr>
      <vt:lpstr>Slide 35</vt:lpstr>
      <vt:lpstr>Slide 36</vt:lpstr>
      <vt:lpstr>Slide 37</vt:lpstr>
      <vt:lpstr>Slide 38</vt:lpstr>
      <vt:lpstr>Slide 39</vt:lpstr>
      <vt:lpstr>Slide 40</vt:lpstr>
      <vt:lpstr>Slide 41</vt:lpstr>
      <vt:lpstr>Slide 42</vt:lpstr>
      <vt:lpstr>Slide 43</vt:lpstr>
      <vt:lpstr>Slide 44</vt:lpstr>
      <vt:lpstr>Slide 45</vt:lpstr>
      <vt:lpstr>Slide 46</vt:lpstr>
      <vt:lpstr>Slide 47</vt:lpstr>
      <vt:lpstr>Slide 48</vt:lpstr>
      <vt:lpstr>Slide 49</vt:lpstr>
    </vt:vector>
  </TitlesOfParts>
  <Company>MT AcuteCare</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Prehospital &amp; ED CPAP — Mercury Medical Flow-Safe II</dc:title>
  <dc:subject>CE inservice: CPAP basics, patient selection, and Flow-Safe II operation</dc:subject>
  <dc:creator>MT AcuteCare</dc:creator>
  <cp:lastModifiedBy>MT AcuteCare</cp:lastModifiedBy>
  <cp:revision>1</cp:revision>
  <dcterms:created xsi:type="dcterms:W3CDTF">2026-09-04T01:58:24Z</dcterms:created>
  <dcterms:modified xsi:type="dcterms:W3CDTF">2026-09-04T01:58:24Z</dcterms:modified>
</cp:coreProperties>
</file>